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3"/>
  </p:notesMasterIdLst>
  <p:sldIdLst>
    <p:sldId id="256" r:id="rId3"/>
    <p:sldId id="263" r:id="rId4"/>
    <p:sldId id="264" r:id="rId5"/>
    <p:sldId id="265" r:id="rId6"/>
    <p:sldId id="268" r:id="rId7"/>
    <p:sldId id="282" r:id="rId8"/>
    <p:sldId id="269" r:id="rId9"/>
    <p:sldId id="286" r:id="rId10"/>
    <p:sldId id="267" r:id="rId11"/>
    <p:sldId id="273" r:id="rId12"/>
    <p:sldId id="274" r:id="rId13"/>
    <p:sldId id="277" r:id="rId14"/>
    <p:sldId id="272" r:id="rId15"/>
    <p:sldId id="283" r:id="rId16"/>
    <p:sldId id="281" r:id="rId17"/>
    <p:sldId id="280" r:id="rId18"/>
    <p:sldId id="279" r:id="rId19"/>
    <p:sldId id="287" r:id="rId20"/>
    <p:sldId id="292" r:id="rId21"/>
    <p:sldId id="266" r:id="rId22"/>
    <p:sldId id="288" r:id="rId23"/>
    <p:sldId id="290" r:id="rId24"/>
    <p:sldId id="289" r:id="rId25"/>
    <p:sldId id="293" r:id="rId26"/>
    <p:sldId id="297" r:id="rId27"/>
    <p:sldId id="296" r:id="rId28"/>
    <p:sldId id="295" r:id="rId29"/>
    <p:sldId id="294" r:id="rId30"/>
    <p:sldId id="298" r:id="rId31"/>
    <p:sldId id="262"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99"/>
    <a:srgbClr val="66FF66"/>
    <a:srgbClr val="000000"/>
    <a:srgbClr val="FFCCCC"/>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87085" autoAdjust="0"/>
  </p:normalViewPr>
  <p:slideViewPr>
    <p:cSldViewPr snapToGrid="0">
      <p:cViewPr>
        <p:scale>
          <a:sx n="66" d="100"/>
          <a:sy n="66" d="100"/>
        </p:scale>
        <p:origin x="-948" y="78"/>
      </p:cViewPr>
      <p:guideLst>
        <p:guide orient="horz" pos="2160"/>
        <p:guide pos="2880"/>
      </p:guideLst>
    </p:cSldViewPr>
  </p:slideViewPr>
  <p:outlineViewPr>
    <p:cViewPr>
      <p:scale>
        <a:sx n="33" d="100"/>
        <a:sy n="33" d="100"/>
      </p:scale>
      <p:origin x="0" y="1344"/>
    </p:cViewPr>
  </p:outlineViewPr>
  <p:notesTextViewPr>
    <p:cViewPr>
      <p:scale>
        <a:sx n="1" d="1"/>
        <a:sy n="1" d="1"/>
      </p:scale>
      <p:origin x="0" y="0"/>
    </p:cViewPr>
  </p:notesTextViewPr>
  <p:sorterViewPr>
    <p:cViewPr>
      <p:scale>
        <a:sx n="100" d="100"/>
        <a:sy n="100" d="100"/>
      </p:scale>
      <p:origin x="0" y="3312"/>
    </p:cViewPr>
  </p:sorterViewPr>
  <p:notesViewPr>
    <p:cSldViewPr snapToGrid="0">
      <p:cViewPr varScale="1">
        <p:scale>
          <a:sx n="54" d="100"/>
          <a:sy n="54" d="100"/>
        </p:scale>
        <p:origin x="-28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8864B-138F-457D-9FB5-DCC05F162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7F0A890A-4458-407E-8FFE-444A2468909F}">
      <dgm:prSet phldrT="[文本]"/>
      <dgm:spPr/>
      <dgm:t>
        <a:bodyPr/>
        <a:lstStyle/>
        <a:p>
          <a:r>
            <a:rPr lang="en-US" altLang="zh-CN" dirty="0" smtClean="0"/>
            <a:t>1</a:t>
          </a:r>
          <a:endParaRPr lang="zh-CN" altLang="en-US" dirty="0"/>
        </a:p>
      </dgm:t>
    </dgm:pt>
    <dgm:pt modelId="{7D4B9ABE-6648-4C0A-A6D5-C3F46F127A63}" type="parTrans" cxnId="{06D7DD79-88E2-47C1-9B9A-03A91ACD79E6}">
      <dgm:prSet/>
      <dgm:spPr/>
      <dgm:t>
        <a:bodyPr/>
        <a:lstStyle/>
        <a:p>
          <a:endParaRPr lang="zh-CN" altLang="en-US"/>
        </a:p>
      </dgm:t>
    </dgm:pt>
    <dgm:pt modelId="{2FF1DD63-6E6D-48EA-BBE2-4C800E504FF5}" type="sibTrans" cxnId="{06D7DD79-88E2-47C1-9B9A-03A91ACD79E6}">
      <dgm:prSet/>
      <dgm:spPr/>
      <dgm:t>
        <a:bodyPr/>
        <a:lstStyle/>
        <a:p>
          <a:endParaRPr lang="zh-CN" altLang="en-US"/>
        </a:p>
      </dgm:t>
    </dgm:pt>
    <dgm:pt modelId="{6414699A-2D15-4BC6-8705-F329B2357EA2}">
      <dgm:prSet phldrT="[文本]"/>
      <dgm:spPr/>
      <dgm:t>
        <a:bodyPr/>
        <a:lstStyle/>
        <a:p>
          <a:r>
            <a:rPr lang="en-US" altLang="zh-CN" dirty="0" smtClean="0"/>
            <a:t>2</a:t>
          </a:r>
          <a:endParaRPr lang="zh-CN" altLang="en-US" dirty="0"/>
        </a:p>
      </dgm:t>
    </dgm:pt>
    <dgm:pt modelId="{6A6E9C89-E466-4AD5-B6ED-2331077341F0}" type="parTrans" cxnId="{EC3BFD35-BE3B-461E-945D-4D0C487D811F}">
      <dgm:prSet/>
      <dgm:spPr/>
      <dgm:t>
        <a:bodyPr/>
        <a:lstStyle/>
        <a:p>
          <a:endParaRPr lang="zh-CN" altLang="en-US"/>
        </a:p>
      </dgm:t>
    </dgm:pt>
    <dgm:pt modelId="{2B495943-9342-44B9-B0ED-3FECF4D01EE5}" type="sibTrans" cxnId="{EC3BFD35-BE3B-461E-945D-4D0C487D811F}">
      <dgm:prSet/>
      <dgm:spPr/>
      <dgm:t>
        <a:bodyPr/>
        <a:lstStyle/>
        <a:p>
          <a:endParaRPr lang="zh-CN" altLang="en-US"/>
        </a:p>
      </dgm:t>
    </dgm:pt>
    <dgm:pt modelId="{C0F448C6-0102-4ABA-BFE8-D7AD151102CE}">
      <dgm:prSet phldrT="[文本]" custT="1"/>
      <dgm:spPr/>
      <dgm:t>
        <a:bodyPr/>
        <a:lstStyle/>
        <a:p>
          <a:endParaRPr lang="zh-CN" altLang="en-US" sz="1600" dirty="0"/>
        </a:p>
      </dgm:t>
    </dgm:pt>
    <dgm:pt modelId="{1DCEDBFA-E60B-4A50-863D-790C225C6E8D}" type="parTrans" cxnId="{C66F0890-0359-402C-8443-09C5D6C1E1BE}">
      <dgm:prSet/>
      <dgm:spPr/>
      <dgm:t>
        <a:bodyPr/>
        <a:lstStyle/>
        <a:p>
          <a:endParaRPr lang="zh-CN" altLang="en-US"/>
        </a:p>
      </dgm:t>
    </dgm:pt>
    <dgm:pt modelId="{2F74AEEA-4B57-4CAA-88AF-34FCDC9DA21E}" type="sibTrans" cxnId="{C66F0890-0359-402C-8443-09C5D6C1E1BE}">
      <dgm:prSet/>
      <dgm:spPr/>
      <dgm:t>
        <a:bodyPr/>
        <a:lstStyle/>
        <a:p>
          <a:endParaRPr lang="zh-CN" altLang="en-US"/>
        </a:p>
      </dgm:t>
    </dgm:pt>
    <dgm:pt modelId="{CE585028-EA5B-4A8B-855B-4911E941D920}">
      <dgm:prSet phldrT="[文本]"/>
      <dgm:spPr/>
      <dgm:t>
        <a:bodyPr/>
        <a:lstStyle/>
        <a:p>
          <a:r>
            <a:rPr lang="en-US" altLang="zh-CN" dirty="0" smtClean="0"/>
            <a:t>3</a:t>
          </a:r>
          <a:endParaRPr lang="zh-CN" altLang="en-US" dirty="0"/>
        </a:p>
      </dgm:t>
    </dgm:pt>
    <dgm:pt modelId="{96F19E09-C9A2-48B1-9593-6656B5E60030}" type="parTrans" cxnId="{6EA10ED0-A3FA-4669-AD8F-72BF490BF7D0}">
      <dgm:prSet/>
      <dgm:spPr/>
      <dgm:t>
        <a:bodyPr/>
        <a:lstStyle/>
        <a:p>
          <a:endParaRPr lang="zh-CN" altLang="en-US"/>
        </a:p>
      </dgm:t>
    </dgm:pt>
    <dgm:pt modelId="{E721A267-E34E-42A9-A329-878637C2F856}" type="sibTrans" cxnId="{6EA10ED0-A3FA-4669-AD8F-72BF490BF7D0}">
      <dgm:prSet/>
      <dgm:spPr/>
      <dgm:t>
        <a:bodyPr/>
        <a:lstStyle/>
        <a:p>
          <a:endParaRPr lang="zh-CN" altLang="en-US"/>
        </a:p>
      </dgm:t>
    </dgm:pt>
    <dgm:pt modelId="{C5982B2D-FE7D-4F7C-AE2C-551826A3EDD0}">
      <dgm:prSet phldrT="[文本]" custT="1"/>
      <dgm:spPr/>
      <dgm:t>
        <a:bodyPr/>
        <a:lstStyle/>
        <a:p>
          <a:endParaRPr lang="zh-CN" altLang="en-US" sz="1600" dirty="0"/>
        </a:p>
      </dgm:t>
    </dgm:pt>
    <dgm:pt modelId="{E50138B7-41CE-4E75-B0E1-08D8470CC605}" type="parTrans" cxnId="{7870D599-C011-4FBF-B54B-4073A86E84FE}">
      <dgm:prSet/>
      <dgm:spPr/>
      <dgm:t>
        <a:bodyPr/>
        <a:lstStyle/>
        <a:p>
          <a:endParaRPr lang="zh-CN" altLang="en-US"/>
        </a:p>
      </dgm:t>
    </dgm:pt>
    <dgm:pt modelId="{CE2A57AF-983F-4D67-A1E5-F300BE331E1D}" type="sibTrans" cxnId="{7870D599-C011-4FBF-B54B-4073A86E84FE}">
      <dgm:prSet/>
      <dgm:spPr/>
      <dgm:t>
        <a:bodyPr/>
        <a:lstStyle/>
        <a:p>
          <a:endParaRPr lang="zh-CN" altLang="en-US"/>
        </a:p>
      </dgm:t>
    </dgm:pt>
    <dgm:pt modelId="{ED616B84-82E2-449C-B65E-64CC1FD5FB94}" type="pres">
      <dgm:prSet presAssocID="{2B78864B-138F-457D-9FB5-DCC05F162131}" presName="linearFlow" presStyleCnt="0">
        <dgm:presLayoutVars>
          <dgm:dir/>
          <dgm:animLvl val="lvl"/>
          <dgm:resizeHandles val="exact"/>
        </dgm:presLayoutVars>
      </dgm:prSet>
      <dgm:spPr/>
      <dgm:t>
        <a:bodyPr/>
        <a:lstStyle/>
        <a:p>
          <a:endParaRPr lang="zh-CN" altLang="en-US"/>
        </a:p>
      </dgm:t>
    </dgm:pt>
    <dgm:pt modelId="{8B15F0BC-0372-4D23-8207-D97FFE1D89ED}" type="pres">
      <dgm:prSet presAssocID="{7F0A890A-4458-407E-8FFE-444A2468909F}" presName="composite" presStyleCnt="0"/>
      <dgm:spPr/>
    </dgm:pt>
    <dgm:pt modelId="{A47CDB29-97F3-4905-A4BE-018206C98887}" type="pres">
      <dgm:prSet presAssocID="{7F0A890A-4458-407E-8FFE-444A2468909F}" presName="parentText" presStyleLbl="alignNode1" presStyleIdx="0" presStyleCnt="3">
        <dgm:presLayoutVars>
          <dgm:chMax val="1"/>
          <dgm:bulletEnabled val="1"/>
        </dgm:presLayoutVars>
      </dgm:prSet>
      <dgm:spPr/>
      <dgm:t>
        <a:bodyPr/>
        <a:lstStyle/>
        <a:p>
          <a:endParaRPr lang="zh-CN" altLang="en-US"/>
        </a:p>
      </dgm:t>
    </dgm:pt>
    <dgm:pt modelId="{4B03AADE-19BB-4E56-B007-0E33C47ECEBA}" type="pres">
      <dgm:prSet presAssocID="{7F0A890A-4458-407E-8FFE-444A2468909F}" presName="descendantText" presStyleLbl="alignAcc1" presStyleIdx="0" presStyleCnt="3" custLinFactNeighborY="-1548">
        <dgm:presLayoutVars>
          <dgm:bulletEnabled val="1"/>
        </dgm:presLayoutVars>
      </dgm:prSet>
      <dgm:spPr/>
      <dgm:t>
        <a:bodyPr/>
        <a:lstStyle/>
        <a:p>
          <a:endParaRPr lang="zh-CN" altLang="en-US"/>
        </a:p>
      </dgm:t>
    </dgm:pt>
    <dgm:pt modelId="{150F2B53-2184-4F72-BA21-AF754B5E5845}" type="pres">
      <dgm:prSet presAssocID="{2FF1DD63-6E6D-48EA-BBE2-4C800E504FF5}" presName="sp" presStyleCnt="0"/>
      <dgm:spPr/>
    </dgm:pt>
    <dgm:pt modelId="{0B795EEB-6AD0-49C8-BDB8-7A37E347A519}" type="pres">
      <dgm:prSet presAssocID="{6414699A-2D15-4BC6-8705-F329B2357EA2}" presName="composite" presStyleCnt="0"/>
      <dgm:spPr/>
    </dgm:pt>
    <dgm:pt modelId="{E3A87131-ECBC-4D7F-BB2F-48AE6E6273BB}" type="pres">
      <dgm:prSet presAssocID="{6414699A-2D15-4BC6-8705-F329B2357EA2}" presName="parentText" presStyleLbl="alignNode1" presStyleIdx="1" presStyleCnt="3">
        <dgm:presLayoutVars>
          <dgm:chMax val="1"/>
          <dgm:bulletEnabled val="1"/>
        </dgm:presLayoutVars>
      </dgm:prSet>
      <dgm:spPr/>
      <dgm:t>
        <a:bodyPr/>
        <a:lstStyle/>
        <a:p>
          <a:endParaRPr lang="zh-CN" altLang="en-US"/>
        </a:p>
      </dgm:t>
    </dgm:pt>
    <dgm:pt modelId="{4F608858-582D-4670-A47C-EF4A24E7BA22}" type="pres">
      <dgm:prSet presAssocID="{6414699A-2D15-4BC6-8705-F329B2357EA2}" presName="descendantText" presStyleLbl="alignAcc1" presStyleIdx="1" presStyleCnt="3">
        <dgm:presLayoutVars>
          <dgm:bulletEnabled val="1"/>
        </dgm:presLayoutVars>
      </dgm:prSet>
      <dgm:spPr/>
      <dgm:t>
        <a:bodyPr/>
        <a:lstStyle/>
        <a:p>
          <a:endParaRPr lang="zh-CN" altLang="en-US"/>
        </a:p>
      </dgm:t>
    </dgm:pt>
    <dgm:pt modelId="{4149CB8D-A6C0-466B-BB57-B555A4324D47}" type="pres">
      <dgm:prSet presAssocID="{2B495943-9342-44B9-B0ED-3FECF4D01EE5}" presName="sp" presStyleCnt="0"/>
      <dgm:spPr/>
    </dgm:pt>
    <dgm:pt modelId="{31B7F164-ADA4-4B85-B205-9364A2587E34}" type="pres">
      <dgm:prSet presAssocID="{CE585028-EA5B-4A8B-855B-4911E941D920}" presName="composite" presStyleCnt="0"/>
      <dgm:spPr/>
    </dgm:pt>
    <dgm:pt modelId="{A8567369-5DF3-4590-B0E1-774A2A511CAB}" type="pres">
      <dgm:prSet presAssocID="{CE585028-EA5B-4A8B-855B-4911E941D920}" presName="parentText" presStyleLbl="alignNode1" presStyleIdx="2" presStyleCnt="3">
        <dgm:presLayoutVars>
          <dgm:chMax val="1"/>
          <dgm:bulletEnabled val="1"/>
        </dgm:presLayoutVars>
      </dgm:prSet>
      <dgm:spPr/>
      <dgm:t>
        <a:bodyPr/>
        <a:lstStyle/>
        <a:p>
          <a:endParaRPr lang="zh-CN" altLang="en-US"/>
        </a:p>
      </dgm:t>
    </dgm:pt>
    <dgm:pt modelId="{D6DD4BE9-B173-49DA-9017-858E00A13D7A}" type="pres">
      <dgm:prSet presAssocID="{CE585028-EA5B-4A8B-855B-4911E941D920}" presName="descendantText" presStyleLbl="alignAcc1" presStyleIdx="2" presStyleCnt="3">
        <dgm:presLayoutVars>
          <dgm:bulletEnabled val="1"/>
        </dgm:presLayoutVars>
      </dgm:prSet>
      <dgm:spPr/>
      <dgm:t>
        <a:bodyPr/>
        <a:lstStyle/>
        <a:p>
          <a:endParaRPr lang="zh-CN" altLang="en-US"/>
        </a:p>
      </dgm:t>
    </dgm:pt>
  </dgm:ptLst>
  <dgm:cxnLst>
    <dgm:cxn modelId="{EC3BFD35-BE3B-461E-945D-4D0C487D811F}" srcId="{2B78864B-138F-457D-9FB5-DCC05F162131}" destId="{6414699A-2D15-4BC6-8705-F329B2357EA2}" srcOrd="1" destOrd="0" parTransId="{6A6E9C89-E466-4AD5-B6ED-2331077341F0}" sibTransId="{2B495943-9342-44B9-B0ED-3FECF4D01EE5}"/>
    <dgm:cxn modelId="{C4C881E8-16E5-4CCE-B625-98EC1BB905C7}" type="presOf" srcId="{7F0A890A-4458-407E-8FFE-444A2468909F}" destId="{A47CDB29-97F3-4905-A4BE-018206C98887}" srcOrd="0" destOrd="0" presId="urn:microsoft.com/office/officeart/2005/8/layout/chevron2"/>
    <dgm:cxn modelId="{19AFEBF0-8E35-4042-9DD2-CCAA1E643F70}" type="presOf" srcId="{C5982B2D-FE7D-4F7C-AE2C-551826A3EDD0}" destId="{D6DD4BE9-B173-49DA-9017-858E00A13D7A}" srcOrd="0" destOrd="0" presId="urn:microsoft.com/office/officeart/2005/8/layout/chevron2"/>
    <dgm:cxn modelId="{7870D599-C011-4FBF-B54B-4073A86E84FE}" srcId="{CE585028-EA5B-4A8B-855B-4911E941D920}" destId="{C5982B2D-FE7D-4F7C-AE2C-551826A3EDD0}" srcOrd="0" destOrd="0" parTransId="{E50138B7-41CE-4E75-B0E1-08D8470CC605}" sibTransId="{CE2A57AF-983F-4D67-A1E5-F300BE331E1D}"/>
    <dgm:cxn modelId="{88F7EF6E-E995-4D80-A836-531A4921BDBD}" type="presOf" srcId="{6414699A-2D15-4BC6-8705-F329B2357EA2}" destId="{E3A87131-ECBC-4D7F-BB2F-48AE6E6273BB}" srcOrd="0" destOrd="0" presId="urn:microsoft.com/office/officeart/2005/8/layout/chevron2"/>
    <dgm:cxn modelId="{C67B03EF-9EE6-46D2-9321-977D61CE18EC}" type="presOf" srcId="{CE585028-EA5B-4A8B-855B-4911E941D920}" destId="{A8567369-5DF3-4590-B0E1-774A2A511CAB}" srcOrd="0" destOrd="0" presId="urn:microsoft.com/office/officeart/2005/8/layout/chevron2"/>
    <dgm:cxn modelId="{C66F0890-0359-402C-8443-09C5D6C1E1BE}" srcId="{6414699A-2D15-4BC6-8705-F329B2357EA2}" destId="{C0F448C6-0102-4ABA-BFE8-D7AD151102CE}" srcOrd="0" destOrd="0" parTransId="{1DCEDBFA-E60B-4A50-863D-790C225C6E8D}" sibTransId="{2F74AEEA-4B57-4CAA-88AF-34FCDC9DA21E}"/>
    <dgm:cxn modelId="{6EA10ED0-A3FA-4669-AD8F-72BF490BF7D0}" srcId="{2B78864B-138F-457D-9FB5-DCC05F162131}" destId="{CE585028-EA5B-4A8B-855B-4911E941D920}" srcOrd="2" destOrd="0" parTransId="{96F19E09-C9A2-48B1-9593-6656B5E60030}" sibTransId="{E721A267-E34E-42A9-A329-878637C2F856}"/>
    <dgm:cxn modelId="{06D7DD79-88E2-47C1-9B9A-03A91ACD79E6}" srcId="{2B78864B-138F-457D-9FB5-DCC05F162131}" destId="{7F0A890A-4458-407E-8FFE-444A2468909F}" srcOrd="0" destOrd="0" parTransId="{7D4B9ABE-6648-4C0A-A6D5-C3F46F127A63}" sibTransId="{2FF1DD63-6E6D-48EA-BBE2-4C800E504FF5}"/>
    <dgm:cxn modelId="{37FC2C25-0B30-4F5B-8CAB-369A3C8E8AB6}" type="presOf" srcId="{2B78864B-138F-457D-9FB5-DCC05F162131}" destId="{ED616B84-82E2-449C-B65E-64CC1FD5FB94}" srcOrd="0" destOrd="0" presId="urn:microsoft.com/office/officeart/2005/8/layout/chevron2"/>
    <dgm:cxn modelId="{961CB960-A09C-41C1-9A5B-649CAC420FC6}" type="presOf" srcId="{C0F448C6-0102-4ABA-BFE8-D7AD151102CE}" destId="{4F608858-582D-4670-A47C-EF4A24E7BA22}" srcOrd="0" destOrd="0" presId="urn:microsoft.com/office/officeart/2005/8/layout/chevron2"/>
    <dgm:cxn modelId="{50492D5C-D013-4E89-B44A-EE54AC2AD93F}" type="presParOf" srcId="{ED616B84-82E2-449C-B65E-64CC1FD5FB94}" destId="{8B15F0BC-0372-4D23-8207-D97FFE1D89ED}" srcOrd="0" destOrd="0" presId="urn:microsoft.com/office/officeart/2005/8/layout/chevron2"/>
    <dgm:cxn modelId="{91666565-E0DF-4AA2-8CC3-F3DC64DB2449}" type="presParOf" srcId="{8B15F0BC-0372-4D23-8207-D97FFE1D89ED}" destId="{A47CDB29-97F3-4905-A4BE-018206C98887}" srcOrd="0" destOrd="0" presId="urn:microsoft.com/office/officeart/2005/8/layout/chevron2"/>
    <dgm:cxn modelId="{6C43F0C2-A2C3-4EB9-AD43-78A60DE94CDA}" type="presParOf" srcId="{8B15F0BC-0372-4D23-8207-D97FFE1D89ED}" destId="{4B03AADE-19BB-4E56-B007-0E33C47ECEBA}" srcOrd="1" destOrd="0" presId="urn:microsoft.com/office/officeart/2005/8/layout/chevron2"/>
    <dgm:cxn modelId="{E17E6530-345B-4921-B49C-25C4C22AACCD}" type="presParOf" srcId="{ED616B84-82E2-449C-B65E-64CC1FD5FB94}" destId="{150F2B53-2184-4F72-BA21-AF754B5E5845}" srcOrd="1" destOrd="0" presId="urn:microsoft.com/office/officeart/2005/8/layout/chevron2"/>
    <dgm:cxn modelId="{CFF54477-6F8E-4F6F-84ED-4A6682658710}" type="presParOf" srcId="{ED616B84-82E2-449C-B65E-64CC1FD5FB94}" destId="{0B795EEB-6AD0-49C8-BDB8-7A37E347A519}" srcOrd="2" destOrd="0" presId="urn:microsoft.com/office/officeart/2005/8/layout/chevron2"/>
    <dgm:cxn modelId="{2272AF02-4852-48FE-8BE5-1FFB1B7DFB09}" type="presParOf" srcId="{0B795EEB-6AD0-49C8-BDB8-7A37E347A519}" destId="{E3A87131-ECBC-4D7F-BB2F-48AE6E6273BB}" srcOrd="0" destOrd="0" presId="urn:microsoft.com/office/officeart/2005/8/layout/chevron2"/>
    <dgm:cxn modelId="{03791A8A-9FBF-480D-A5AA-89E4CAE2EA5A}" type="presParOf" srcId="{0B795EEB-6AD0-49C8-BDB8-7A37E347A519}" destId="{4F608858-582D-4670-A47C-EF4A24E7BA22}" srcOrd="1" destOrd="0" presId="urn:microsoft.com/office/officeart/2005/8/layout/chevron2"/>
    <dgm:cxn modelId="{4F5E49BD-CB90-4999-A095-9DDF12850F1C}" type="presParOf" srcId="{ED616B84-82E2-449C-B65E-64CC1FD5FB94}" destId="{4149CB8D-A6C0-466B-BB57-B555A4324D47}" srcOrd="3" destOrd="0" presId="urn:microsoft.com/office/officeart/2005/8/layout/chevron2"/>
    <dgm:cxn modelId="{B9E5BE63-2B2D-48BC-9270-72D2DF145130}" type="presParOf" srcId="{ED616B84-82E2-449C-B65E-64CC1FD5FB94}" destId="{31B7F164-ADA4-4B85-B205-9364A2587E34}" srcOrd="4" destOrd="0" presId="urn:microsoft.com/office/officeart/2005/8/layout/chevron2"/>
    <dgm:cxn modelId="{91541037-CC14-4235-9BB5-DF990DA33C86}" type="presParOf" srcId="{31B7F164-ADA4-4B85-B205-9364A2587E34}" destId="{A8567369-5DF3-4590-B0E1-774A2A511CAB}" srcOrd="0" destOrd="0" presId="urn:microsoft.com/office/officeart/2005/8/layout/chevron2"/>
    <dgm:cxn modelId="{3A729A03-14D7-494D-8620-EAEE6B018E5A}" type="presParOf" srcId="{31B7F164-ADA4-4B85-B205-9364A2587E34}" destId="{D6DD4BE9-B173-49DA-9017-858E00A13D7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78864B-138F-457D-9FB5-DCC05F162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7F0A890A-4458-407E-8FFE-444A2468909F}">
      <dgm:prSet phldrT="[文本]"/>
      <dgm:spPr/>
      <dgm:t>
        <a:bodyPr/>
        <a:lstStyle/>
        <a:p>
          <a:r>
            <a:rPr lang="en-US" altLang="zh-CN" dirty="0" smtClean="0"/>
            <a:t>4</a:t>
          </a:r>
          <a:endParaRPr lang="zh-CN" altLang="en-US" dirty="0"/>
        </a:p>
      </dgm:t>
    </dgm:pt>
    <dgm:pt modelId="{7D4B9ABE-6648-4C0A-A6D5-C3F46F127A63}" type="parTrans" cxnId="{06D7DD79-88E2-47C1-9B9A-03A91ACD79E6}">
      <dgm:prSet/>
      <dgm:spPr/>
      <dgm:t>
        <a:bodyPr/>
        <a:lstStyle/>
        <a:p>
          <a:endParaRPr lang="zh-CN" altLang="en-US"/>
        </a:p>
      </dgm:t>
    </dgm:pt>
    <dgm:pt modelId="{2FF1DD63-6E6D-48EA-BBE2-4C800E504FF5}" type="sibTrans" cxnId="{06D7DD79-88E2-47C1-9B9A-03A91ACD79E6}">
      <dgm:prSet/>
      <dgm:spPr/>
      <dgm:t>
        <a:bodyPr/>
        <a:lstStyle/>
        <a:p>
          <a:endParaRPr lang="zh-CN" altLang="en-US"/>
        </a:p>
      </dgm:t>
    </dgm:pt>
    <dgm:pt modelId="{6E7A908D-C21C-41C2-9068-9297640DF116}">
      <dgm:prSet phldrT="[文本]" custT="1"/>
      <dgm:spPr/>
      <dgm:t>
        <a:bodyPr/>
        <a:lstStyle/>
        <a:p>
          <a:endParaRPr lang="zh-CN" altLang="en-US" sz="1600" dirty="0"/>
        </a:p>
      </dgm:t>
    </dgm:pt>
    <dgm:pt modelId="{E7E892C0-2D9B-4FD8-9547-6108F0F960DB}" type="parTrans" cxnId="{D9D67839-4623-495E-B8A7-730EB5539646}">
      <dgm:prSet/>
      <dgm:spPr/>
      <dgm:t>
        <a:bodyPr/>
        <a:lstStyle/>
        <a:p>
          <a:endParaRPr lang="zh-CN" altLang="en-US"/>
        </a:p>
      </dgm:t>
    </dgm:pt>
    <dgm:pt modelId="{AD28323A-BFDE-4933-974F-D3563308D11A}" type="sibTrans" cxnId="{D9D67839-4623-495E-B8A7-730EB5539646}">
      <dgm:prSet/>
      <dgm:spPr/>
      <dgm:t>
        <a:bodyPr/>
        <a:lstStyle/>
        <a:p>
          <a:endParaRPr lang="zh-CN" altLang="en-US"/>
        </a:p>
      </dgm:t>
    </dgm:pt>
    <dgm:pt modelId="{6414699A-2D15-4BC6-8705-F329B2357EA2}">
      <dgm:prSet phldrT="[文本]"/>
      <dgm:spPr/>
      <dgm:t>
        <a:bodyPr/>
        <a:lstStyle/>
        <a:p>
          <a:r>
            <a:rPr lang="en-US" altLang="zh-CN" dirty="0" smtClean="0"/>
            <a:t>5</a:t>
          </a:r>
          <a:endParaRPr lang="zh-CN" altLang="en-US" dirty="0"/>
        </a:p>
      </dgm:t>
    </dgm:pt>
    <dgm:pt modelId="{6A6E9C89-E466-4AD5-B6ED-2331077341F0}" type="parTrans" cxnId="{EC3BFD35-BE3B-461E-945D-4D0C487D811F}">
      <dgm:prSet/>
      <dgm:spPr/>
      <dgm:t>
        <a:bodyPr/>
        <a:lstStyle/>
        <a:p>
          <a:endParaRPr lang="zh-CN" altLang="en-US"/>
        </a:p>
      </dgm:t>
    </dgm:pt>
    <dgm:pt modelId="{2B495943-9342-44B9-B0ED-3FECF4D01EE5}" type="sibTrans" cxnId="{EC3BFD35-BE3B-461E-945D-4D0C487D811F}">
      <dgm:prSet/>
      <dgm:spPr/>
      <dgm:t>
        <a:bodyPr/>
        <a:lstStyle/>
        <a:p>
          <a:endParaRPr lang="zh-CN" altLang="en-US"/>
        </a:p>
      </dgm:t>
    </dgm:pt>
    <dgm:pt modelId="{C0F448C6-0102-4ABA-BFE8-D7AD151102CE}">
      <dgm:prSet phldrT="[文本]" custT="1"/>
      <dgm:spPr/>
      <dgm:t>
        <a:bodyPr/>
        <a:lstStyle/>
        <a:p>
          <a:endParaRPr lang="zh-CN" altLang="en-US" sz="1600" dirty="0"/>
        </a:p>
      </dgm:t>
    </dgm:pt>
    <dgm:pt modelId="{1DCEDBFA-E60B-4A50-863D-790C225C6E8D}" type="parTrans" cxnId="{C66F0890-0359-402C-8443-09C5D6C1E1BE}">
      <dgm:prSet/>
      <dgm:spPr/>
      <dgm:t>
        <a:bodyPr/>
        <a:lstStyle/>
        <a:p>
          <a:endParaRPr lang="zh-CN" altLang="en-US"/>
        </a:p>
      </dgm:t>
    </dgm:pt>
    <dgm:pt modelId="{2F74AEEA-4B57-4CAA-88AF-34FCDC9DA21E}" type="sibTrans" cxnId="{C66F0890-0359-402C-8443-09C5D6C1E1BE}">
      <dgm:prSet/>
      <dgm:spPr/>
      <dgm:t>
        <a:bodyPr/>
        <a:lstStyle/>
        <a:p>
          <a:endParaRPr lang="zh-CN" altLang="en-US"/>
        </a:p>
      </dgm:t>
    </dgm:pt>
    <dgm:pt modelId="{ED616B84-82E2-449C-B65E-64CC1FD5FB94}" type="pres">
      <dgm:prSet presAssocID="{2B78864B-138F-457D-9FB5-DCC05F162131}" presName="linearFlow" presStyleCnt="0">
        <dgm:presLayoutVars>
          <dgm:dir/>
          <dgm:animLvl val="lvl"/>
          <dgm:resizeHandles val="exact"/>
        </dgm:presLayoutVars>
      </dgm:prSet>
      <dgm:spPr/>
      <dgm:t>
        <a:bodyPr/>
        <a:lstStyle/>
        <a:p>
          <a:endParaRPr lang="zh-CN" altLang="en-US"/>
        </a:p>
      </dgm:t>
    </dgm:pt>
    <dgm:pt modelId="{8B15F0BC-0372-4D23-8207-D97FFE1D89ED}" type="pres">
      <dgm:prSet presAssocID="{7F0A890A-4458-407E-8FFE-444A2468909F}" presName="composite" presStyleCnt="0"/>
      <dgm:spPr/>
    </dgm:pt>
    <dgm:pt modelId="{A47CDB29-97F3-4905-A4BE-018206C98887}" type="pres">
      <dgm:prSet presAssocID="{7F0A890A-4458-407E-8FFE-444A2468909F}" presName="parentText" presStyleLbl="alignNode1" presStyleIdx="0" presStyleCnt="2" custLinFactNeighborY="10815">
        <dgm:presLayoutVars>
          <dgm:chMax val="1"/>
          <dgm:bulletEnabled val="1"/>
        </dgm:presLayoutVars>
      </dgm:prSet>
      <dgm:spPr/>
      <dgm:t>
        <a:bodyPr/>
        <a:lstStyle/>
        <a:p>
          <a:endParaRPr lang="zh-CN" altLang="en-US"/>
        </a:p>
      </dgm:t>
    </dgm:pt>
    <dgm:pt modelId="{4B03AADE-19BB-4E56-B007-0E33C47ECEBA}" type="pres">
      <dgm:prSet presAssocID="{7F0A890A-4458-407E-8FFE-444A2468909F}" presName="descendantText" presStyleLbl="alignAcc1" presStyleIdx="0" presStyleCnt="2" custLinFactNeighborY="15526">
        <dgm:presLayoutVars>
          <dgm:bulletEnabled val="1"/>
        </dgm:presLayoutVars>
      </dgm:prSet>
      <dgm:spPr/>
      <dgm:t>
        <a:bodyPr/>
        <a:lstStyle/>
        <a:p>
          <a:endParaRPr lang="zh-CN" altLang="en-US"/>
        </a:p>
      </dgm:t>
    </dgm:pt>
    <dgm:pt modelId="{150F2B53-2184-4F72-BA21-AF754B5E5845}" type="pres">
      <dgm:prSet presAssocID="{2FF1DD63-6E6D-48EA-BBE2-4C800E504FF5}" presName="sp" presStyleCnt="0"/>
      <dgm:spPr/>
    </dgm:pt>
    <dgm:pt modelId="{0B795EEB-6AD0-49C8-BDB8-7A37E347A519}" type="pres">
      <dgm:prSet presAssocID="{6414699A-2D15-4BC6-8705-F329B2357EA2}" presName="composite" presStyleCnt="0"/>
      <dgm:spPr/>
    </dgm:pt>
    <dgm:pt modelId="{E3A87131-ECBC-4D7F-BB2F-48AE6E6273BB}" type="pres">
      <dgm:prSet presAssocID="{6414699A-2D15-4BC6-8705-F329B2357EA2}" presName="parentText" presStyleLbl="alignNode1" presStyleIdx="1" presStyleCnt="2">
        <dgm:presLayoutVars>
          <dgm:chMax val="1"/>
          <dgm:bulletEnabled val="1"/>
        </dgm:presLayoutVars>
      </dgm:prSet>
      <dgm:spPr/>
      <dgm:t>
        <a:bodyPr/>
        <a:lstStyle/>
        <a:p>
          <a:endParaRPr lang="zh-CN" altLang="en-US"/>
        </a:p>
      </dgm:t>
    </dgm:pt>
    <dgm:pt modelId="{4F608858-582D-4670-A47C-EF4A24E7BA22}" type="pres">
      <dgm:prSet presAssocID="{6414699A-2D15-4BC6-8705-F329B2357EA2}" presName="descendantText" presStyleLbl="alignAcc1" presStyleIdx="1" presStyleCnt="2" custScaleX="96239" custScaleY="132676" custLinFactNeighborX="-1458" custLinFactNeighborY="14542">
        <dgm:presLayoutVars>
          <dgm:bulletEnabled val="1"/>
        </dgm:presLayoutVars>
      </dgm:prSet>
      <dgm:spPr/>
      <dgm:t>
        <a:bodyPr/>
        <a:lstStyle/>
        <a:p>
          <a:endParaRPr lang="zh-CN" altLang="en-US"/>
        </a:p>
      </dgm:t>
    </dgm:pt>
  </dgm:ptLst>
  <dgm:cxnLst>
    <dgm:cxn modelId="{E7841D0D-0F3E-4FFC-9A2B-845FFCBA2673}" type="presOf" srcId="{7F0A890A-4458-407E-8FFE-444A2468909F}" destId="{A47CDB29-97F3-4905-A4BE-018206C98887}" srcOrd="0" destOrd="0" presId="urn:microsoft.com/office/officeart/2005/8/layout/chevron2"/>
    <dgm:cxn modelId="{C66F0890-0359-402C-8443-09C5D6C1E1BE}" srcId="{6414699A-2D15-4BC6-8705-F329B2357EA2}" destId="{C0F448C6-0102-4ABA-BFE8-D7AD151102CE}" srcOrd="0" destOrd="0" parTransId="{1DCEDBFA-E60B-4A50-863D-790C225C6E8D}" sibTransId="{2F74AEEA-4B57-4CAA-88AF-34FCDC9DA21E}"/>
    <dgm:cxn modelId="{06D7DD79-88E2-47C1-9B9A-03A91ACD79E6}" srcId="{2B78864B-138F-457D-9FB5-DCC05F162131}" destId="{7F0A890A-4458-407E-8FFE-444A2468909F}" srcOrd="0" destOrd="0" parTransId="{7D4B9ABE-6648-4C0A-A6D5-C3F46F127A63}" sibTransId="{2FF1DD63-6E6D-48EA-BBE2-4C800E504FF5}"/>
    <dgm:cxn modelId="{C5FB91B8-F0A5-45FE-897C-15B4C4EF4263}" type="presOf" srcId="{6414699A-2D15-4BC6-8705-F329B2357EA2}" destId="{E3A87131-ECBC-4D7F-BB2F-48AE6E6273BB}" srcOrd="0" destOrd="0" presId="urn:microsoft.com/office/officeart/2005/8/layout/chevron2"/>
    <dgm:cxn modelId="{EC3BFD35-BE3B-461E-945D-4D0C487D811F}" srcId="{2B78864B-138F-457D-9FB5-DCC05F162131}" destId="{6414699A-2D15-4BC6-8705-F329B2357EA2}" srcOrd="1" destOrd="0" parTransId="{6A6E9C89-E466-4AD5-B6ED-2331077341F0}" sibTransId="{2B495943-9342-44B9-B0ED-3FECF4D01EE5}"/>
    <dgm:cxn modelId="{7B38CFBB-0548-40A3-A519-C0644B3C47BB}" type="presOf" srcId="{2B78864B-138F-457D-9FB5-DCC05F162131}" destId="{ED616B84-82E2-449C-B65E-64CC1FD5FB94}" srcOrd="0" destOrd="0" presId="urn:microsoft.com/office/officeart/2005/8/layout/chevron2"/>
    <dgm:cxn modelId="{D9D67839-4623-495E-B8A7-730EB5539646}" srcId="{7F0A890A-4458-407E-8FFE-444A2468909F}" destId="{6E7A908D-C21C-41C2-9068-9297640DF116}" srcOrd="0" destOrd="0" parTransId="{E7E892C0-2D9B-4FD8-9547-6108F0F960DB}" sibTransId="{AD28323A-BFDE-4933-974F-D3563308D11A}"/>
    <dgm:cxn modelId="{8ADDC806-3C84-43F3-B700-AAB981945B6B}" type="presOf" srcId="{C0F448C6-0102-4ABA-BFE8-D7AD151102CE}" destId="{4F608858-582D-4670-A47C-EF4A24E7BA22}" srcOrd="0" destOrd="0" presId="urn:microsoft.com/office/officeart/2005/8/layout/chevron2"/>
    <dgm:cxn modelId="{C1572B54-0491-4D66-B147-BCF74C34DEB1}" type="presOf" srcId="{6E7A908D-C21C-41C2-9068-9297640DF116}" destId="{4B03AADE-19BB-4E56-B007-0E33C47ECEBA}" srcOrd="0" destOrd="0" presId="urn:microsoft.com/office/officeart/2005/8/layout/chevron2"/>
    <dgm:cxn modelId="{7352F0D6-8F99-4D8C-B2AA-F582397D2A99}" type="presParOf" srcId="{ED616B84-82E2-449C-B65E-64CC1FD5FB94}" destId="{8B15F0BC-0372-4D23-8207-D97FFE1D89ED}" srcOrd="0" destOrd="0" presId="urn:microsoft.com/office/officeart/2005/8/layout/chevron2"/>
    <dgm:cxn modelId="{C255D080-A4EF-44C0-A58A-E08C77AA3DDD}" type="presParOf" srcId="{8B15F0BC-0372-4D23-8207-D97FFE1D89ED}" destId="{A47CDB29-97F3-4905-A4BE-018206C98887}" srcOrd="0" destOrd="0" presId="urn:microsoft.com/office/officeart/2005/8/layout/chevron2"/>
    <dgm:cxn modelId="{1334321A-BFB3-43E9-8897-5702774BA425}" type="presParOf" srcId="{8B15F0BC-0372-4D23-8207-D97FFE1D89ED}" destId="{4B03AADE-19BB-4E56-B007-0E33C47ECEBA}" srcOrd="1" destOrd="0" presId="urn:microsoft.com/office/officeart/2005/8/layout/chevron2"/>
    <dgm:cxn modelId="{EC85929B-9681-4FD5-85C1-3C59CD273BAF}" type="presParOf" srcId="{ED616B84-82E2-449C-B65E-64CC1FD5FB94}" destId="{150F2B53-2184-4F72-BA21-AF754B5E5845}" srcOrd="1" destOrd="0" presId="urn:microsoft.com/office/officeart/2005/8/layout/chevron2"/>
    <dgm:cxn modelId="{4A01F454-AF0E-4AB4-9645-5CE342D1DDEA}" type="presParOf" srcId="{ED616B84-82E2-449C-B65E-64CC1FD5FB94}" destId="{0B795EEB-6AD0-49C8-BDB8-7A37E347A519}" srcOrd="2" destOrd="0" presId="urn:microsoft.com/office/officeart/2005/8/layout/chevron2"/>
    <dgm:cxn modelId="{12F360C1-CF25-4AE2-882A-648722D351AC}" type="presParOf" srcId="{0B795EEB-6AD0-49C8-BDB8-7A37E347A519}" destId="{E3A87131-ECBC-4D7F-BB2F-48AE6E6273BB}" srcOrd="0" destOrd="0" presId="urn:microsoft.com/office/officeart/2005/8/layout/chevron2"/>
    <dgm:cxn modelId="{80E51323-496A-4403-BB93-D746CD2940C3}" type="presParOf" srcId="{0B795EEB-6AD0-49C8-BDB8-7A37E347A519}" destId="{4F608858-582D-4670-A47C-EF4A24E7BA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E650B0-3EB8-4D8C-84BB-A2DB0187F08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D0B185C1-45DD-417C-ADCA-D746E516017D}">
      <dgm:prSet phldrT="[文本]" custT="1"/>
      <dgm:spPr/>
      <dgm:t>
        <a:bodyPr/>
        <a:lstStyle/>
        <a:p>
          <a:r>
            <a:rPr lang="zh-CN" altLang="en-US" sz="2400" dirty="0" smtClean="0">
              <a:solidFill>
                <a:schemeClr val="tx1">
                  <a:lumMod val="75000"/>
                  <a:lumOff val="25000"/>
                </a:schemeClr>
              </a:solidFill>
            </a:rPr>
            <a:t>聚合模型分析</a:t>
          </a:r>
          <a:endParaRPr lang="zh-CN" altLang="en-US" sz="2400" dirty="0">
            <a:solidFill>
              <a:schemeClr val="tx1">
                <a:lumMod val="75000"/>
                <a:lumOff val="25000"/>
              </a:schemeClr>
            </a:solidFill>
          </a:endParaRPr>
        </a:p>
      </dgm:t>
    </dgm:pt>
    <dgm:pt modelId="{41CD1E4E-2C0D-4CEB-9B78-9AABAFBCB5EA}" type="parTrans" cxnId="{5632C58C-A7A5-4B04-868E-BE4DFE060DF5}">
      <dgm:prSet/>
      <dgm:spPr/>
      <dgm:t>
        <a:bodyPr/>
        <a:lstStyle/>
        <a:p>
          <a:endParaRPr lang="zh-CN" altLang="en-US"/>
        </a:p>
      </dgm:t>
    </dgm:pt>
    <dgm:pt modelId="{6808BCD5-0117-4A73-B54D-DB2E8E8126DD}" type="sibTrans" cxnId="{5632C58C-A7A5-4B04-868E-BE4DFE060DF5}">
      <dgm:prSet/>
      <dgm:spPr/>
      <dgm:t>
        <a:bodyPr/>
        <a:lstStyle/>
        <a:p>
          <a:endParaRPr lang="zh-CN" altLang="en-US"/>
        </a:p>
      </dgm:t>
    </dgm:pt>
    <dgm:pt modelId="{C0E96FB6-810F-4CB7-84AD-723699027C41}">
      <dgm:prSet phldrT="[文本]"/>
      <dgm:spPr/>
      <dgm:t>
        <a:bodyPr/>
        <a:lstStyle/>
        <a:p>
          <a:r>
            <a:rPr lang="zh-CN" altLang="en-US" dirty="0" smtClean="0">
              <a:solidFill>
                <a:schemeClr val="tx1">
                  <a:lumMod val="75000"/>
                  <a:lumOff val="25000"/>
                </a:schemeClr>
              </a:solidFill>
            </a:rPr>
            <a:t>环境的相对影响</a:t>
          </a:r>
          <a:endParaRPr lang="en-US" altLang="zh-CN" dirty="0" smtClean="0">
            <a:solidFill>
              <a:schemeClr val="tx1">
                <a:lumMod val="75000"/>
                <a:lumOff val="25000"/>
              </a:schemeClr>
            </a:solidFill>
          </a:endParaRPr>
        </a:p>
        <a:p>
          <a:r>
            <a:rPr lang="en-US" dirty="0" err="1" smtClean="0">
              <a:solidFill>
                <a:schemeClr val="tx1">
                  <a:lumMod val="75000"/>
                  <a:lumOff val="25000"/>
                </a:schemeClr>
              </a:solidFill>
            </a:rPr>
            <a:t>PCs</a:t>
          </a:r>
          <a:r>
            <a:rPr lang="en-US" baseline="-25000" dirty="0" err="1" smtClean="0">
              <a:solidFill>
                <a:schemeClr val="tx1">
                  <a:lumMod val="75000"/>
                  <a:lumOff val="25000"/>
                </a:schemeClr>
              </a:solidFill>
            </a:rPr>
            <a:t>Env</a:t>
          </a:r>
          <a:endParaRPr lang="zh-CN" altLang="en-US" dirty="0">
            <a:solidFill>
              <a:schemeClr val="tx1">
                <a:lumMod val="75000"/>
                <a:lumOff val="25000"/>
              </a:schemeClr>
            </a:solidFill>
          </a:endParaRPr>
        </a:p>
      </dgm:t>
    </dgm:pt>
    <dgm:pt modelId="{DCC2E28F-DDF1-41ED-818E-BBB57424B61D}" type="parTrans" cxnId="{51DB1C04-D41B-471E-A46A-86DD9088799C}">
      <dgm:prSet/>
      <dgm:spPr/>
      <dgm:t>
        <a:bodyPr/>
        <a:lstStyle/>
        <a:p>
          <a:endParaRPr lang="zh-CN" altLang="en-US"/>
        </a:p>
      </dgm:t>
    </dgm:pt>
    <dgm:pt modelId="{2A083900-18D7-4020-B28A-2825E12731E6}" type="sibTrans" cxnId="{51DB1C04-D41B-471E-A46A-86DD9088799C}">
      <dgm:prSet/>
      <dgm:spPr/>
      <dgm:t>
        <a:bodyPr/>
        <a:lstStyle/>
        <a:p>
          <a:endParaRPr lang="zh-CN" altLang="en-US"/>
        </a:p>
      </dgm:t>
    </dgm:pt>
    <dgm:pt modelId="{5EEFA4A2-50B9-4A2D-BC03-1455A96EA4C1}">
      <dgm:prSet phldrT="[文本]"/>
      <dgm:spPr/>
      <dgm:t>
        <a:bodyPr/>
        <a:lstStyle/>
        <a:p>
          <a:r>
            <a:rPr lang="zh-CN" altLang="en-US" dirty="0" smtClean="0">
              <a:solidFill>
                <a:schemeClr val="tx1">
                  <a:lumMod val="75000"/>
                  <a:lumOff val="25000"/>
                </a:schemeClr>
              </a:solidFill>
            </a:rPr>
            <a:t>地理分布的相对影响</a:t>
          </a:r>
          <a:r>
            <a:rPr lang="en-US" dirty="0" err="1" smtClean="0">
              <a:solidFill>
                <a:schemeClr val="tx1">
                  <a:lumMod val="75000"/>
                  <a:lumOff val="25000"/>
                </a:schemeClr>
              </a:solidFill>
            </a:rPr>
            <a:t>PC</a:t>
          </a:r>
          <a:r>
            <a:rPr lang="en-US" baseline="-25000" dirty="0" err="1" smtClean="0">
              <a:solidFill>
                <a:schemeClr val="tx1">
                  <a:lumMod val="75000"/>
                  <a:lumOff val="25000"/>
                </a:schemeClr>
              </a:solidFill>
            </a:rPr>
            <a:t>Location</a:t>
          </a:r>
          <a:endParaRPr lang="zh-CN" altLang="en-US" dirty="0">
            <a:solidFill>
              <a:schemeClr val="tx1">
                <a:lumMod val="75000"/>
                <a:lumOff val="25000"/>
              </a:schemeClr>
            </a:solidFill>
          </a:endParaRPr>
        </a:p>
      </dgm:t>
    </dgm:pt>
    <dgm:pt modelId="{164B9E6B-0579-4DAB-B433-68A70B2AEBC8}" type="parTrans" cxnId="{3E4CF943-8DE3-4825-A694-8115BD85B8C0}">
      <dgm:prSet/>
      <dgm:spPr/>
      <dgm:t>
        <a:bodyPr/>
        <a:lstStyle/>
        <a:p>
          <a:endParaRPr lang="zh-CN" altLang="en-US"/>
        </a:p>
      </dgm:t>
    </dgm:pt>
    <dgm:pt modelId="{261B01CD-08B4-42D3-9942-0534C88BDAC3}" type="sibTrans" cxnId="{3E4CF943-8DE3-4825-A694-8115BD85B8C0}">
      <dgm:prSet/>
      <dgm:spPr/>
      <dgm:t>
        <a:bodyPr/>
        <a:lstStyle/>
        <a:p>
          <a:endParaRPr lang="zh-CN" altLang="en-US"/>
        </a:p>
      </dgm:t>
    </dgm:pt>
    <dgm:pt modelId="{9111794D-3316-41BC-8DE2-B3DF286AF248}">
      <dgm:prSet phldrT="[文本]"/>
      <dgm:spPr/>
      <dgm:t>
        <a:bodyPr/>
        <a:lstStyle/>
        <a:p>
          <a:r>
            <a:rPr lang="zh-CN" altLang="en-US" dirty="0" smtClean="0">
              <a:solidFill>
                <a:schemeClr val="tx1">
                  <a:lumMod val="75000"/>
                  <a:lumOff val="25000"/>
                </a:schemeClr>
              </a:solidFill>
            </a:rPr>
            <a:t>微生物群落结构的相对影响</a:t>
          </a:r>
          <a:endParaRPr lang="en-US" altLang="zh-CN" dirty="0" smtClean="0">
            <a:solidFill>
              <a:schemeClr val="tx1">
                <a:lumMod val="75000"/>
                <a:lumOff val="25000"/>
              </a:schemeClr>
            </a:solidFill>
          </a:endParaRPr>
        </a:p>
        <a:p>
          <a:r>
            <a:rPr lang="en-US" dirty="0" err="1" smtClean="0">
              <a:solidFill>
                <a:schemeClr val="tx1">
                  <a:lumMod val="75000"/>
                  <a:lumOff val="25000"/>
                </a:schemeClr>
              </a:solidFill>
            </a:rPr>
            <a:t>PCs</a:t>
          </a:r>
          <a:r>
            <a:rPr lang="en-US" baseline="-25000" dirty="0" err="1" smtClean="0">
              <a:solidFill>
                <a:schemeClr val="tx1">
                  <a:lumMod val="75000"/>
                  <a:lumOff val="25000"/>
                </a:schemeClr>
              </a:solidFill>
            </a:rPr>
            <a:t>Taxa</a:t>
          </a:r>
          <a:endParaRPr lang="zh-CN" altLang="en-US" dirty="0">
            <a:solidFill>
              <a:schemeClr val="tx1">
                <a:lumMod val="75000"/>
                <a:lumOff val="25000"/>
              </a:schemeClr>
            </a:solidFill>
          </a:endParaRPr>
        </a:p>
      </dgm:t>
    </dgm:pt>
    <dgm:pt modelId="{E82F93E1-7E44-4BAB-9D4F-0327BC7DA737}" type="parTrans" cxnId="{FF1CA77C-EB1D-4DDC-9E5F-220137423C00}">
      <dgm:prSet/>
      <dgm:spPr/>
      <dgm:t>
        <a:bodyPr/>
        <a:lstStyle/>
        <a:p>
          <a:endParaRPr lang="zh-CN" altLang="en-US"/>
        </a:p>
      </dgm:t>
    </dgm:pt>
    <dgm:pt modelId="{CACD6408-9811-475F-9335-3E0124124D89}" type="sibTrans" cxnId="{FF1CA77C-EB1D-4DDC-9E5F-220137423C00}">
      <dgm:prSet/>
      <dgm:spPr/>
      <dgm:t>
        <a:bodyPr/>
        <a:lstStyle/>
        <a:p>
          <a:endParaRPr lang="zh-CN" altLang="en-US"/>
        </a:p>
      </dgm:t>
    </dgm:pt>
    <dgm:pt modelId="{955B3792-2478-4B7A-9B7F-F2D85FA53078}" type="pres">
      <dgm:prSet presAssocID="{F4E650B0-3EB8-4D8C-84BB-A2DB0187F086}" presName="cycle" presStyleCnt="0">
        <dgm:presLayoutVars>
          <dgm:chMax val="1"/>
          <dgm:dir/>
          <dgm:animLvl val="ctr"/>
          <dgm:resizeHandles val="exact"/>
        </dgm:presLayoutVars>
      </dgm:prSet>
      <dgm:spPr/>
      <dgm:t>
        <a:bodyPr/>
        <a:lstStyle/>
        <a:p>
          <a:endParaRPr lang="zh-CN" altLang="en-US"/>
        </a:p>
      </dgm:t>
    </dgm:pt>
    <dgm:pt modelId="{47FE654A-6818-47CC-AA2F-8391222F7564}" type="pres">
      <dgm:prSet presAssocID="{D0B185C1-45DD-417C-ADCA-D746E516017D}" presName="centerShape" presStyleLbl="node0" presStyleIdx="0" presStyleCnt="1"/>
      <dgm:spPr/>
      <dgm:t>
        <a:bodyPr/>
        <a:lstStyle/>
        <a:p>
          <a:endParaRPr lang="zh-CN" altLang="en-US"/>
        </a:p>
      </dgm:t>
    </dgm:pt>
    <dgm:pt modelId="{072F30BA-9C14-4BB5-86AD-BCE35C02B72B}" type="pres">
      <dgm:prSet presAssocID="{DCC2E28F-DDF1-41ED-818E-BBB57424B61D}" presName="parTrans" presStyleLbl="bgSibTrans2D1" presStyleIdx="0" presStyleCnt="3"/>
      <dgm:spPr/>
      <dgm:t>
        <a:bodyPr/>
        <a:lstStyle/>
        <a:p>
          <a:endParaRPr lang="zh-CN" altLang="en-US"/>
        </a:p>
      </dgm:t>
    </dgm:pt>
    <dgm:pt modelId="{79C71799-1F9A-4BE0-98EA-1FDBA5F25023}" type="pres">
      <dgm:prSet presAssocID="{C0E96FB6-810F-4CB7-84AD-723699027C41}" presName="node" presStyleLbl="node1" presStyleIdx="0" presStyleCnt="3">
        <dgm:presLayoutVars>
          <dgm:bulletEnabled val="1"/>
        </dgm:presLayoutVars>
      </dgm:prSet>
      <dgm:spPr/>
      <dgm:t>
        <a:bodyPr/>
        <a:lstStyle/>
        <a:p>
          <a:endParaRPr lang="zh-CN" altLang="en-US"/>
        </a:p>
      </dgm:t>
    </dgm:pt>
    <dgm:pt modelId="{1F900831-BD61-48BF-84AF-1D6763188279}" type="pres">
      <dgm:prSet presAssocID="{164B9E6B-0579-4DAB-B433-68A70B2AEBC8}" presName="parTrans" presStyleLbl="bgSibTrans2D1" presStyleIdx="1" presStyleCnt="3"/>
      <dgm:spPr/>
      <dgm:t>
        <a:bodyPr/>
        <a:lstStyle/>
        <a:p>
          <a:endParaRPr lang="zh-CN" altLang="en-US"/>
        </a:p>
      </dgm:t>
    </dgm:pt>
    <dgm:pt modelId="{91101EA2-EDDB-4F28-89E3-19750AB4ACF1}" type="pres">
      <dgm:prSet presAssocID="{5EEFA4A2-50B9-4A2D-BC03-1455A96EA4C1}" presName="node" presStyleLbl="node1" presStyleIdx="1" presStyleCnt="3">
        <dgm:presLayoutVars>
          <dgm:bulletEnabled val="1"/>
        </dgm:presLayoutVars>
      </dgm:prSet>
      <dgm:spPr/>
      <dgm:t>
        <a:bodyPr/>
        <a:lstStyle/>
        <a:p>
          <a:endParaRPr lang="zh-CN" altLang="en-US"/>
        </a:p>
      </dgm:t>
    </dgm:pt>
    <dgm:pt modelId="{55C34CE3-6D3F-4902-8C78-21EDB7E7FAD8}" type="pres">
      <dgm:prSet presAssocID="{E82F93E1-7E44-4BAB-9D4F-0327BC7DA737}" presName="parTrans" presStyleLbl="bgSibTrans2D1" presStyleIdx="2" presStyleCnt="3"/>
      <dgm:spPr/>
      <dgm:t>
        <a:bodyPr/>
        <a:lstStyle/>
        <a:p>
          <a:endParaRPr lang="zh-CN" altLang="en-US"/>
        </a:p>
      </dgm:t>
    </dgm:pt>
    <dgm:pt modelId="{D20D08D8-1575-4CFC-A1AC-6E294DDC8EB4}" type="pres">
      <dgm:prSet presAssocID="{9111794D-3316-41BC-8DE2-B3DF286AF248}" presName="node" presStyleLbl="node1" presStyleIdx="2" presStyleCnt="3">
        <dgm:presLayoutVars>
          <dgm:bulletEnabled val="1"/>
        </dgm:presLayoutVars>
      </dgm:prSet>
      <dgm:spPr/>
      <dgm:t>
        <a:bodyPr/>
        <a:lstStyle/>
        <a:p>
          <a:endParaRPr lang="zh-CN" altLang="en-US"/>
        </a:p>
      </dgm:t>
    </dgm:pt>
  </dgm:ptLst>
  <dgm:cxnLst>
    <dgm:cxn modelId="{5632C58C-A7A5-4B04-868E-BE4DFE060DF5}" srcId="{F4E650B0-3EB8-4D8C-84BB-A2DB0187F086}" destId="{D0B185C1-45DD-417C-ADCA-D746E516017D}" srcOrd="0" destOrd="0" parTransId="{41CD1E4E-2C0D-4CEB-9B78-9AABAFBCB5EA}" sibTransId="{6808BCD5-0117-4A73-B54D-DB2E8E8126DD}"/>
    <dgm:cxn modelId="{903972DD-8182-4A61-A42A-018DC5982190}" type="presOf" srcId="{5EEFA4A2-50B9-4A2D-BC03-1455A96EA4C1}" destId="{91101EA2-EDDB-4F28-89E3-19750AB4ACF1}" srcOrd="0" destOrd="0" presId="urn:microsoft.com/office/officeart/2005/8/layout/radial4"/>
    <dgm:cxn modelId="{4B7D95A3-F00E-4C69-8FA2-FAFE5542FFB3}" type="presOf" srcId="{E82F93E1-7E44-4BAB-9D4F-0327BC7DA737}" destId="{55C34CE3-6D3F-4902-8C78-21EDB7E7FAD8}" srcOrd="0" destOrd="0" presId="urn:microsoft.com/office/officeart/2005/8/layout/radial4"/>
    <dgm:cxn modelId="{6795E612-2C89-4BF1-A04F-C65C9DA15ADE}" type="presOf" srcId="{164B9E6B-0579-4DAB-B433-68A70B2AEBC8}" destId="{1F900831-BD61-48BF-84AF-1D6763188279}" srcOrd="0" destOrd="0" presId="urn:microsoft.com/office/officeart/2005/8/layout/radial4"/>
    <dgm:cxn modelId="{FF1CA77C-EB1D-4DDC-9E5F-220137423C00}" srcId="{D0B185C1-45DD-417C-ADCA-D746E516017D}" destId="{9111794D-3316-41BC-8DE2-B3DF286AF248}" srcOrd="2" destOrd="0" parTransId="{E82F93E1-7E44-4BAB-9D4F-0327BC7DA737}" sibTransId="{CACD6408-9811-475F-9335-3E0124124D89}"/>
    <dgm:cxn modelId="{3E4CF943-8DE3-4825-A694-8115BD85B8C0}" srcId="{D0B185C1-45DD-417C-ADCA-D746E516017D}" destId="{5EEFA4A2-50B9-4A2D-BC03-1455A96EA4C1}" srcOrd="1" destOrd="0" parTransId="{164B9E6B-0579-4DAB-B433-68A70B2AEBC8}" sibTransId="{261B01CD-08B4-42D3-9942-0534C88BDAC3}"/>
    <dgm:cxn modelId="{D1856D14-B4C2-44E0-9A94-F3FE110C1062}" type="presOf" srcId="{9111794D-3316-41BC-8DE2-B3DF286AF248}" destId="{D20D08D8-1575-4CFC-A1AC-6E294DDC8EB4}" srcOrd="0" destOrd="0" presId="urn:microsoft.com/office/officeart/2005/8/layout/radial4"/>
    <dgm:cxn modelId="{972FD32C-F156-4EF7-B327-C84CAD4533FB}" type="presOf" srcId="{C0E96FB6-810F-4CB7-84AD-723699027C41}" destId="{79C71799-1F9A-4BE0-98EA-1FDBA5F25023}" srcOrd="0" destOrd="0" presId="urn:microsoft.com/office/officeart/2005/8/layout/radial4"/>
    <dgm:cxn modelId="{13D4EECD-6F11-4274-B7DE-B1DF2CAC19AA}" type="presOf" srcId="{DCC2E28F-DDF1-41ED-818E-BBB57424B61D}" destId="{072F30BA-9C14-4BB5-86AD-BCE35C02B72B}" srcOrd="0" destOrd="0" presId="urn:microsoft.com/office/officeart/2005/8/layout/radial4"/>
    <dgm:cxn modelId="{FA43E4B0-496D-4D25-93D0-79C89BB3ED95}" type="presOf" srcId="{F4E650B0-3EB8-4D8C-84BB-A2DB0187F086}" destId="{955B3792-2478-4B7A-9B7F-F2D85FA53078}" srcOrd="0" destOrd="0" presId="urn:microsoft.com/office/officeart/2005/8/layout/radial4"/>
    <dgm:cxn modelId="{51DB1C04-D41B-471E-A46A-86DD9088799C}" srcId="{D0B185C1-45DD-417C-ADCA-D746E516017D}" destId="{C0E96FB6-810F-4CB7-84AD-723699027C41}" srcOrd="0" destOrd="0" parTransId="{DCC2E28F-DDF1-41ED-818E-BBB57424B61D}" sibTransId="{2A083900-18D7-4020-B28A-2825E12731E6}"/>
    <dgm:cxn modelId="{732B2108-F7A2-45F5-B5D5-9EF766D56667}" type="presOf" srcId="{D0B185C1-45DD-417C-ADCA-D746E516017D}" destId="{47FE654A-6818-47CC-AA2F-8391222F7564}" srcOrd="0" destOrd="0" presId="urn:microsoft.com/office/officeart/2005/8/layout/radial4"/>
    <dgm:cxn modelId="{2126483C-CA85-453C-A57F-B7DE1508FDAA}" type="presParOf" srcId="{955B3792-2478-4B7A-9B7F-F2D85FA53078}" destId="{47FE654A-6818-47CC-AA2F-8391222F7564}" srcOrd="0" destOrd="0" presId="urn:microsoft.com/office/officeart/2005/8/layout/radial4"/>
    <dgm:cxn modelId="{CF3AAEA7-0198-4B08-AA60-00673B2D78CA}" type="presParOf" srcId="{955B3792-2478-4B7A-9B7F-F2D85FA53078}" destId="{072F30BA-9C14-4BB5-86AD-BCE35C02B72B}" srcOrd="1" destOrd="0" presId="urn:microsoft.com/office/officeart/2005/8/layout/radial4"/>
    <dgm:cxn modelId="{B6078981-A5E6-4078-B7D6-C55552A49307}" type="presParOf" srcId="{955B3792-2478-4B7A-9B7F-F2D85FA53078}" destId="{79C71799-1F9A-4BE0-98EA-1FDBA5F25023}" srcOrd="2" destOrd="0" presId="urn:microsoft.com/office/officeart/2005/8/layout/radial4"/>
    <dgm:cxn modelId="{1EDDCF0E-3334-46D9-8774-C4C9316C1D5A}" type="presParOf" srcId="{955B3792-2478-4B7A-9B7F-F2D85FA53078}" destId="{1F900831-BD61-48BF-84AF-1D6763188279}" srcOrd="3" destOrd="0" presId="urn:microsoft.com/office/officeart/2005/8/layout/radial4"/>
    <dgm:cxn modelId="{616D2062-A7BA-4A9B-B05B-9CEA5D2ECD0D}" type="presParOf" srcId="{955B3792-2478-4B7A-9B7F-F2D85FA53078}" destId="{91101EA2-EDDB-4F28-89E3-19750AB4ACF1}" srcOrd="4" destOrd="0" presId="urn:microsoft.com/office/officeart/2005/8/layout/radial4"/>
    <dgm:cxn modelId="{C277E504-988C-432F-9092-53E57137E41B}" type="presParOf" srcId="{955B3792-2478-4B7A-9B7F-F2D85FA53078}" destId="{55C34CE3-6D3F-4902-8C78-21EDB7E7FAD8}" srcOrd="5" destOrd="0" presId="urn:microsoft.com/office/officeart/2005/8/layout/radial4"/>
    <dgm:cxn modelId="{C1924932-F7AE-4A37-8244-E6B3EBEC48F1}" type="presParOf" srcId="{955B3792-2478-4B7A-9B7F-F2D85FA53078}" destId="{D20D08D8-1575-4CFC-A1AC-6E294DDC8EB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F40A1-FE47-456A-BB41-2C556DC4D9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E9BDDD58-0F12-4BCF-836F-B6B5D60EFCAB}">
      <dgm:prSet phldrT="[文本]" custT="1"/>
      <dgm:spPr/>
      <dgm:t>
        <a:bodyPr/>
        <a:lstStyle/>
        <a:p>
          <a:r>
            <a:rPr lang="en-US" altLang="zh-CN" sz="2000" dirty="0" smtClean="0"/>
            <a:t>114genes</a:t>
          </a:r>
          <a:endParaRPr lang="zh-CN" altLang="en-US" sz="2000" dirty="0"/>
        </a:p>
      </dgm:t>
    </dgm:pt>
    <dgm:pt modelId="{9CB101B0-4A26-4C0C-A329-FBDE061C1C22}" type="parTrans" cxnId="{1D9B7891-0819-4337-90BA-A9CB502747E6}">
      <dgm:prSet/>
      <dgm:spPr/>
      <dgm:t>
        <a:bodyPr/>
        <a:lstStyle/>
        <a:p>
          <a:endParaRPr lang="zh-CN" altLang="en-US"/>
        </a:p>
      </dgm:t>
    </dgm:pt>
    <dgm:pt modelId="{AED580AA-340E-41D5-AE80-9DF5023F7051}" type="sibTrans" cxnId="{1D9B7891-0819-4337-90BA-A9CB502747E6}">
      <dgm:prSet/>
      <dgm:spPr/>
      <dgm:t>
        <a:bodyPr/>
        <a:lstStyle/>
        <a:p>
          <a:endParaRPr lang="zh-CN" altLang="en-US"/>
        </a:p>
      </dgm:t>
    </dgm:pt>
    <dgm:pt modelId="{9246A166-25FB-4720-AD5F-E4AF2EBCBB23}">
      <dgm:prSet phldrT="[文本]" custT="1"/>
      <dgm:spPr/>
      <dgm:t>
        <a:bodyPr/>
        <a:lstStyle/>
        <a:p>
          <a:r>
            <a:rPr lang="en-US" altLang="zh-CN" sz="1400" dirty="0" smtClean="0"/>
            <a:t>52genes</a:t>
          </a:r>
        </a:p>
        <a:p>
          <a:r>
            <a:rPr lang="zh-CN" sz="1400" dirty="0" smtClean="0"/>
            <a:t>相对代谢潜力保持一致或波动暴露在非重要关系的预测模型</a:t>
          </a:r>
          <a:r>
            <a:rPr lang="zh-CN" altLang="en-US" sz="1400" dirty="0" smtClean="0"/>
            <a:t>（</a:t>
          </a:r>
          <a:r>
            <a:rPr lang="en-US" altLang="zh-CN" sz="1400" dirty="0" smtClean="0"/>
            <a:t>P</a:t>
          </a:r>
          <a:r>
            <a:rPr lang="zh-CN" altLang="en-US" sz="1400" dirty="0" smtClean="0"/>
            <a:t>＞</a:t>
          </a:r>
          <a:r>
            <a:rPr lang="en-US" altLang="zh-CN" sz="1400" dirty="0" smtClean="0"/>
            <a:t>0.05</a:t>
          </a:r>
          <a:r>
            <a:rPr lang="zh-CN" altLang="en-US" sz="1400" dirty="0" smtClean="0"/>
            <a:t>）</a:t>
          </a:r>
          <a:r>
            <a:rPr lang="zh-CN" sz="1400" dirty="0" smtClean="0"/>
            <a:t>和相关代谢潜力和</a:t>
          </a:r>
          <a:r>
            <a:rPr lang="en-US" sz="1400" dirty="0" smtClean="0"/>
            <a:t>pH</a:t>
          </a:r>
          <a:r>
            <a:rPr lang="zh-CN" sz="1400" dirty="0" smtClean="0"/>
            <a:t>值之间</a:t>
          </a:r>
          <a:endParaRPr lang="zh-CN" altLang="en-US" sz="1400" dirty="0"/>
        </a:p>
      </dgm:t>
    </dgm:pt>
    <dgm:pt modelId="{4B3F5377-E50A-47DC-AE8B-FE758C71370A}" type="parTrans" cxnId="{D56B18A3-8731-485F-8CB2-2AB84190D9EB}">
      <dgm:prSet/>
      <dgm:spPr/>
      <dgm:t>
        <a:bodyPr/>
        <a:lstStyle/>
        <a:p>
          <a:endParaRPr lang="zh-CN" altLang="en-US"/>
        </a:p>
      </dgm:t>
    </dgm:pt>
    <dgm:pt modelId="{4770E632-291B-4FC6-A530-20E5E4235F9C}" type="sibTrans" cxnId="{D56B18A3-8731-485F-8CB2-2AB84190D9EB}">
      <dgm:prSet/>
      <dgm:spPr/>
      <dgm:t>
        <a:bodyPr/>
        <a:lstStyle/>
        <a:p>
          <a:endParaRPr lang="zh-CN" altLang="en-US"/>
        </a:p>
      </dgm:t>
    </dgm:pt>
    <dgm:pt modelId="{2C75608C-2D6A-4AEC-91A8-DD6B1D37BCA6}">
      <dgm:prSet phldrT="[文本]"/>
      <dgm:spPr/>
      <dgm:t>
        <a:bodyPr/>
        <a:lstStyle/>
        <a:p>
          <a:r>
            <a:rPr lang="en-US" altLang="zh-CN" dirty="0" smtClean="0"/>
            <a:t>62genes</a:t>
          </a:r>
        </a:p>
        <a:p>
          <a:r>
            <a:rPr lang="zh-CN" dirty="0" smtClean="0"/>
            <a:t>相对代谢潜力</a:t>
          </a:r>
          <a:r>
            <a:rPr lang="en-US" dirty="0" smtClean="0"/>
            <a:t>(pH</a:t>
          </a:r>
          <a:r>
            <a:rPr lang="zh-CN" dirty="0" smtClean="0"/>
            <a:t>值显著相关</a:t>
          </a:r>
          <a:r>
            <a:rPr lang="en-US" dirty="0" smtClean="0"/>
            <a:t>,P</a:t>
          </a:r>
          <a:r>
            <a:rPr lang="zh-CN" altLang="en-US" dirty="0" smtClean="0"/>
            <a:t>＜</a:t>
          </a:r>
          <a:r>
            <a:rPr lang="en-US" dirty="0" smtClean="0"/>
            <a:t>0.05)</a:t>
          </a:r>
          <a:r>
            <a:rPr lang="zh-CN" dirty="0" smtClean="0"/>
            <a:t>沿着</a:t>
          </a:r>
          <a:r>
            <a:rPr lang="en-US" dirty="0" smtClean="0"/>
            <a:t>pH</a:t>
          </a:r>
          <a:r>
            <a:rPr lang="zh-CN" dirty="0" smtClean="0"/>
            <a:t>梯度显示清晰的模式</a:t>
          </a:r>
          <a:endParaRPr lang="en-US" altLang="zh-CN" dirty="0" smtClean="0"/>
        </a:p>
        <a:p>
          <a:r>
            <a:rPr lang="zh-CN" dirty="0" smtClean="0"/>
            <a:t>普遍观察到的值可以准确地预测</a:t>
          </a:r>
          <a:endParaRPr lang="zh-CN" altLang="en-US" dirty="0"/>
        </a:p>
      </dgm:t>
    </dgm:pt>
    <dgm:pt modelId="{BF9AFDD2-FBA0-42A0-9A66-10CDBA0FC552}" type="parTrans" cxnId="{DF570354-1E88-455F-A84A-89D527D82040}">
      <dgm:prSet/>
      <dgm:spPr/>
      <dgm:t>
        <a:bodyPr/>
        <a:lstStyle/>
        <a:p>
          <a:endParaRPr lang="zh-CN" altLang="en-US"/>
        </a:p>
      </dgm:t>
    </dgm:pt>
    <dgm:pt modelId="{2343A999-EF46-44CE-92EF-5B42323D7EF9}" type="sibTrans" cxnId="{DF570354-1E88-455F-A84A-89D527D82040}">
      <dgm:prSet/>
      <dgm:spPr/>
      <dgm:t>
        <a:bodyPr/>
        <a:lstStyle/>
        <a:p>
          <a:endParaRPr lang="zh-CN" altLang="en-US"/>
        </a:p>
      </dgm:t>
    </dgm:pt>
    <dgm:pt modelId="{D5237F31-3F25-473D-A7E9-AEC3DCE809B3}" type="pres">
      <dgm:prSet presAssocID="{A47F40A1-FE47-456A-BB41-2C556DC4D96C}" presName="hierChild1" presStyleCnt="0">
        <dgm:presLayoutVars>
          <dgm:chPref val="1"/>
          <dgm:dir/>
          <dgm:animOne val="branch"/>
          <dgm:animLvl val="lvl"/>
          <dgm:resizeHandles/>
        </dgm:presLayoutVars>
      </dgm:prSet>
      <dgm:spPr/>
    </dgm:pt>
    <dgm:pt modelId="{E0E53AD0-F1E7-45D3-B928-FC6395C9FD01}" type="pres">
      <dgm:prSet presAssocID="{E9BDDD58-0F12-4BCF-836F-B6B5D60EFCAB}" presName="hierRoot1" presStyleCnt="0"/>
      <dgm:spPr/>
    </dgm:pt>
    <dgm:pt modelId="{175F696C-90DC-4974-B40A-EB1002838CC1}" type="pres">
      <dgm:prSet presAssocID="{E9BDDD58-0F12-4BCF-836F-B6B5D60EFCAB}" presName="composite" presStyleCnt="0"/>
      <dgm:spPr/>
    </dgm:pt>
    <dgm:pt modelId="{2FA4609E-3D1E-4E43-8464-0EE9A34C2AC5}" type="pres">
      <dgm:prSet presAssocID="{E9BDDD58-0F12-4BCF-836F-B6B5D60EFCAB}" presName="background" presStyleLbl="node0" presStyleIdx="0" presStyleCnt="1"/>
      <dgm:spPr/>
    </dgm:pt>
    <dgm:pt modelId="{EED5DFC8-81ED-4927-9E4C-867FF84F54D0}" type="pres">
      <dgm:prSet presAssocID="{E9BDDD58-0F12-4BCF-836F-B6B5D60EFCAB}" presName="text" presStyleLbl="fgAcc0" presStyleIdx="0" presStyleCnt="1" custScaleX="74184" custScaleY="46930">
        <dgm:presLayoutVars>
          <dgm:chPref val="3"/>
        </dgm:presLayoutVars>
      </dgm:prSet>
      <dgm:spPr/>
      <dgm:t>
        <a:bodyPr/>
        <a:lstStyle/>
        <a:p>
          <a:endParaRPr lang="zh-CN" altLang="en-US"/>
        </a:p>
      </dgm:t>
    </dgm:pt>
    <dgm:pt modelId="{11B930AF-7064-4C29-ADDF-B450BEB12D03}" type="pres">
      <dgm:prSet presAssocID="{E9BDDD58-0F12-4BCF-836F-B6B5D60EFCAB}" presName="hierChild2" presStyleCnt="0"/>
      <dgm:spPr/>
    </dgm:pt>
    <dgm:pt modelId="{F18D65A4-27CE-485D-B82D-827827B3A242}" type="pres">
      <dgm:prSet presAssocID="{4B3F5377-E50A-47DC-AE8B-FE758C71370A}" presName="Name10" presStyleLbl="parChTrans1D2" presStyleIdx="0" presStyleCnt="2"/>
      <dgm:spPr/>
    </dgm:pt>
    <dgm:pt modelId="{1DAA9778-6888-40F7-ABA9-1C372CC3594F}" type="pres">
      <dgm:prSet presAssocID="{9246A166-25FB-4720-AD5F-E4AF2EBCBB23}" presName="hierRoot2" presStyleCnt="0"/>
      <dgm:spPr/>
    </dgm:pt>
    <dgm:pt modelId="{E701067E-D509-4D75-BD50-C54680ADA0D9}" type="pres">
      <dgm:prSet presAssocID="{9246A166-25FB-4720-AD5F-E4AF2EBCBB23}" presName="composite2" presStyleCnt="0"/>
      <dgm:spPr/>
    </dgm:pt>
    <dgm:pt modelId="{8D4994C1-4413-4911-8852-3673B07B5671}" type="pres">
      <dgm:prSet presAssocID="{9246A166-25FB-4720-AD5F-E4AF2EBCBB23}" presName="background2" presStyleLbl="node2" presStyleIdx="0" presStyleCnt="2"/>
      <dgm:spPr/>
    </dgm:pt>
    <dgm:pt modelId="{0A89472C-55AD-4C4B-993B-A77C053F76AB}" type="pres">
      <dgm:prSet presAssocID="{9246A166-25FB-4720-AD5F-E4AF2EBCBB23}" presName="text2" presStyleLbl="fgAcc2" presStyleIdx="0" presStyleCnt="2">
        <dgm:presLayoutVars>
          <dgm:chPref val="3"/>
        </dgm:presLayoutVars>
      </dgm:prSet>
      <dgm:spPr/>
      <dgm:t>
        <a:bodyPr/>
        <a:lstStyle/>
        <a:p>
          <a:endParaRPr lang="zh-CN" altLang="en-US"/>
        </a:p>
      </dgm:t>
    </dgm:pt>
    <dgm:pt modelId="{49C1DB0E-F76C-43F1-AA21-BC53050CD2B4}" type="pres">
      <dgm:prSet presAssocID="{9246A166-25FB-4720-AD5F-E4AF2EBCBB23}" presName="hierChild3" presStyleCnt="0"/>
      <dgm:spPr/>
    </dgm:pt>
    <dgm:pt modelId="{6491361B-9E99-4E52-9C31-54CB2A9F9B34}" type="pres">
      <dgm:prSet presAssocID="{BF9AFDD2-FBA0-42A0-9A66-10CDBA0FC552}" presName="Name10" presStyleLbl="parChTrans1D2" presStyleIdx="1" presStyleCnt="2"/>
      <dgm:spPr/>
    </dgm:pt>
    <dgm:pt modelId="{86B601D0-8F12-4605-8E85-06643569F2B0}" type="pres">
      <dgm:prSet presAssocID="{2C75608C-2D6A-4AEC-91A8-DD6B1D37BCA6}" presName="hierRoot2" presStyleCnt="0"/>
      <dgm:spPr/>
    </dgm:pt>
    <dgm:pt modelId="{4C74A965-29D5-4FC0-9BBB-D0F1CAD8B82D}" type="pres">
      <dgm:prSet presAssocID="{2C75608C-2D6A-4AEC-91A8-DD6B1D37BCA6}" presName="composite2" presStyleCnt="0"/>
      <dgm:spPr/>
    </dgm:pt>
    <dgm:pt modelId="{6FE2B8A4-03F7-4417-BDF6-242F53BBA0C0}" type="pres">
      <dgm:prSet presAssocID="{2C75608C-2D6A-4AEC-91A8-DD6B1D37BCA6}" presName="background2" presStyleLbl="node2" presStyleIdx="1" presStyleCnt="2"/>
      <dgm:spPr/>
    </dgm:pt>
    <dgm:pt modelId="{1FC95998-6DBB-4F64-948C-5F955C2F93DE}" type="pres">
      <dgm:prSet presAssocID="{2C75608C-2D6A-4AEC-91A8-DD6B1D37BCA6}" presName="text2" presStyleLbl="fgAcc2" presStyleIdx="1" presStyleCnt="2">
        <dgm:presLayoutVars>
          <dgm:chPref val="3"/>
        </dgm:presLayoutVars>
      </dgm:prSet>
      <dgm:spPr/>
      <dgm:t>
        <a:bodyPr/>
        <a:lstStyle/>
        <a:p>
          <a:endParaRPr lang="zh-CN" altLang="en-US"/>
        </a:p>
      </dgm:t>
    </dgm:pt>
    <dgm:pt modelId="{1826CF50-C5D6-47B3-AC66-61AB02BB2C18}" type="pres">
      <dgm:prSet presAssocID="{2C75608C-2D6A-4AEC-91A8-DD6B1D37BCA6}" presName="hierChild3" presStyleCnt="0"/>
      <dgm:spPr/>
    </dgm:pt>
  </dgm:ptLst>
  <dgm:cxnLst>
    <dgm:cxn modelId="{D12E0475-00FD-49C7-BA1E-9EECD4D3607E}" type="presOf" srcId="{BF9AFDD2-FBA0-42A0-9A66-10CDBA0FC552}" destId="{6491361B-9E99-4E52-9C31-54CB2A9F9B34}" srcOrd="0" destOrd="0" presId="urn:microsoft.com/office/officeart/2005/8/layout/hierarchy1"/>
    <dgm:cxn modelId="{48A6D59D-352C-4BA7-AC43-D118BAB1F8BC}" type="presOf" srcId="{9246A166-25FB-4720-AD5F-E4AF2EBCBB23}" destId="{0A89472C-55AD-4C4B-993B-A77C053F76AB}" srcOrd="0" destOrd="0" presId="urn:microsoft.com/office/officeart/2005/8/layout/hierarchy1"/>
    <dgm:cxn modelId="{6EB0D086-B005-4E76-86FB-100288DA5C00}" type="presOf" srcId="{A47F40A1-FE47-456A-BB41-2C556DC4D96C}" destId="{D5237F31-3F25-473D-A7E9-AEC3DCE809B3}" srcOrd="0" destOrd="0" presId="urn:microsoft.com/office/officeart/2005/8/layout/hierarchy1"/>
    <dgm:cxn modelId="{C8D21FEC-028A-4BA1-A5DC-BF5AB7B90B85}" type="presOf" srcId="{4B3F5377-E50A-47DC-AE8B-FE758C71370A}" destId="{F18D65A4-27CE-485D-B82D-827827B3A242}" srcOrd="0" destOrd="0" presId="urn:microsoft.com/office/officeart/2005/8/layout/hierarchy1"/>
    <dgm:cxn modelId="{1D9B7891-0819-4337-90BA-A9CB502747E6}" srcId="{A47F40A1-FE47-456A-BB41-2C556DC4D96C}" destId="{E9BDDD58-0F12-4BCF-836F-B6B5D60EFCAB}" srcOrd="0" destOrd="0" parTransId="{9CB101B0-4A26-4C0C-A329-FBDE061C1C22}" sibTransId="{AED580AA-340E-41D5-AE80-9DF5023F7051}"/>
    <dgm:cxn modelId="{DF570354-1E88-455F-A84A-89D527D82040}" srcId="{E9BDDD58-0F12-4BCF-836F-B6B5D60EFCAB}" destId="{2C75608C-2D6A-4AEC-91A8-DD6B1D37BCA6}" srcOrd="1" destOrd="0" parTransId="{BF9AFDD2-FBA0-42A0-9A66-10CDBA0FC552}" sibTransId="{2343A999-EF46-44CE-92EF-5B42323D7EF9}"/>
    <dgm:cxn modelId="{D56B18A3-8731-485F-8CB2-2AB84190D9EB}" srcId="{E9BDDD58-0F12-4BCF-836F-B6B5D60EFCAB}" destId="{9246A166-25FB-4720-AD5F-E4AF2EBCBB23}" srcOrd="0" destOrd="0" parTransId="{4B3F5377-E50A-47DC-AE8B-FE758C71370A}" sibTransId="{4770E632-291B-4FC6-A530-20E5E4235F9C}"/>
    <dgm:cxn modelId="{4B80F088-50C3-443F-A36B-6717BDBBB776}" type="presOf" srcId="{2C75608C-2D6A-4AEC-91A8-DD6B1D37BCA6}" destId="{1FC95998-6DBB-4F64-948C-5F955C2F93DE}" srcOrd="0" destOrd="0" presId="urn:microsoft.com/office/officeart/2005/8/layout/hierarchy1"/>
    <dgm:cxn modelId="{88269AF2-DCD7-45C6-963A-87AB7F389646}" type="presOf" srcId="{E9BDDD58-0F12-4BCF-836F-B6B5D60EFCAB}" destId="{EED5DFC8-81ED-4927-9E4C-867FF84F54D0}" srcOrd="0" destOrd="0" presId="urn:microsoft.com/office/officeart/2005/8/layout/hierarchy1"/>
    <dgm:cxn modelId="{6B7AFD10-5C62-43F0-A81D-512BF25B224A}" type="presParOf" srcId="{D5237F31-3F25-473D-A7E9-AEC3DCE809B3}" destId="{E0E53AD0-F1E7-45D3-B928-FC6395C9FD01}" srcOrd="0" destOrd="0" presId="urn:microsoft.com/office/officeart/2005/8/layout/hierarchy1"/>
    <dgm:cxn modelId="{6110D2AB-4811-4397-BBEE-FB4B37A8DB22}" type="presParOf" srcId="{E0E53AD0-F1E7-45D3-B928-FC6395C9FD01}" destId="{175F696C-90DC-4974-B40A-EB1002838CC1}" srcOrd="0" destOrd="0" presId="urn:microsoft.com/office/officeart/2005/8/layout/hierarchy1"/>
    <dgm:cxn modelId="{AB47E0E4-6FFE-4F56-B314-8D52EE07F4BB}" type="presParOf" srcId="{175F696C-90DC-4974-B40A-EB1002838CC1}" destId="{2FA4609E-3D1E-4E43-8464-0EE9A34C2AC5}" srcOrd="0" destOrd="0" presId="urn:microsoft.com/office/officeart/2005/8/layout/hierarchy1"/>
    <dgm:cxn modelId="{0FB56BD3-B721-4C84-8C6E-AA86B3CF8511}" type="presParOf" srcId="{175F696C-90DC-4974-B40A-EB1002838CC1}" destId="{EED5DFC8-81ED-4927-9E4C-867FF84F54D0}" srcOrd="1" destOrd="0" presId="urn:microsoft.com/office/officeart/2005/8/layout/hierarchy1"/>
    <dgm:cxn modelId="{B0D484DB-113C-46CB-B230-7ABB80124A37}" type="presParOf" srcId="{E0E53AD0-F1E7-45D3-B928-FC6395C9FD01}" destId="{11B930AF-7064-4C29-ADDF-B450BEB12D03}" srcOrd="1" destOrd="0" presId="urn:microsoft.com/office/officeart/2005/8/layout/hierarchy1"/>
    <dgm:cxn modelId="{558F9BFD-0067-401E-B75F-E5D8A1843A06}" type="presParOf" srcId="{11B930AF-7064-4C29-ADDF-B450BEB12D03}" destId="{F18D65A4-27CE-485D-B82D-827827B3A242}" srcOrd="0" destOrd="0" presId="urn:microsoft.com/office/officeart/2005/8/layout/hierarchy1"/>
    <dgm:cxn modelId="{DC7C11DB-149E-472F-9628-A9C922A64682}" type="presParOf" srcId="{11B930AF-7064-4C29-ADDF-B450BEB12D03}" destId="{1DAA9778-6888-40F7-ABA9-1C372CC3594F}" srcOrd="1" destOrd="0" presId="urn:microsoft.com/office/officeart/2005/8/layout/hierarchy1"/>
    <dgm:cxn modelId="{E7A5103D-FEE9-44FA-9DB7-81C3120E0D48}" type="presParOf" srcId="{1DAA9778-6888-40F7-ABA9-1C372CC3594F}" destId="{E701067E-D509-4D75-BD50-C54680ADA0D9}" srcOrd="0" destOrd="0" presId="urn:microsoft.com/office/officeart/2005/8/layout/hierarchy1"/>
    <dgm:cxn modelId="{44FFEBC2-9D1E-479D-A570-3392CA2B60B2}" type="presParOf" srcId="{E701067E-D509-4D75-BD50-C54680ADA0D9}" destId="{8D4994C1-4413-4911-8852-3673B07B5671}" srcOrd="0" destOrd="0" presId="urn:microsoft.com/office/officeart/2005/8/layout/hierarchy1"/>
    <dgm:cxn modelId="{7D18328D-5F95-4C31-9911-1839078A0686}" type="presParOf" srcId="{E701067E-D509-4D75-BD50-C54680ADA0D9}" destId="{0A89472C-55AD-4C4B-993B-A77C053F76AB}" srcOrd="1" destOrd="0" presId="urn:microsoft.com/office/officeart/2005/8/layout/hierarchy1"/>
    <dgm:cxn modelId="{DF751218-B665-4852-A941-1E5F2FE585E3}" type="presParOf" srcId="{1DAA9778-6888-40F7-ABA9-1C372CC3594F}" destId="{49C1DB0E-F76C-43F1-AA21-BC53050CD2B4}" srcOrd="1" destOrd="0" presId="urn:microsoft.com/office/officeart/2005/8/layout/hierarchy1"/>
    <dgm:cxn modelId="{B874F796-E674-4548-B749-4D420FCE7F30}" type="presParOf" srcId="{11B930AF-7064-4C29-ADDF-B450BEB12D03}" destId="{6491361B-9E99-4E52-9C31-54CB2A9F9B34}" srcOrd="2" destOrd="0" presId="urn:microsoft.com/office/officeart/2005/8/layout/hierarchy1"/>
    <dgm:cxn modelId="{18A277C1-31CB-42D1-8D73-E7154B7D7114}" type="presParOf" srcId="{11B930AF-7064-4C29-ADDF-B450BEB12D03}" destId="{86B601D0-8F12-4605-8E85-06643569F2B0}" srcOrd="3" destOrd="0" presId="urn:microsoft.com/office/officeart/2005/8/layout/hierarchy1"/>
    <dgm:cxn modelId="{C7496D44-5E9B-4047-8D93-3A2EBE200702}" type="presParOf" srcId="{86B601D0-8F12-4605-8E85-06643569F2B0}" destId="{4C74A965-29D5-4FC0-9BBB-D0F1CAD8B82D}" srcOrd="0" destOrd="0" presId="urn:microsoft.com/office/officeart/2005/8/layout/hierarchy1"/>
    <dgm:cxn modelId="{E89B8D72-1964-4AAD-8843-6A8A5BBA04D0}" type="presParOf" srcId="{4C74A965-29D5-4FC0-9BBB-D0F1CAD8B82D}" destId="{6FE2B8A4-03F7-4417-BDF6-242F53BBA0C0}" srcOrd="0" destOrd="0" presId="urn:microsoft.com/office/officeart/2005/8/layout/hierarchy1"/>
    <dgm:cxn modelId="{554EA412-452B-48AC-BA14-1C3D13C83A5C}" type="presParOf" srcId="{4C74A965-29D5-4FC0-9BBB-D0F1CAD8B82D}" destId="{1FC95998-6DBB-4F64-948C-5F955C2F93DE}" srcOrd="1" destOrd="0" presId="urn:microsoft.com/office/officeart/2005/8/layout/hierarchy1"/>
    <dgm:cxn modelId="{8B935E13-538D-4ECF-B9BE-82EA8FC37A04}" type="presParOf" srcId="{86B601D0-8F12-4605-8E85-06643569F2B0}" destId="{1826CF50-C5D6-47B3-AC66-61AB02BB2C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3030FE-E3EB-4612-9489-B53135DE6D72}" type="doc">
      <dgm:prSet loTypeId="urn:microsoft.com/office/officeart/2005/8/layout/radial4" loCatId="relationship" qsTypeId="urn:microsoft.com/office/officeart/2005/8/quickstyle/simple3" qsCatId="simple" csTypeId="urn:microsoft.com/office/officeart/2005/8/colors/accent1_4" csCatId="accent1" phldr="1"/>
      <dgm:spPr/>
      <dgm:t>
        <a:bodyPr/>
        <a:lstStyle/>
        <a:p>
          <a:endParaRPr lang="zh-CN" altLang="en-US"/>
        </a:p>
      </dgm:t>
    </dgm:pt>
    <dgm:pt modelId="{910A87E0-80C9-4343-8CF9-9FD396412905}">
      <dgm:prSet phldrT="[文本]" custT="1"/>
      <dgm:spPr/>
      <dgm:t>
        <a:bodyPr/>
        <a:lstStyle/>
        <a:p>
          <a:r>
            <a:rPr lang="en-US" altLang="zh-CN" sz="2400" dirty="0" smtClean="0"/>
            <a:t>AMD</a:t>
          </a:r>
        </a:p>
        <a:p>
          <a:r>
            <a:rPr lang="zh-CN" altLang="en-US" sz="2400" dirty="0" smtClean="0"/>
            <a:t>系统</a:t>
          </a:r>
          <a:endParaRPr lang="zh-CN" altLang="en-US" sz="2400" dirty="0"/>
        </a:p>
      </dgm:t>
    </dgm:pt>
    <dgm:pt modelId="{911A253E-13FB-47DC-B001-6DEE71B44F25}" type="parTrans" cxnId="{5C14AE2E-18BD-4757-8EDC-209DB06B633B}">
      <dgm:prSet/>
      <dgm:spPr/>
      <dgm:t>
        <a:bodyPr/>
        <a:lstStyle/>
        <a:p>
          <a:endParaRPr lang="zh-CN" altLang="en-US"/>
        </a:p>
      </dgm:t>
    </dgm:pt>
    <dgm:pt modelId="{F5105A97-42C3-4828-A9C7-8B7DE7BC1DFD}" type="sibTrans" cxnId="{5C14AE2E-18BD-4757-8EDC-209DB06B633B}">
      <dgm:prSet/>
      <dgm:spPr/>
      <dgm:t>
        <a:bodyPr/>
        <a:lstStyle/>
        <a:p>
          <a:endParaRPr lang="zh-CN" altLang="en-US"/>
        </a:p>
      </dgm:t>
    </dgm:pt>
    <dgm:pt modelId="{4492F2C2-E32D-4915-8CA9-F43C392F6521}">
      <dgm:prSet phldrT="[文本]" custT="1"/>
      <dgm:spPr/>
      <dgm:t>
        <a:bodyPr/>
        <a:lstStyle/>
        <a:p>
          <a:r>
            <a:rPr lang="zh-CN" altLang="en-US" sz="2400" dirty="0" smtClean="0"/>
            <a:t>地球化学属性</a:t>
          </a:r>
          <a:endParaRPr lang="zh-CN" altLang="en-US" sz="2400" dirty="0"/>
        </a:p>
      </dgm:t>
    </dgm:pt>
    <dgm:pt modelId="{AF661F99-F20E-4276-9C74-EB8CFC800D43}" type="parTrans" cxnId="{CD67E85D-951B-4F2C-B0D5-D9EEEAE976FE}">
      <dgm:prSet/>
      <dgm:spPr/>
      <dgm:t>
        <a:bodyPr/>
        <a:lstStyle/>
        <a:p>
          <a:endParaRPr lang="zh-CN" altLang="en-US"/>
        </a:p>
      </dgm:t>
    </dgm:pt>
    <dgm:pt modelId="{CC300040-CE8E-444A-B1E9-B30B42937D03}" type="sibTrans" cxnId="{CD67E85D-951B-4F2C-B0D5-D9EEEAE976FE}">
      <dgm:prSet/>
      <dgm:spPr/>
      <dgm:t>
        <a:bodyPr/>
        <a:lstStyle/>
        <a:p>
          <a:endParaRPr lang="zh-CN" altLang="en-US"/>
        </a:p>
      </dgm:t>
    </dgm:pt>
    <dgm:pt modelId="{EC71E298-BF02-46D8-9632-81C574EF1B57}">
      <dgm:prSet phldrT="[文本]" custT="1"/>
      <dgm:spPr/>
      <dgm:t>
        <a:bodyPr/>
        <a:lstStyle/>
        <a:p>
          <a:r>
            <a:rPr lang="zh-CN" altLang="en-US" sz="2400" dirty="0" smtClean="0"/>
            <a:t>基因组学</a:t>
          </a:r>
          <a:endParaRPr lang="zh-CN" altLang="en-US" sz="2400" dirty="0"/>
        </a:p>
      </dgm:t>
    </dgm:pt>
    <dgm:pt modelId="{01F473C5-7578-4D80-8314-A722CA6BB00E}" type="parTrans" cxnId="{87631C5F-180E-4A3C-A1FB-3D8CEE13C2A6}">
      <dgm:prSet/>
      <dgm:spPr/>
      <dgm:t>
        <a:bodyPr/>
        <a:lstStyle/>
        <a:p>
          <a:endParaRPr lang="zh-CN" altLang="en-US"/>
        </a:p>
      </dgm:t>
    </dgm:pt>
    <dgm:pt modelId="{4A13057B-0FC8-4415-9CB2-BBB5B95C0693}" type="sibTrans" cxnId="{87631C5F-180E-4A3C-A1FB-3D8CEE13C2A6}">
      <dgm:prSet/>
      <dgm:spPr/>
      <dgm:t>
        <a:bodyPr/>
        <a:lstStyle/>
        <a:p>
          <a:endParaRPr lang="zh-CN" altLang="en-US"/>
        </a:p>
      </dgm:t>
    </dgm:pt>
    <dgm:pt modelId="{FD4C2268-0141-4A8D-A4A1-840180DD2245}">
      <dgm:prSet phldrT="[文本]" custT="1"/>
      <dgm:spPr/>
      <dgm:t>
        <a:bodyPr/>
        <a:lstStyle/>
        <a:p>
          <a:r>
            <a:rPr lang="zh-CN" altLang="en-US" sz="2400" dirty="0" smtClean="0"/>
            <a:t>物理属性</a:t>
          </a:r>
          <a:endParaRPr lang="zh-CN" altLang="en-US" sz="2400" dirty="0"/>
        </a:p>
      </dgm:t>
    </dgm:pt>
    <dgm:pt modelId="{0932ED65-4FF0-4D84-866F-3E8559ED8FB2}" type="parTrans" cxnId="{A50CE639-AD95-44BB-9EA1-7F755CC296E5}">
      <dgm:prSet/>
      <dgm:spPr/>
      <dgm:t>
        <a:bodyPr/>
        <a:lstStyle/>
        <a:p>
          <a:endParaRPr lang="zh-CN" altLang="en-US"/>
        </a:p>
      </dgm:t>
    </dgm:pt>
    <dgm:pt modelId="{E097B9A0-FFA0-4EE2-B964-E87AC544474D}" type="sibTrans" cxnId="{A50CE639-AD95-44BB-9EA1-7F755CC296E5}">
      <dgm:prSet/>
      <dgm:spPr/>
      <dgm:t>
        <a:bodyPr/>
        <a:lstStyle/>
        <a:p>
          <a:endParaRPr lang="zh-CN" altLang="en-US"/>
        </a:p>
      </dgm:t>
    </dgm:pt>
    <dgm:pt modelId="{03910611-B9A4-4D55-BA6E-EB5F06F89A7A}" type="pres">
      <dgm:prSet presAssocID="{113030FE-E3EB-4612-9489-B53135DE6D72}" presName="cycle" presStyleCnt="0">
        <dgm:presLayoutVars>
          <dgm:chMax val="1"/>
          <dgm:dir/>
          <dgm:animLvl val="ctr"/>
          <dgm:resizeHandles val="exact"/>
        </dgm:presLayoutVars>
      </dgm:prSet>
      <dgm:spPr/>
      <dgm:t>
        <a:bodyPr/>
        <a:lstStyle/>
        <a:p>
          <a:endParaRPr lang="zh-CN" altLang="en-US"/>
        </a:p>
      </dgm:t>
    </dgm:pt>
    <dgm:pt modelId="{3CC9C7D6-02AD-46F3-B05E-48C0B7EBE68A}" type="pres">
      <dgm:prSet presAssocID="{910A87E0-80C9-4343-8CF9-9FD396412905}" presName="centerShape" presStyleLbl="node0" presStyleIdx="0" presStyleCnt="1"/>
      <dgm:spPr/>
      <dgm:t>
        <a:bodyPr/>
        <a:lstStyle/>
        <a:p>
          <a:endParaRPr lang="zh-CN" altLang="en-US"/>
        </a:p>
      </dgm:t>
    </dgm:pt>
    <dgm:pt modelId="{1123CD4E-92E6-409E-9344-C30F0B79FD77}" type="pres">
      <dgm:prSet presAssocID="{AF661F99-F20E-4276-9C74-EB8CFC800D43}" presName="parTrans" presStyleLbl="bgSibTrans2D1" presStyleIdx="0" presStyleCnt="3"/>
      <dgm:spPr/>
      <dgm:t>
        <a:bodyPr/>
        <a:lstStyle/>
        <a:p>
          <a:endParaRPr lang="zh-CN" altLang="en-US"/>
        </a:p>
      </dgm:t>
    </dgm:pt>
    <dgm:pt modelId="{207E8A33-9633-4AA8-96AF-F7313958A637}" type="pres">
      <dgm:prSet presAssocID="{4492F2C2-E32D-4915-8CA9-F43C392F6521}" presName="node" presStyleLbl="node1" presStyleIdx="0" presStyleCnt="3">
        <dgm:presLayoutVars>
          <dgm:bulletEnabled val="1"/>
        </dgm:presLayoutVars>
      </dgm:prSet>
      <dgm:spPr/>
      <dgm:t>
        <a:bodyPr/>
        <a:lstStyle/>
        <a:p>
          <a:endParaRPr lang="zh-CN" altLang="en-US"/>
        </a:p>
      </dgm:t>
    </dgm:pt>
    <dgm:pt modelId="{BD246141-6598-49FC-A728-A1775C166FF2}" type="pres">
      <dgm:prSet presAssocID="{01F473C5-7578-4D80-8314-A722CA6BB00E}" presName="parTrans" presStyleLbl="bgSibTrans2D1" presStyleIdx="1" presStyleCnt="3"/>
      <dgm:spPr/>
      <dgm:t>
        <a:bodyPr/>
        <a:lstStyle/>
        <a:p>
          <a:endParaRPr lang="zh-CN" altLang="en-US"/>
        </a:p>
      </dgm:t>
    </dgm:pt>
    <dgm:pt modelId="{F6011F04-8FCF-40F2-8721-6007252C5B9A}" type="pres">
      <dgm:prSet presAssocID="{EC71E298-BF02-46D8-9632-81C574EF1B57}" presName="node" presStyleLbl="node1" presStyleIdx="1" presStyleCnt="3">
        <dgm:presLayoutVars>
          <dgm:bulletEnabled val="1"/>
        </dgm:presLayoutVars>
      </dgm:prSet>
      <dgm:spPr/>
      <dgm:t>
        <a:bodyPr/>
        <a:lstStyle/>
        <a:p>
          <a:endParaRPr lang="zh-CN" altLang="en-US"/>
        </a:p>
      </dgm:t>
    </dgm:pt>
    <dgm:pt modelId="{A5802F86-3F1F-468B-9E2F-7FAE713FA1B8}" type="pres">
      <dgm:prSet presAssocID="{0932ED65-4FF0-4D84-866F-3E8559ED8FB2}" presName="parTrans" presStyleLbl="bgSibTrans2D1" presStyleIdx="2" presStyleCnt="3"/>
      <dgm:spPr/>
      <dgm:t>
        <a:bodyPr/>
        <a:lstStyle/>
        <a:p>
          <a:endParaRPr lang="zh-CN" altLang="en-US"/>
        </a:p>
      </dgm:t>
    </dgm:pt>
    <dgm:pt modelId="{DBA6518F-5DBD-4997-9055-CC60ED753CEE}" type="pres">
      <dgm:prSet presAssocID="{FD4C2268-0141-4A8D-A4A1-840180DD2245}" presName="node" presStyleLbl="node1" presStyleIdx="2" presStyleCnt="3">
        <dgm:presLayoutVars>
          <dgm:bulletEnabled val="1"/>
        </dgm:presLayoutVars>
      </dgm:prSet>
      <dgm:spPr/>
      <dgm:t>
        <a:bodyPr/>
        <a:lstStyle/>
        <a:p>
          <a:endParaRPr lang="zh-CN" altLang="en-US"/>
        </a:p>
      </dgm:t>
    </dgm:pt>
  </dgm:ptLst>
  <dgm:cxnLst>
    <dgm:cxn modelId="{DFD97633-3023-403F-B38D-E99B16DB3AAA}" type="presOf" srcId="{FD4C2268-0141-4A8D-A4A1-840180DD2245}" destId="{DBA6518F-5DBD-4997-9055-CC60ED753CEE}" srcOrd="0" destOrd="0" presId="urn:microsoft.com/office/officeart/2005/8/layout/radial4"/>
    <dgm:cxn modelId="{5C14AE2E-18BD-4757-8EDC-209DB06B633B}" srcId="{113030FE-E3EB-4612-9489-B53135DE6D72}" destId="{910A87E0-80C9-4343-8CF9-9FD396412905}" srcOrd="0" destOrd="0" parTransId="{911A253E-13FB-47DC-B001-6DEE71B44F25}" sibTransId="{F5105A97-42C3-4828-A9C7-8B7DE7BC1DFD}"/>
    <dgm:cxn modelId="{CD67E85D-951B-4F2C-B0D5-D9EEEAE976FE}" srcId="{910A87E0-80C9-4343-8CF9-9FD396412905}" destId="{4492F2C2-E32D-4915-8CA9-F43C392F6521}" srcOrd="0" destOrd="0" parTransId="{AF661F99-F20E-4276-9C74-EB8CFC800D43}" sibTransId="{CC300040-CE8E-444A-B1E9-B30B42937D03}"/>
    <dgm:cxn modelId="{C53E89C3-73B9-4723-8703-38758DDD336B}" type="presOf" srcId="{01F473C5-7578-4D80-8314-A722CA6BB00E}" destId="{BD246141-6598-49FC-A728-A1775C166FF2}" srcOrd="0" destOrd="0" presId="urn:microsoft.com/office/officeart/2005/8/layout/radial4"/>
    <dgm:cxn modelId="{2DEF503E-9AF7-43F8-A535-EC3C589945F7}" type="presOf" srcId="{0932ED65-4FF0-4D84-866F-3E8559ED8FB2}" destId="{A5802F86-3F1F-468B-9E2F-7FAE713FA1B8}" srcOrd="0" destOrd="0" presId="urn:microsoft.com/office/officeart/2005/8/layout/radial4"/>
    <dgm:cxn modelId="{A50CE639-AD95-44BB-9EA1-7F755CC296E5}" srcId="{910A87E0-80C9-4343-8CF9-9FD396412905}" destId="{FD4C2268-0141-4A8D-A4A1-840180DD2245}" srcOrd="2" destOrd="0" parTransId="{0932ED65-4FF0-4D84-866F-3E8559ED8FB2}" sibTransId="{E097B9A0-FFA0-4EE2-B964-E87AC544474D}"/>
    <dgm:cxn modelId="{7DE0BB47-CC41-42B2-8198-B5FF3958D3FE}" type="presOf" srcId="{AF661F99-F20E-4276-9C74-EB8CFC800D43}" destId="{1123CD4E-92E6-409E-9344-C30F0B79FD77}" srcOrd="0" destOrd="0" presId="urn:microsoft.com/office/officeart/2005/8/layout/radial4"/>
    <dgm:cxn modelId="{3336B77E-850E-4B8F-984E-B0A3C3EB6A89}" type="presOf" srcId="{EC71E298-BF02-46D8-9632-81C574EF1B57}" destId="{F6011F04-8FCF-40F2-8721-6007252C5B9A}" srcOrd="0" destOrd="0" presId="urn:microsoft.com/office/officeart/2005/8/layout/radial4"/>
    <dgm:cxn modelId="{8B1AC253-DA9D-4F69-8B6C-8A9D68D0D71B}" type="presOf" srcId="{113030FE-E3EB-4612-9489-B53135DE6D72}" destId="{03910611-B9A4-4D55-BA6E-EB5F06F89A7A}" srcOrd="0" destOrd="0" presId="urn:microsoft.com/office/officeart/2005/8/layout/radial4"/>
    <dgm:cxn modelId="{167D8327-8AD1-4EAC-81DE-02A53542EFF9}" type="presOf" srcId="{4492F2C2-E32D-4915-8CA9-F43C392F6521}" destId="{207E8A33-9633-4AA8-96AF-F7313958A637}" srcOrd="0" destOrd="0" presId="urn:microsoft.com/office/officeart/2005/8/layout/radial4"/>
    <dgm:cxn modelId="{87631C5F-180E-4A3C-A1FB-3D8CEE13C2A6}" srcId="{910A87E0-80C9-4343-8CF9-9FD396412905}" destId="{EC71E298-BF02-46D8-9632-81C574EF1B57}" srcOrd="1" destOrd="0" parTransId="{01F473C5-7578-4D80-8314-A722CA6BB00E}" sibTransId="{4A13057B-0FC8-4415-9CB2-BBB5B95C0693}"/>
    <dgm:cxn modelId="{C0BF1C14-0E4F-4CDB-AACC-3E5114D309D6}" type="presOf" srcId="{910A87E0-80C9-4343-8CF9-9FD396412905}" destId="{3CC9C7D6-02AD-46F3-B05E-48C0B7EBE68A}" srcOrd="0" destOrd="0" presId="urn:microsoft.com/office/officeart/2005/8/layout/radial4"/>
    <dgm:cxn modelId="{621DEF00-E107-4911-9C1A-62FCDD8CEEC5}" type="presParOf" srcId="{03910611-B9A4-4D55-BA6E-EB5F06F89A7A}" destId="{3CC9C7D6-02AD-46F3-B05E-48C0B7EBE68A}" srcOrd="0" destOrd="0" presId="urn:microsoft.com/office/officeart/2005/8/layout/radial4"/>
    <dgm:cxn modelId="{39D6847D-86EA-463B-90B9-76E4E28708F3}" type="presParOf" srcId="{03910611-B9A4-4D55-BA6E-EB5F06F89A7A}" destId="{1123CD4E-92E6-409E-9344-C30F0B79FD77}" srcOrd="1" destOrd="0" presId="urn:microsoft.com/office/officeart/2005/8/layout/radial4"/>
    <dgm:cxn modelId="{1DA0AD68-9EBA-46B4-AB0C-8887E5CE01FF}" type="presParOf" srcId="{03910611-B9A4-4D55-BA6E-EB5F06F89A7A}" destId="{207E8A33-9633-4AA8-96AF-F7313958A637}" srcOrd="2" destOrd="0" presId="urn:microsoft.com/office/officeart/2005/8/layout/radial4"/>
    <dgm:cxn modelId="{6E7D6174-F67B-4A29-81DE-669956DF76D9}" type="presParOf" srcId="{03910611-B9A4-4D55-BA6E-EB5F06F89A7A}" destId="{BD246141-6598-49FC-A728-A1775C166FF2}" srcOrd="3" destOrd="0" presId="urn:microsoft.com/office/officeart/2005/8/layout/radial4"/>
    <dgm:cxn modelId="{E66576B9-E899-4282-BDED-10F0AFDCE234}" type="presParOf" srcId="{03910611-B9A4-4D55-BA6E-EB5F06F89A7A}" destId="{F6011F04-8FCF-40F2-8721-6007252C5B9A}" srcOrd="4" destOrd="0" presId="urn:microsoft.com/office/officeart/2005/8/layout/radial4"/>
    <dgm:cxn modelId="{DB16E23B-B894-40BD-95F4-9D2F71158E9F}" type="presParOf" srcId="{03910611-B9A4-4D55-BA6E-EB5F06F89A7A}" destId="{A5802F86-3F1F-468B-9E2F-7FAE713FA1B8}" srcOrd="5" destOrd="0" presId="urn:microsoft.com/office/officeart/2005/8/layout/radial4"/>
    <dgm:cxn modelId="{D1D9412D-3B09-4A9F-922A-9FC4C8B814DC}" type="presParOf" srcId="{03910611-B9A4-4D55-BA6E-EB5F06F89A7A}" destId="{DBA6518F-5DBD-4997-9055-CC60ED753CE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B5934F0-C45B-4419-A973-A06AFB07D936}" type="doc">
      <dgm:prSet loTypeId="urn:microsoft.com/office/officeart/2005/8/layout/process1" loCatId="process" qsTypeId="urn:microsoft.com/office/officeart/2005/8/quickstyle/simple1" qsCatId="simple" csTypeId="urn:microsoft.com/office/officeart/2005/8/colors/accent2_2" csCatId="accent2" phldr="1"/>
      <dgm:spPr/>
    </dgm:pt>
    <dgm:pt modelId="{4F1BFDAC-4278-43B0-A31C-57FFC99BB62E}">
      <dgm:prSet phldrT="[文本]" custT="1"/>
      <dgm:spPr>
        <a:solidFill>
          <a:srgbClr val="66FFFF">
            <a:alpha val="40000"/>
          </a:srgbClr>
        </a:solidFill>
      </dgm:spPr>
      <dgm:t>
        <a:bodyPr/>
        <a:lstStyle/>
        <a:p>
          <a:r>
            <a:rPr lang="en-US" altLang="zh-CN" sz="1600" dirty="0" smtClean="0">
              <a:solidFill>
                <a:schemeClr val="bg1">
                  <a:lumMod val="25000"/>
                </a:schemeClr>
              </a:solidFill>
            </a:rPr>
            <a:t>PH</a:t>
          </a:r>
        </a:p>
        <a:p>
          <a:r>
            <a:rPr lang="zh-CN" altLang="en-US" sz="1600" dirty="0" smtClean="0">
              <a:solidFill>
                <a:schemeClr val="bg1">
                  <a:lumMod val="25000"/>
                </a:schemeClr>
              </a:solidFill>
            </a:rPr>
            <a:t>降低</a:t>
          </a:r>
          <a:endParaRPr lang="zh-CN" altLang="en-US" sz="1600" dirty="0">
            <a:solidFill>
              <a:schemeClr val="bg1">
                <a:lumMod val="25000"/>
              </a:schemeClr>
            </a:solidFill>
          </a:endParaRPr>
        </a:p>
      </dgm:t>
    </dgm:pt>
    <dgm:pt modelId="{A0FEDBC8-98C6-4550-A353-8BA178F3535A}" type="parTrans" cxnId="{29571CE2-9D70-46D7-A3AD-CD5964D3A5D0}">
      <dgm:prSet/>
      <dgm:spPr/>
      <dgm:t>
        <a:bodyPr/>
        <a:lstStyle/>
        <a:p>
          <a:endParaRPr lang="zh-CN" altLang="en-US"/>
        </a:p>
      </dgm:t>
    </dgm:pt>
    <dgm:pt modelId="{27945536-9638-48A4-8533-D6485CEF62C9}" type="sibTrans" cxnId="{29571CE2-9D70-46D7-A3AD-CD5964D3A5D0}">
      <dgm:prSet/>
      <dgm:spPr/>
      <dgm:t>
        <a:bodyPr/>
        <a:lstStyle/>
        <a:p>
          <a:endParaRPr lang="zh-CN" altLang="en-US"/>
        </a:p>
      </dgm:t>
    </dgm:pt>
    <dgm:pt modelId="{17D33988-D5EE-433B-B220-460FD859C9ED}">
      <dgm:prSet phldrT="[文本]" custT="1"/>
      <dgm:spPr>
        <a:solidFill>
          <a:srgbClr val="66FFFF">
            <a:alpha val="40000"/>
          </a:srgbClr>
        </a:solidFill>
      </dgm:spPr>
      <dgm:t>
        <a:bodyPr/>
        <a:lstStyle/>
        <a:p>
          <a:r>
            <a:rPr lang="zh-CN" altLang="en-US" sz="1600" dirty="0" smtClean="0">
              <a:solidFill>
                <a:schemeClr val="bg1">
                  <a:lumMod val="25000"/>
                </a:schemeClr>
              </a:solidFill>
            </a:rPr>
            <a:t>大量</a:t>
          </a:r>
          <a:r>
            <a:rPr lang="en-US" sz="1600" dirty="0" smtClean="0">
              <a:solidFill>
                <a:schemeClr val="bg1">
                  <a:lumMod val="25000"/>
                </a:schemeClr>
              </a:solidFill>
            </a:rPr>
            <a:t>Fe</a:t>
          </a:r>
          <a:r>
            <a:rPr lang="en-US" sz="1600" baseline="30000" dirty="0" smtClean="0">
              <a:solidFill>
                <a:schemeClr val="bg1">
                  <a:lumMod val="25000"/>
                </a:schemeClr>
              </a:solidFill>
            </a:rPr>
            <a:t>3</a:t>
          </a:r>
          <a:r>
            <a:rPr lang="en-US" altLang="zh-CN" sz="1600" baseline="30000" dirty="0" smtClean="0">
              <a:solidFill>
                <a:schemeClr val="bg1">
                  <a:lumMod val="25000"/>
                </a:schemeClr>
              </a:solidFill>
            </a:rPr>
            <a:t>+</a:t>
          </a:r>
          <a:r>
            <a:rPr lang="zh-CN" altLang="en-US" sz="1600" dirty="0" smtClean="0">
              <a:solidFill>
                <a:schemeClr val="bg1">
                  <a:lumMod val="25000"/>
                </a:schemeClr>
              </a:solidFill>
            </a:rPr>
            <a:t>和</a:t>
          </a:r>
          <a:r>
            <a:rPr lang="en-US" sz="1600" dirty="0" smtClean="0">
              <a:solidFill>
                <a:schemeClr val="bg1">
                  <a:lumMod val="25000"/>
                </a:schemeClr>
              </a:solidFill>
            </a:rPr>
            <a:t>PO</a:t>
          </a:r>
          <a:r>
            <a:rPr lang="en-US" sz="1600" baseline="-25000" dirty="0" smtClean="0">
              <a:solidFill>
                <a:schemeClr val="bg1">
                  <a:lumMod val="25000"/>
                </a:schemeClr>
              </a:solidFill>
            </a:rPr>
            <a:t>4</a:t>
          </a:r>
          <a:r>
            <a:rPr lang="en-US" sz="1600" baseline="30000" dirty="0" smtClean="0">
              <a:solidFill>
                <a:schemeClr val="bg1">
                  <a:lumMod val="25000"/>
                </a:schemeClr>
              </a:solidFill>
            </a:rPr>
            <a:t>3-</a:t>
          </a:r>
          <a:r>
            <a:rPr lang="zh-CN" sz="1600" dirty="0" smtClean="0">
              <a:solidFill>
                <a:schemeClr val="bg1">
                  <a:lumMod val="25000"/>
                </a:schemeClr>
              </a:solidFill>
            </a:rPr>
            <a:t>可能有利于降水</a:t>
          </a:r>
          <a:endParaRPr lang="zh-CN" altLang="en-US" sz="1600" dirty="0">
            <a:solidFill>
              <a:schemeClr val="bg1">
                <a:lumMod val="25000"/>
              </a:schemeClr>
            </a:solidFill>
          </a:endParaRPr>
        </a:p>
      </dgm:t>
    </dgm:pt>
    <dgm:pt modelId="{BD0DB4D7-841B-4A54-890B-6E633042663F}" type="parTrans" cxnId="{B3E0AE79-56AC-45ED-AB12-69996DED966D}">
      <dgm:prSet/>
      <dgm:spPr/>
      <dgm:t>
        <a:bodyPr/>
        <a:lstStyle/>
        <a:p>
          <a:endParaRPr lang="zh-CN" altLang="en-US"/>
        </a:p>
      </dgm:t>
    </dgm:pt>
    <dgm:pt modelId="{B81BC831-C711-4D19-AA22-3E32D9E2ABDE}" type="sibTrans" cxnId="{B3E0AE79-56AC-45ED-AB12-69996DED966D}">
      <dgm:prSet/>
      <dgm:spPr/>
      <dgm:t>
        <a:bodyPr/>
        <a:lstStyle/>
        <a:p>
          <a:endParaRPr lang="zh-CN" altLang="en-US"/>
        </a:p>
      </dgm:t>
    </dgm:pt>
    <dgm:pt modelId="{EE515879-64DC-4CD4-9CDB-EEDB540EA637}">
      <dgm:prSet phldrT="[文本]" custT="1"/>
      <dgm:spPr>
        <a:solidFill>
          <a:srgbClr val="66FFFF">
            <a:alpha val="40000"/>
          </a:srgbClr>
        </a:solidFill>
      </dgm:spPr>
      <dgm:t>
        <a:bodyPr/>
        <a:lstStyle/>
        <a:p>
          <a:r>
            <a:rPr lang="zh-CN" altLang="en-US" sz="1600" dirty="0" smtClean="0">
              <a:solidFill>
                <a:schemeClr val="bg1">
                  <a:lumMod val="25000"/>
                </a:schemeClr>
              </a:solidFill>
            </a:rPr>
            <a:t>磷酸缺乏</a:t>
          </a:r>
          <a:endParaRPr lang="zh-CN" altLang="en-US" sz="1600" dirty="0">
            <a:solidFill>
              <a:schemeClr val="bg1">
                <a:lumMod val="25000"/>
              </a:schemeClr>
            </a:solidFill>
          </a:endParaRPr>
        </a:p>
      </dgm:t>
    </dgm:pt>
    <dgm:pt modelId="{39DB2548-BDDC-4047-9A86-F03AA19C90EE}" type="parTrans" cxnId="{E9BF5F73-74B1-44DD-ADD4-1D295F835656}">
      <dgm:prSet/>
      <dgm:spPr/>
      <dgm:t>
        <a:bodyPr/>
        <a:lstStyle/>
        <a:p>
          <a:endParaRPr lang="zh-CN" altLang="en-US"/>
        </a:p>
      </dgm:t>
    </dgm:pt>
    <dgm:pt modelId="{A17A2B39-B2E2-4102-8269-0C84DCE11BA2}" type="sibTrans" cxnId="{E9BF5F73-74B1-44DD-ADD4-1D295F835656}">
      <dgm:prSet/>
      <dgm:spPr/>
      <dgm:t>
        <a:bodyPr/>
        <a:lstStyle/>
        <a:p>
          <a:endParaRPr lang="zh-CN" altLang="en-US"/>
        </a:p>
      </dgm:t>
    </dgm:pt>
    <dgm:pt modelId="{DBE13B3F-9540-4AE2-9E8B-677E9C51CAAB}" type="pres">
      <dgm:prSet presAssocID="{7B5934F0-C45B-4419-A973-A06AFB07D936}" presName="Name0" presStyleCnt="0">
        <dgm:presLayoutVars>
          <dgm:dir/>
          <dgm:resizeHandles val="exact"/>
        </dgm:presLayoutVars>
      </dgm:prSet>
      <dgm:spPr/>
    </dgm:pt>
    <dgm:pt modelId="{09A8D4FD-07D7-4B09-A377-794474AE6D7E}" type="pres">
      <dgm:prSet presAssocID="{4F1BFDAC-4278-43B0-A31C-57FFC99BB62E}" presName="node" presStyleLbl="node1" presStyleIdx="0" presStyleCnt="3" custScaleX="158466">
        <dgm:presLayoutVars>
          <dgm:bulletEnabled val="1"/>
        </dgm:presLayoutVars>
      </dgm:prSet>
      <dgm:spPr/>
      <dgm:t>
        <a:bodyPr/>
        <a:lstStyle/>
        <a:p>
          <a:endParaRPr lang="zh-CN" altLang="en-US"/>
        </a:p>
      </dgm:t>
    </dgm:pt>
    <dgm:pt modelId="{69E60442-F1A4-4E31-A143-189568F01E9C}" type="pres">
      <dgm:prSet presAssocID="{27945536-9638-48A4-8533-D6485CEF62C9}" presName="sibTrans" presStyleLbl="sibTrans2D1" presStyleIdx="0" presStyleCnt="2" custScaleX="272963" custScaleY="110926" custLinFactNeighborX="-14068"/>
      <dgm:spPr/>
      <dgm:t>
        <a:bodyPr/>
        <a:lstStyle/>
        <a:p>
          <a:endParaRPr lang="zh-CN" altLang="en-US"/>
        </a:p>
      </dgm:t>
    </dgm:pt>
    <dgm:pt modelId="{847273D2-FDA1-4065-A8E3-4FF5B9F94B63}" type="pres">
      <dgm:prSet presAssocID="{27945536-9638-48A4-8533-D6485CEF62C9}" presName="connectorText" presStyleLbl="sibTrans2D1" presStyleIdx="0" presStyleCnt="2"/>
      <dgm:spPr/>
      <dgm:t>
        <a:bodyPr/>
        <a:lstStyle/>
        <a:p>
          <a:endParaRPr lang="zh-CN" altLang="en-US"/>
        </a:p>
      </dgm:t>
    </dgm:pt>
    <dgm:pt modelId="{ECE8FF58-58CA-4638-9028-6464D40B9F9C}" type="pres">
      <dgm:prSet presAssocID="{17D33988-D5EE-433B-B220-460FD859C9ED}" presName="node" presStyleLbl="node1" presStyleIdx="1" presStyleCnt="3" custScaleX="318337" custLinFactNeighborX="129" custLinFactNeighborY="-3081">
        <dgm:presLayoutVars>
          <dgm:bulletEnabled val="1"/>
        </dgm:presLayoutVars>
      </dgm:prSet>
      <dgm:spPr/>
      <dgm:t>
        <a:bodyPr/>
        <a:lstStyle/>
        <a:p>
          <a:endParaRPr lang="zh-CN" altLang="en-US"/>
        </a:p>
      </dgm:t>
    </dgm:pt>
    <dgm:pt modelId="{FFC242E0-7C4B-4ED0-B3A7-FF72216B7A30}" type="pres">
      <dgm:prSet presAssocID="{B81BC831-C711-4D19-AA22-3E32D9E2ABDE}" presName="sibTrans" presStyleLbl="sibTrans2D1" presStyleIdx="1" presStyleCnt="2" custAng="0" custScaleX="246913" custScaleY="111920"/>
      <dgm:spPr/>
      <dgm:t>
        <a:bodyPr/>
        <a:lstStyle/>
        <a:p>
          <a:endParaRPr lang="zh-CN" altLang="en-US"/>
        </a:p>
      </dgm:t>
    </dgm:pt>
    <dgm:pt modelId="{F6561FCC-9508-496E-AB69-C0D41B98338D}" type="pres">
      <dgm:prSet presAssocID="{B81BC831-C711-4D19-AA22-3E32D9E2ABDE}" presName="connectorText" presStyleLbl="sibTrans2D1" presStyleIdx="1" presStyleCnt="2"/>
      <dgm:spPr/>
      <dgm:t>
        <a:bodyPr/>
        <a:lstStyle/>
        <a:p>
          <a:endParaRPr lang="zh-CN" altLang="en-US"/>
        </a:p>
      </dgm:t>
    </dgm:pt>
    <dgm:pt modelId="{19B364D1-6F64-437A-A931-5960356B6DCC}" type="pres">
      <dgm:prSet presAssocID="{EE515879-64DC-4CD4-9CDB-EEDB540EA637}" presName="node" presStyleLbl="node1" presStyleIdx="2" presStyleCnt="3" custScaleX="161916" custLinFactNeighborX="30904">
        <dgm:presLayoutVars>
          <dgm:bulletEnabled val="1"/>
        </dgm:presLayoutVars>
      </dgm:prSet>
      <dgm:spPr/>
      <dgm:t>
        <a:bodyPr/>
        <a:lstStyle/>
        <a:p>
          <a:endParaRPr lang="zh-CN" altLang="en-US"/>
        </a:p>
      </dgm:t>
    </dgm:pt>
  </dgm:ptLst>
  <dgm:cxnLst>
    <dgm:cxn modelId="{0AF4A00A-B4DE-45FF-BCD0-02D42A647854}" type="presOf" srcId="{EE515879-64DC-4CD4-9CDB-EEDB540EA637}" destId="{19B364D1-6F64-437A-A931-5960356B6DCC}" srcOrd="0" destOrd="0" presId="urn:microsoft.com/office/officeart/2005/8/layout/process1"/>
    <dgm:cxn modelId="{81D6F382-67DF-4F45-973A-E83C21691784}" type="presOf" srcId="{17D33988-D5EE-433B-B220-460FD859C9ED}" destId="{ECE8FF58-58CA-4638-9028-6464D40B9F9C}" srcOrd="0" destOrd="0" presId="urn:microsoft.com/office/officeart/2005/8/layout/process1"/>
    <dgm:cxn modelId="{B70CD38F-A5CB-4D90-9A5C-FFAA587EC0D3}" type="presOf" srcId="{27945536-9638-48A4-8533-D6485CEF62C9}" destId="{847273D2-FDA1-4065-A8E3-4FF5B9F94B63}" srcOrd="1" destOrd="0" presId="urn:microsoft.com/office/officeart/2005/8/layout/process1"/>
    <dgm:cxn modelId="{29571CE2-9D70-46D7-A3AD-CD5964D3A5D0}" srcId="{7B5934F0-C45B-4419-A973-A06AFB07D936}" destId="{4F1BFDAC-4278-43B0-A31C-57FFC99BB62E}" srcOrd="0" destOrd="0" parTransId="{A0FEDBC8-98C6-4550-A353-8BA178F3535A}" sibTransId="{27945536-9638-48A4-8533-D6485CEF62C9}"/>
    <dgm:cxn modelId="{5B4E3B9F-DCAC-4A6B-A084-9FF4701B0A6A}" type="presOf" srcId="{B81BC831-C711-4D19-AA22-3E32D9E2ABDE}" destId="{FFC242E0-7C4B-4ED0-B3A7-FF72216B7A30}" srcOrd="0" destOrd="0" presId="urn:microsoft.com/office/officeart/2005/8/layout/process1"/>
    <dgm:cxn modelId="{7070A230-BABC-4572-9A44-65ACA32A2AB8}" type="presOf" srcId="{B81BC831-C711-4D19-AA22-3E32D9E2ABDE}" destId="{F6561FCC-9508-496E-AB69-C0D41B98338D}" srcOrd="1" destOrd="0" presId="urn:microsoft.com/office/officeart/2005/8/layout/process1"/>
    <dgm:cxn modelId="{03F23CB6-38D0-4D89-BBEE-9F0AF37A6EB9}" type="presOf" srcId="{4F1BFDAC-4278-43B0-A31C-57FFC99BB62E}" destId="{09A8D4FD-07D7-4B09-A377-794474AE6D7E}" srcOrd="0" destOrd="0" presId="urn:microsoft.com/office/officeart/2005/8/layout/process1"/>
    <dgm:cxn modelId="{B3E0AE79-56AC-45ED-AB12-69996DED966D}" srcId="{7B5934F0-C45B-4419-A973-A06AFB07D936}" destId="{17D33988-D5EE-433B-B220-460FD859C9ED}" srcOrd="1" destOrd="0" parTransId="{BD0DB4D7-841B-4A54-890B-6E633042663F}" sibTransId="{B81BC831-C711-4D19-AA22-3E32D9E2ABDE}"/>
    <dgm:cxn modelId="{D54A4BB1-EE8E-4020-B393-77262E2B1CA1}" type="presOf" srcId="{7B5934F0-C45B-4419-A973-A06AFB07D936}" destId="{DBE13B3F-9540-4AE2-9E8B-677E9C51CAAB}" srcOrd="0" destOrd="0" presId="urn:microsoft.com/office/officeart/2005/8/layout/process1"/>
    <dgm:cxn modelId="{757CE73D-29E8-4E02-92CB-825CEFE7BAA1}" type="presOf" srcId="{27945536-9638-48A4-8533-D6485CEF62C9}" destId="{69E60442-F1A4-4E31-A143-189568F01E9C}" srcOrd="0" destOrd="0" presId="urn:microsoft.com/office/officeart/2005/8/layout/process1"/>
    <dgm:cxn modelId="{E9BF5F73-74B1-44DD-ADD4-1D295F835656}" srcId="{7B5934F0-C45B-4419-A973-A06AFB07D936}" destId="{EE515879-64DC-4CD4-9CDB-EEDB540EA637}" srcOrd="2" destOrd="0" parTransId="{39DB2548-BDDC-4047-9A86-F03AA19C90EE}" sibTransId="{A17A2B39-B2E2-4102-8269-0C84DCE11BA2}"/>
    <dgm:cxn modelId="{FDCDE1BC-7D8B-49BC-9D72-694AEC4B5A87}" type="presParOf" srcId="{DBE13B3F-9540-4AE2-9E8B-677E9C51CAAB}" destId="{09A8D4FD-07D7-4B09-A377-794474AE6D7E}" srcOrd="0" destOrd="0" presId="urn:microsoft.com/office/officeart/2005/8/layout/process1"/>
    <dgm:cxn modelId="{925D0343-859F-4EA3-8D4B-3A6F22459D20}" type="presParOf" srcId="{DBE13B3F-9540-4AE2-9E8B-677E9C51CAAB}" destId="{69E60442-F1A4-4E31-A143-189568F01E9C}" srcOrd="1" destOrd="0" presId="urn:microsoft.com/office/officeart/2005/8/layout/process1"/>
    <dgm:cxn modelId="{4388FD8F-C364-4F23-86A9-2A68CF7A048F}" type="presParOf" srcId="{69E60442-F1A4-4E31-A143-189568F01E9C}" destId="{847273D2-FDA1-4065-A8E3-4FF5B9F94B63}" srcOrd="0" destOrd="0" presId="urn:microsoft.com/office/officeart/2005/8/layout/process1"/>
    <dgm:cxn modelId="{0DDA69FA-7155-4ADD-A9C1-A0B3F21874CD}" type="presParOf" srcId="{DBE13B3F-9540-4AE2-9E8B-677E9C51CAAB}" destId="{ECE8FF58-58CA-4638-9028-6464D40B9F9C}" srcOrd="2" destOrd="0" presId="urn:microsoft.com/office/officeart/2005/8/layout/process1"/>
    <dgm:cxn modelId="{5EF495C3-F740-448E-83F0-C04A4D5CA3F7}" type="presParOf" srcId="{DBE13B3F-9540-4AE2-9E8B-677E9C51CAAB}" destId="{FFC242E0-7C4B-4ED0-B3A7-FF72216B7A30}" srcOrd="3" destOrd="0" presId="urn:microsoft.com/office/officeart/2005/8/layout/process1"/>
    <dgm:cxn modelId="{1A7E1046-809F-4323-A21F-A30C4B6AA68F}" type="presParOf" srcId="{FFC242E0-7C4B-4ED0-B3A7-FF72216B7A30}" destId="{F6561FCC-9508-496E-AB69-C0D41B98338D}" srcOrd="0" destOrd="0" presId="urn:microsoft.com/office/officeart/2005/8/layout/process1"/>
    <dgm:cxn modelId="{D86556DD-8F63-422B-880F-14B1DAE13E46}" type="presParOf" srcId="{DBE13B3F-9540-4AE2-9E8B-677E9C51CAAB}" destId="{19B364D1-6F64-437A-A931-5960356B6DC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176C3B-1495-48C3-8145-7125729FE34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5ACDDB73-57EC-4CDF-B097-24EFE68BFDF3}">
      <dgm:prSet phldrT="[文本]"/>
      <dgm:spPr/>
      <dgm:t>
        <a:bodyPr/>
        <a:lstStyle/>
        <a:p>
          <a:r>
            <a:rPr lang="zh-CN" altLang="en-US" dirty="0" smtClean="0">
              <a:solidFill>
                <a:schemeClr val="bg1">
                  <a:lumMod val="25000"/>
                </a:schemeClr>
              </a:solidFill>
            </a:rPr>
            <a:t>环境依赖下的微生物分类和特征</a:t>
          </a:r>
          <a:endParaRPr lang="zh-CN" altLang="en-US" dirty="0">
            <a:solidFill>
              <a:schemeClr val="bg1">
                <a:lumMod val="25000"/>
              </a:schemeClr>
            </a:solidFill>
          </a:endParaRPr>
        </a:p>
      </dgm:t>
    </dgm:pt>
    <dgm:pt modelId="{D90E605E-A5BA-44EF-B488-77E5DF8211A3}" type="parTrans" cxnId="{713BB247-9CFB-4D8F-A216-0B5A0BF36913}">
      <dgm:prSet/>
      <dgm:spPr/>
      <dgm:t>
        <a:bodyPr/>
        <a:lstStyle/>
        <a:p>
          <a:endParaRPr lang="zh-CN" altLang="en-US"/>
        </a:p>
      </dgm:t>
    </dgm:pt>
    <dgm:pt modelId="{3029E517-A014-43E6-81D5-2380F56236DF}" type="sibTrans" cxnId="{713BB247-9CFB-4D8F-A216-0B5A0BF36913}">
      <dgm:prSet/>
      <dgm:spPr/>
      <dgm:t>
        <a:bodyPr/>
        <a:lstStyle/>
        <a:p>
          <a:endParaRPr lang="zh-CN" altLang="en-US"/>
        </a:p>
      </dgm:t>
    </dgm:pt>
    <dgm:pt modelId="{04865CB5-465A-4592-90FD-D2898B4D4847}">
      <dgm:prSet phldrT="[文本]" custT="1"/>
      <dgm:spPr/>
      <dgm:t>
        <a:bodyPr/>
        <a:lstStyle/>
        <a:p>
          <a:r>
            <a:rPr lang="zh-CN" altLang="en-US" sz="1800" dirty="0" smtClean="0">
              <a:solidFill>
                <a:schemeClr val="bg1">
                  <a:lumMod val="10000"/>
                </a:schemeClr>
              </a:solidFill>
            </a:rPr>
            <a:t>建模</a:t>
          </a:r>
          <a:endParaRPr lang="zh-CN" altLang="en-US" sz="1800" dirty="0">
            <a:solidFill>
              <a:schemeClr val="bg1">
                <a:lumMod val="10000"/>
              </a:schemeClr>
            </a:solidFill>
          </a:endParaRPr>
        </a:p>
      </dgm:t>
    </dgm:pt>
    <dgm:pt modelId="{4FFA1677-5899-4D0E-9298-D7602BA8BD23}" type="parTrans" cxnId="{6F02FFDB-530D-49D2-941F-489EE02DDCDE}">
      <dgm:prSet/>
      <dgm:spPr/>
      <dgm:t>
        <a:bodyPr/>
        <a:lstStyle/>
        <a:p>
          <a:endParaRPr lang="zh-CN" altLang="en-US"/>
        </a:p>
      </dgm:t>
    </dgm:pt>
    <dgm:pt modelId="{67BE0C2A-6845-4F27-B199-E8AE0A5C54AE}" type="sibTrans" cxnId="{6F02FFDB-530D-49D2-941F-489EE02DDCDE}">
      <dgm:prSet/>
      <dgm:spPr/>
      <dgm:t>
        <a:bodyPr/>
        <a:lstStyle/>
        <a:p>
          <a:endParaRPr lang="zh-CN" altLang="en-US"/>
        </a:p>
      </dgm:t>
    </dgm:pt>
    <dgm:pt modelId="{C638B160-4396-48B7-921B-670D43B30555}">
      <dgm:prSet phldrT="[文本]"/>
      <dgm:spPr/>
      <dgm:t>
        <a:bodyPr/>
        <a:lstStyle/>
        <a:p>
          <a:r>
            <a:rPr lang="zh-CN" altLang="zh-CN" dirty="0" smtClean="0">
              <a:solidFill>
                <a:schemeClr val="bg1">
                  <a:lumMod val="25000"/>
                </a:schemeClr>
              </a:solidFill>
              <a:effectLst/>
              <a:latin typeface="+mn-lt"/>
              <a:ea typeface="+mn-ea"/>
              <a:cs typeface="+mn-cs"/>
            </a:rPr>
            <a:t>极端嗜酸微生物的分布机制的</a:t>
          </a:r>
          <a:r>
            <a:rPr lang="en-US" altLang="zh-CN" dirty="0" smtClean="0">
              <a:solidFill>
                <a:schemeClr val="bg1">
                  <a:lumMod val="25000"/>
                </a:schemeClr>
              </a:solidFill>
              <a:effectLst/>
              <a:latin typeface="+mn-lt"/>
              <a:ea typeface="+mn-ea"/>
              <a:cs typeface="+mn-cs"/>
            </a:rPr>
            <a:t>AMD</a:t>
          </a:r>
          <a:r>
            <a:rPr lang="zh-CN" altLang="zh-CN" dirty="0" smtClean="0">
              <a:solidFill>
                <a:schemeClr val="bg1">
                  <a:lumMod val="25000"/>
                </a:schemeClr>
              </a:solidFill>
              <a:effectLst/>
              <a:latin typeface="+mn-lt"/>
              <a:ea typeface="+mn-ea"/>
              <a:cs typeface="+mn-cs"/>
            </a:rPr>
            <a:t>系统</a:t>
          </a:r>
          <a:endParaRPr lang="zh-CN" altLang="en-US" dirty="0">
            <a:solidFill>
              <a:schemeClr val="bg1">
                <a:lumMod val="25000"/>
              </a:schemeClr>
            </a:solidFill>
          </a:endParaRPr>
        </a:p>
      </dgm:t>
    </dgm:pt>
    <dgm:pt modelId="{EA24C43B-06F0-42C1-A776-14E72A3423E1}" type="parTrans" cxnId="{E6F899D2-646F-4DAC-B1EF-1676493B28BA}">
      <dgm:prSet/>
      <dgm:spPr/>
      <dgm:t>
        <a:bodyPr/>
        <a:lstStyle/>
        <a:p>
          <a:endParaRPr lang="zh-CN" altLang="en-US"/>
        </a:p>
      </dgm:t>
    </dgm:pt>
    <dgm:pt modelId="{FFE276D4-D2F8-4028-8985-73A9DB463025}" type="sibTrans" cxnId="{E6F899D2-646F-4DAC-B1EF-1676493B28BA}">
      <dgm:prSet/>
      <dgm:spPr/>
      <dgm:t>
        <a:bodyPr/>
        <a:lstStyle/>
        <a:p>
          <a:endParaRPr lang="zh-CN" altLang="en-US"/>
        </a:p>
      </dgm:t>
    </dgm:pt>
    <dgm:pt modelId="{26BF623C-5BC7-4F7E-9616-9B9C584BA953}">
      <dgm:prSet phldrT="[文本]" custT="1"/>
      <dgm:spPr/>
      <dgm:t>
        <a:bodyPr/>
        <a:lstStyle/>
        <a:p>
          <a:r>
            <a:rPr lang="zh-CN" altLang="en-US" sz="1800" dirty="0" smtClean="0">
              <a:solidFill>
                <a:schemeClr val="bg1">
                  <a:lumMod val="10000"/>
                </a:schemeClr>
              </a:solidFill>
            </a:rPr>
            <a:t>分析</a:t>
          </a:r>
          <a:endParaRPr lang="zh-CN" altLang="en-US" sz="1800" dirty="0">
            <a:solidFill>
              <a:schemeClr val="bg1">
                <a:lumMod val="10000"/>
              </a:schemeClr>
            </a:solidFill>
          </a:endParaRPr>
        </a:p>
      </dgm:t>
    </dgm:pt>
    <dgm:pt modelId="{0D129E66-5A3B-49DE-9844-2FB73EDEA2B1}" type="parTrans" cxnId="{4C535CED-366B-4D75-A355-D5AD5BBD7E94}">
      <dgm:prSet/>
      <dgm:spPr/>
      <dgm:t>
        <a:bodyPr/>
        <a:lstStyle/>
        <a:p>
          <a:endParaRPr lang="zh-CN" altLang="en-US"/>
        </a:p>
      </dgm:t>
    </dgm:pt>
    <dgm:pt modelId="{6BA1751A-F290-4AF3-B60F-E432799E672C}" type="sibTrans" cxnId="{4C535CED-366B-4D75-A355-D5AD5BBD7E94}">
      <dgm:prSet/>
      <dgm:spPr/>
      <dgm:t>
        <a:bodyPr/>
        <a:lstStyle/>
        <a:p>
          <a:endParaRPr lang="zh-CN" altLang="en-US"/>
        </a:p>
      </dgm:t>
    </dgm:pt>
    <dgm:pt modelId="{BED664CB-2811-4438-A768-6F3747B65964}">
      <dgm:prSet phldrT="[文本]"/>
      <dgm:spPr/>
      <dgm:t>
        <a:bodyPr/>
        <a:lstStyle/>
        <a:p>
          <a:r>
            <a:rPr lang="zh-CN" altLang="zh-CN" dirty="0" smtClean="0">
              <a:solidFill>
                <a:schemeClr val="bg1">
                  <a:lumMod val="25000"/>
                </a:schemeClr>
              </a:solidFill>
              <a:effectLst/>
              <a:latin typeface="+mn-lt"/>
              <a:ea typeface="+mn-ea"/>
              <a:cs typeface="+mn-cs"/>
            </a:rPr>
            <a:t>自然微生物群落在</a:t>
          </a:r>
          <a:r>
            <a:rPr lang="en-US" altLang="zh-CN" dirty="0" smtClean="0">
              <a:solidFill>
                <a:schemeClr val="bg1">
                  <a:lumMod val="25000"/>
                </a:schemeClr>
              </a:solidFill>
              <a:effectLst/>
              <a:latin typeface="+mn-lt"/>
              <a:ea typeface="+mn-ea"/>
              <a:cs typeface="+mn-cs"/>
            </a:rPr>
            <a:t>AMD</a:t>
          </a:r>
          <a:r>
            <a:rPr lang="zh-CN" altLang="zh-CN" dirty="0" smtClean="0">
              <a:solidFill>
                <a:schemeClr val="bg1">
                  <a:lumMod val="25000"/>
                </a:schemeClr>
              </a:solidFill>
              <a:effectLst/>
              <a:latin typeface="+mn-lt"/>
              <a:ea typeface="+mn-ea"/>
              <a:cs typeface="+mn-cs"/>
            </a:rPr>
            <a:t>系统模型在功能基因水平上比物种水平上更易预测</a:t>
          </a:r>
          <a:endParaRPr lang="zh-CN" altLang="en-US" dirty="0">
            <a:solidFill>
              <a:schemeClr val="bg1">
                <a:lumMod val="25000"/>
              </a:schemeClr>
            </a:solidFill>
          </a:endParaRPr>
        </a:p>
      </dgm:t>
    </dgm:pt>
    <dgm:pt modelId="{438140DF-4EE8-41E8-A2C5-5A8D159F2656}" type="parTrans" cxnId="{34D0808E-D16B-4018-A3E0-4BDA0740F47A}">
      <dgm:prSet/>
      <dgm:spPr/>
      <dgm:t>
        <a:bodyPr/>
        <a:lstStyle/>
        <a:p>
          <a:endParaRPr lang="zh-CN" altLang="en-US"/>
        </a:p>
      </dgm:t>
    </dgm:pt>
    <dgm:pt modelId="{D5ABAF48-ACA8-44B1-8853-2A90DC0B2DFA}" type="sibTrans" cxnId="{34D0808E-D16B-4018-A3E0-4BDA0740F47A}">
      <dgm:prSet/>
      <dgm:spPr/>
      <dgm:t>
        <a:bodyPr/>
        <a:lstStyle/>
        <a:p>
          <a:endParaRPr lang="zh-CN" altLang="en-US"/>
        </a:p>
      </dgm:t>
    </dgm:pt>
    <dgm:pt modelId="{DD291C89-F8C4-49AA-BE0E-E147BFB08D1E}">
      <dgm:prSet phldrT="[文本]" custT="1"/>
      <dgm:spPr/>
      <dgm:t>
        <a:bodyPr/>
        <a:lstStyle/>
        <a:p>
          <a:r>
            <a:rPr lang="zh-CN" altLang="en-US" sz="1800" dirty="0" smtClean="0">
              <a:solidFill>
                <a:schemeClr val="bg1">
                  <a:lumMod val="10000"/>
                </a:schemeClr>
              </a:solidFill>
            </a:rPr>
            <a:t>证明</a:t>
          </a:r>
          <a:endParaRPr lang="zh-CN" altLang="en-US" sz="1800" dirty="0">
            <a:solidFill>
              <a:schemeClr val="bg1">
                <a:lumMod val="10000"/>
              </a:schemeClr>
            </a:solidFill>
          </a:endParaRPr>
        </a:p>
      </dgm:t>
    </dgm:pt>
    <dgm:pt modelId="{731CF385-CACA-4605-9263-16E780AF56DA}" type="parTrans" cxnId="{62C97EB3-496E-4EF0-80F0-94FFCF4D2CBE}">
      <dgm:prSet/>
      <dgm:spPr/>
      <dgm:t>
        <a:bodyPr/>
        <a:lstStyle/>
        <a:p>
          <a:endParaRPr lang="zh-CN" altLang="en-US"/>
        </a:p>
      </dgm:t>
    </dgm:pt>
    <dgm:pt modelId="{E0CB8F54-57D6-4EF4-A53E-ADD518592571}" type="sibTrans" cxnId="{62C97EB3-496E-4EF0-80F0-94FFCF4D2CBE}">
      <dgm:prSet/>
      <dgm:spPr/>
      <dgm:t>
        <a:bodyPr/>
        <a:lstStyle/>
        <a:p>
          <a:endParaRPr lang="zh-CN" altLang="en-US"/>
        </a:p>
      </dgm:t>
    </dgm:pt>
    <dgm:pt modelId="{C53BA786-8953-4C5B-835D-C5E915AF605D}" type="pres">
      <dgm:prSet presAssocID="{87176C3B-1495-48C3-8145-7125729FE348}" presName="rootnode" presStyleCnt="0">
        <dgm:presLayoutVars>
          <dgm:chMax/>
          <dgm:chPref/>
          <dgm:dir/>
          <dgm:animLvl val="lvl"/>
        </dgm:presLayoutVars>
      </dgm:prSet>
      <dgm:spPr/>
      <dgm:t>
        <a:bodyPr/>
        <a:lstStyle/>
        <a:p>
          <a:endParaRPr lang="zh-CN" altLang="en-US"/>
        </a:p>
      </dgm:t>
    </dgm:pt>
    <dgm:pt modelId="{9BC63526-7EFE-4667-AAF5-6FB489259203}" type="pres">
      <dgm:prSet presAssocID="{5ACDDB73-57EC-4CDF-B097-24EFE68BFDF3}" presName="composite" presStyleCnt="0"/>
      <dgm:spPr/>
    </dgm:pt>
    <dgm:pt modelId="{A6253FE7-9239-4B0E-8AC8-F623FBE07DEA}" type="pres">
      <dgm:prSet presAssocID="{5ACDDB73-57EC-4CDF-B097-24EFE68BFDF3}" presName="bentUpArrow1" presStyleLbl="alignImgPlace1" presStyleIdx="0" presStyleCnt="2"/>
      <dgm:spPr>
        <a:solidFill>
          <a:srgbClr val="00B0F0"/>
        </a:solidFill>
      </dgm:spPr>
    </dgm:pt>
    <dgm:pt modelId="{39C328DA-4C09-4994-8146-32E03540A69F}" type="pres">
      <dgm:prSet presAssocID="{5ACDDB73-57EC-4CDF-B097-24EFE68BFDF3}" presName="ParentText" presStyleLbl="node1" presStyleIdx="0" presStyleCnt="3">
        <dgm:presLayoutVars>
          <dgm:chMax val="1"/>
          <dgm:chPref val="1"/>
          <dgm:bulletEnabled val="1"/>
        </dgm:presLayoutVars>
      </dgm:prSet>
      <dgm:spPr/>
      <dgm:t>
        <a:bodyPr/>
        <a:lstStyle/>
        <a:p>
          <a:endParaRPr lang="zh-CN" altLang="en-US"/>
        </a:p>
      </dgm:t>
    </dgm:pt>
    <dgm:pt modelId="{04BF925E-8AB6-4F55-B525-0C3044F659DC}" type="pres">
      <dgm:prSet presAssocID="{5ACDDB73-57EC-4CDF-B097-24EFE68BFDF3}" presName="ChildText" presStyleLbl="revTx" presStyleIdx="0" presStyleCnt="3">
        <dgm:presLayoutVars>
          <dgm:chMax val="0"/>
          <dgm:chPref val="0"/>
          <dgm:bulletEnabled val="1"/>
        </dgm:presLayoutVars>
      </dgm:prSet>
      <dgm:spPr/>
      <dgm:t>
        <a:bodyPr/>
        <a:lstStyle/>
        <a:p>
          <a:endParaRPr lang="zh-CN" altLang="en-US"/>
        </a:p>
      </dgm:t>
    </dgm:pt>
    <dgm:pt modelId="{586DC424-B889-4307-BA1D-C34A16527BA7}" type="pres">
      <dgm:prSet presAssocID="{3029E517-A014-43E6-81D5-2380F56236DF}" presName="sibTrans" presStyleCnt="0"/>
      <dgm:spPr/>
    </dgm:pt>
    <dgm:pt modelId="{47BED4E3-6FB9-43AD-9EF9-46342A2F525D}" type="pres">
      <dgm:prSet presAssocID="{C638B160-4396-48B7-921B-670D43B30555}" presName="composite" presStyleCnt="0"/>
      <dgm:spPr/>
    </dgm:pt>
    <dgm:pt modelId="{D8F426CD-8986-4A81-886A-8611C9FC15E8}" type="pres">
      <dgm:prSet presAssocID="{C638B160-4396-48B7-921B-670D43B30555}" presName="bentUpArrow1" presStyleLbl="alignImgPlace1" presStyleIdx="1" presStyleCnt="2"/>
      <dgm:spPr>
        <a:solidFill>
          <a:srgbClr val="00B0F0"/>
        </a:solidFill>
      </dgm:spPr>
    </dgm:pt>
    <dgm:pt modelId="{1769CB94-F4C7-4910-B740-F1BBFDD44C94}" type="pres">
      <dgm:prSet presAssocID="{C638B160-4396-48B7-921B-670D43B30555}" presName="ParentText" presStyleLbl="node1" presStyleIdx="1" presStyleCnt="3">
        <dgm:presLayoutVars>
          <dgm:chMax val="1"/>
          <dgm:chPref val="1"/>
          <dgm:bulletEnabled val="1"/>
        </dgm:presLayoutVars>
      </dgm:prSet>
      <dgm:spPr/>
      <dgm:t>
        <a:bodyPr/>
        <a:lstStyle/>
        <a:p>
          <a:endParaRPr lang="zh-CN" altLang="en-US"/>
        </a:p>
      </dgm:t>
    </dgm:pt>
    <dgm:pt modelId="{E87531EE-3698-4722-8900-1D3A06CDD38C}" type="pres">
      <dgm:prSet presAssocID="{C638B160-4396-48B7-921B-670D43B30555}" presName="ChildText" presStyleLbl="revTx" presStyleIdx="1" presStyleCnt="3">
        <dgm:presLayoutVars>
          <dgm:chMax val="0"/>
          <dgm:chPref val="0"/>
          <dgm:bulletEnabled val="1"/>
        </dgm:presLayoutVars>
      </dgm:prSet>
      <dgm:spPr/>
      <dgm:t>
        <a:bodyPr/>
        <a:lstStyle/>
        <a:p>
          <a:endParaRPr lang="zh-CN" altLang="en-US"/>
        </a:p>
      </dgm:t>
    </dgm:pt>
    <dgm:pt modelId="{FCA51EDB-D1B0-4D41-A0B1-92FC4F1E181E}" type="pres">
      <dgm:prSet presAssocID="{FFE276D4-D2F8-4028-8985-73A9DB463025}" presName="sibTrans" presStyleCnt="0"/>
      <dgm:spPr/>
    </dgm:pt>
    <dgm:pt modelId="{66B08D07-CCFC-4CBA-BB40-D9D39AC2E956}" type="pres">
      <dgm:prSet presAssocID="{BED664CB-2811-4438-A768-6F3747B65964}" presName="composite" presStyleCnt="0"/>
      <dgm:spPr/>
    </dgm:pt>
    <dgm:pt modelId="{65F88969-377D-49A4-BCB8-BB8F35321E5A}" type="pres">
      <dgm:prSet presAssocID="{BED664CB-2811-4438-A768-6F3747B65964}" presName="ParentText" presStyleLbl="node1" presStyleIdx="2" presStyleCnt="3">
        <dgm:presLayoutVars>
          <dgm:chMax val="1"/>
          <dgm:chPref val="1"/>
          <dgm:bulletEnabled val="1"/>
        </dgm:presLayoutVars>
      </dgm:prSet>
      <dgm:spPr/>
      <dgm:t>
        <a:bodyPr/>
        <a:lstStyle/>
        <a:p>
          <a:endParaRPr lang="zh-CN" altLang="en-US"/>
        </a:p>
      </dgm:t>
    </dgm:pt>
    <dgm:pt modelId="{D83F86AA-5A23-4642-AB62-11EA1BB42C36}" type="pres">
      <dgm:prSet presAssocID="{BED664CB-2811-4438-A768-6F3747B65964}" presName="FinalChildText" presStyleLbl="revTx" presStyleIdx="2" presStyleCnt="3">
        <dgm:presLayoutVars>
          <dgm:chMax val="0"/>
          <dgm:chPref val="0"/>
          <dgm:bulletEnabled val="1"/>
        </dgm:presLayoutVars>
      </dgm:prSet>
      <dgm:spPr/>
      <dgm:t>
        <a:bodyPr/>
        <a:lstStyle/>
        <a:p>
          <a:endParaRPr lang="zh-CN" altLang="en-US"/>
        </a:p>
      </dgm:t>
    </dgm:pt>
  </dgm:ptLst>
  <dgm:cxnLst>
    <dgm:cxn modelId="{34D0808E-D16B-4018-A3E0-4BDA0740F47A}" srcId="{87176C3B-1495-48C3-8145-7125729FE348}" destId="{BED664CB-2811-4438-A768-6F3747B65964}" srcOrd="2" destOrd="0" parTransId="{438140DF-4EE8-41E8-A2C5-5A8D159F2656}" sibTransId="{D5ABAF48-ACA8-44B1-8853-2A90DC0B2DFA}"/>
    <dgm:cxn modelId="{E6F899D2-646F-4DAC-B1EF-1676493B28BA}" srcId="{87176C3B-1495-48C3-8145-7125729FE348}" destId="{C638B160-4396-48B7-921B-670D43B30555}" srcOrd="1" destOrd="0" parTransId="{EA24C43B-06F0-42C1-A776-14E72A3423E1}" sibTransId="{FFE276D4-D2F8-4028-8985-73A9DB463025}"/>
    <dgm:cxn modelId="{13204554-2CD1-49E9-9916-182CFF90803B}" type="presOf" srcId="{C638B160-4396-48B7-921B-670D43B30555}" destId="{1769CB94-F4C7-4910-B740-F1BBFDD44C94}" srcOrd="0" destOrd="0" presId="urn:microsoft.com/office/officeart/2005/8/layout/StepDownProcess"/>
    <dgm:cxn modelId="{FFF132F2-6FEB-42E8-B48C-53631F9B9827}" type="presOf" srcId="{BED664CB-2811-4438-A768-6F3747B65964}" destId="{65F88969-377D-49A4-BCB8-BB8F35321E5A}" srcOrd="0" destOrd="0" presId="urn:microsoft.com/office/officeart/2005/8/layout/StepDownProcess"/>
    <dgm:cxn modelId="{50115FD9-6DCA-479A-BF97-52D37E85FA1C}" type="presOf" srcId="{26BF623C-5BC7-4F7E-9616-9B9C584BA953}" destId="{E87531EE-3698-4722-8900-1D3A06CDD38C}" srcOrd="0" destOrd="0" presId="urn:microsoft.com/office/officeart/2005/8/layout/StepDownProcess"/>
    <dgm:cxn modelId="{26C358C6-108F-482F-8605-74B575C16359}" type="presOf" srcId="{DD291C89-F8C4-49AA-BE0E-E147BFB08D1E}" destId="{D83F86AA-5A23-4642-AB62-11EA1BB42C36}" srcOrd="0" destOrd="0" presId="urn:microsoft.com/office/officeart/2005/8/layout/StepDownProcess"/>
    <dgm:cxn modelId="{5E364F4A-D5C7-4AA3-815D-8C925DADEE8F}" type="presOf" srcId="{04865CB5-465A-4592-90FD-D2898B4D4847}" destId="{04BF925E-8AB6-4F55-B525-0C3044F659DC}" srcOrd="0" destOrd="0" presId="urn:microsoft.com/office/officeart/2005/8/layout/StepDownProcess"/>
    <dgm:cxn modelId="{62C97EB3-496E-4EF0-80F0-94FFCF4D2CBE}" srcId="{BED664CB-2811-4438-A768-6F3747B65964}" destId="{DD291C89-F8C4-49AA-BE0E-E147BFB08D1E}" srcOrd="0" destOrd="0" parTransId="{731CF385-CACA-4605-9263-16E780AF56DA}" sibTransId="{E0CB8F54-57D6-4EF4-A53E-ADD518592571}"/>
    <dgm:cxn modelId="{6F02FFDB-530D-49D2-941F-489EE02DDCDE}" srcId="{5ACDDB73-57EC-4CDF-B097-24EFE68BFDF3}" destId="{04865CB5-465A-4592-90FD-D2898B4D4847}" srcOrd="0" destOrd="0" parTransId="{4FFA1677-5899-4D0E-9298-D7602BA8BD23}" sibTransId="{67BE0C2A-6845-4F27-B199-E8AE0A5C54AE}"/>
    <dgm:cxn modelId="{4C535CED-366B-4D75-A355-D5AD5BBD7E94}" srcId="{C638B160-4396-48B7-921B-670D43B30555}" destId="{26BF623C-5BC7-4F7E-9616-9B9C584BA953}" srcOrd="0" destOrd="0" parTransId="{0D129E66-5A3B-49DE-9844-2FB73EDEA2B1}" sibTransId="{6BA1751A-F290-4AF3-B60F-E432799E672C}"/>
    <dgm:cxn modelId="{F51AAF86-E7A5-4D13-A707-589DD53664C5}" type="presOf" srcId="{5ACDDB73-57EC-4CDF-B097-24EFE68BFDF3}" destId="{39C328DA-4C09-4994-8146-32E03540A69F}" srcOrd="0" destOrd="0" presId="urn:microsoft.com/office/officeart/2005/8/layout/StepDownProcess"/>
    <dgm:cxn modelId="{713BB247-9CFB-4D8F-A216-0B5A0BF36913}" srcId="{87176C3B-1495-48C3-8145-7125729FE348}" destId="{5ACDDB73-57EC-4CDF-B097-24EFE68BFDF3}" srcOrd="0" destOrd="0" parTransId="{D90E605E-A5BA-44EF-B488-77E5DF8211A3}" sibTransId="{3029E517-A014-43E6-81D5-2380F56236DF}"/>
    <dgm:cxn modelId="{D7D4E421-836A-4843-B99C-C682BBB75C5D}" type="presOf" srcId="{87176C3B-1495-48C3-8145-7125729FE348}" destId="{C53BA786-8953-4C5B-835D-C5E915AF605D}" srcOrd="0" destOrd="0" presId="urn:microsoft.com/office/officeart/2005/8/layout/StepDownProcess"/>
    <dgm:cxn modelId="{C6071520-4F0A-4F6F-8858-29D7C2683E4E}" type="presParOf" srcId="{C53BA786-8953-4C5B-835D-C5E915AF605D}" destId="{9BC63526-7EFE-4667-AAF5-6FB489259203}" srcOrd="0" destOrd="0" presId="urn:microsoft.com/office/officeart/2005/8/layout/StepDownProcess"/>
    <dgm:cxn modelId="{44B32A82-D05E-42C9-8E22-B044A5F27516}" type="presParOf" srcId="{9BC63526-7EFE-4667-AAF5-6FB489259203}" destId="{A6253FE7-9239-4B0E-8AC8-F623FBE07DEA}" srcOrd="0" destOrd="0" presId="urn:microsoft.com/office/officeart/2005/8/layout/StepDownProcess"/>
    <dgm:cxn modelId="{DDCEABDA-CCAD-4A4E-B07F-0808758AF017}" type="presParOf" srcId="{9BC63526-7EFE-4667-AAF5-6FB489259203}" destId="{39C328DA-4C09-4994-8146-32E03540A69F}" srcOrd="1" destOrd="0" presId="urn:microsoft.com/office/officeart/2005/8/layout/StepDownProcess"/>
    <dgm:cxn modelId="{AD8393E0-9B70-4E4C-9F8F-B55747617D98}" type="presParOf" srcId="{9BC63526-7EFE-4667-AAF5-6FB489259203}" destId="{04BF925E-8AB6-4F55-B525-0C3044F659DC}" srcOrd="2" destOrd="0" presId="urn:microsoft.com/office/officeart/2005/8/layout/StepDownProcess"/>
    <dgm:cxn modelId="{1E8E02E4-519D-4540-B5EA-2331E83148F4}" type="presParOf" srcId="{C53BA786-8953-4C5B-835D-C5E915AF605D}" destId="{586DC424-B889-4307-BA1D-C34A16527BA7}" srcOrd="1" destOrd="0" presId="urn:microsoft.com/office/officeart/2005/8/layout/StepDownProcess"/>
    <dgm:cxn modelId="{51086C9E-EC57-4368-B5A1-46A9F5839DA4}" type="presParOf" srcId="{C53BA786-8953-4C5B-835D-C5E915AF605D}" destId="{47BED4E3-6FB9-43AD-9EF9-46342A2F525D}" srcOrd="2" destOrd="0" presId="urn:microsoft.com/office/officeart/2005/8/layout/StepDownProcess"/>
    <dgm:cxn modelId="{08F615B9-5942-4F23-93CF-FFC81D187B1A}" type="presParOf" srcId="{47BED4E3-6FB9-43AD-9EF9-46342A2F525D}" destId="{D8F426CD-8986-4A81-886A-8611C9FC15E8}" srcOrd="0" destOrd="0" presId="urn:microsoft.com/office/officeart/2005/8/layout/StepDownProcess"/>
    <dgm:cxn modelId="{84C48A61-55B0-4F66-8727-72BD1C9C1A8A}" type="presParOf" srcId="{47BED4E3-6FB9-43AD-9EF9-46342A2F525D}" destId="{1769CB94-F4C7-4910-B740-F1BBFDD44C94}" srcOrd="1" destOrd="0" presId="urn:microsoft.com/office/officeart/2005/8/layout/StepDownProcess"/>
    <dgm:cxn modelId="{89AAB67E-4FC4-40F6-8730-DD0C57BF27EE}" type="presParOf" srcId="{47BED4E3-6FB9-43AD-9EF9-46342A2F525D}" destId="{E87531EE-3698-4722-8900-1D3A06CDD38C}" srcOrd="2" destOrd="0" presId="urn:microsoft.com/office/officeart/2005/8/layout/StepDownProcess"/>
    <dgm:cxn modelId="{B76C8249-D4FE-489F-8F2A-CFE54B086662}" type="presParOf" srcId="{C53BA786-8953-4C5B-835D-C5E915AF605D}" destId="{FCA51EDB-D1B0-4D41-A0B1-92FC4F1E181E}" srcOrd="3" destOrd="0" presId="urn:microsoft.com/office/officeart/2005/8/layout/StepDownProcess"/>
    <dgm:cxn modelId="{25E71721-6452-480C-982C-4B9773A19950}" type="presParOf" srcId="{C53BA786-8953-4C5B-835D-C5E915AF605D}" destId="{66B08D07-CCFC-4CBA-BB40-D9D39AC2E956}" srcOrd="4" destOrd="0" presId="urn:microsoft.com/office/officeart/2005/8/layout/StepDownProcess"/>
    <dgm:cxn modelId="{28D13DE5-B5B0-4BF8-ABD1-B4F46032A784}" type="presParOf" srcId="{66B08D07-CCFC-4CBA-BB40-D9D39AC2E956}" destId="{65F88969-377D-49A4-BCB8-BB8F35321E5A}" srcOrd="0" destOrd="0" presId="urn:microsoft.com/office/officeart/2005/8/layout/StepDownProcess"/>
    <dgm:cxn modelId="{72DD7FD1-2D64-44E6-A06B-DD85C2115E4D}" type="presParOf" srcId="{66B08D07-CCFC-4CBA-BB40-D9D39AC2E956}" destId="{D83F86AA-5A23-4642-AB62-11EA1BB42C3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F55B0D-E25C-4533-8EB7-406036A467C1}" type="doc">
      <dgm:prSet loTypeId="urn:microsoft.com/office/officeart/2005/8/layout/pyramid2" loCatId="list" qsTypeId="urn:microsoft.com/office/officeart/2005/8/quickstyle/simple1" qsCatId="simple" csTypeId="urn:microsoft.com/office/officeart/2005/8/colors/accent1_2" csCatId="accent1" phldr="1"/>
      <dgm:spPr/>
    </dgm:pt>
    <dgm:pt modelId="{8D39D2F5-C70D-4BE5-8623-14BF2DF6B29F}">
      <dgm:prSet phldrT="[文本]" custT="1"/>
      <dgm:spPr/>
      <dgm:t>
        <a:bodyPr/>
        <a:lstStyle/>
        <a:p>
          <a:r>
            <a:rPr lang="en-US" altLang="zh-CN" sz="1800" dirty="0" smtClean="0">
              <a:solidFill>
                <a:schemeClr val="tx1"/>
              </a:solidFill>
              <a:effectLst/>
              <a:latin typeface="+mn-lt"/>
              <a:ea typeface="+mn-ea"/>
              <a:cs typeface="+mn-cs"/>
            </a:rPr>
            <a:t>16S </a:t>
          </a:r>
          <a:r>
            <a:rPr lang="en-US" altLang="zh-CN" sz="1800" dirty="0" err="1" smtClean="0">
              <a:solidFill>
                <a:schemeClr val="tx1"/>
              </a:solidFill>
              <a:effectLst/>
              <a:latin typeface="+mn-lt"/>
              <a:ea typeface="+mn-ea"/>
              <a:cs typeface="+mn-cs"/>
            </a:rPr>
            <a:t>rRNA</a:t>
          </a:r>
          <a:r>
            <a:rPr lang="zh-CN" altLang="zh-CN" sz="1800" dirty="0" smtClean="0">
              <a:solidFill>
                <a:schemeClr val="tx1"/>
              </a:solidFill>
              <a:effectLst/>
              <a:latin typeface="+mn-lt"/>
              <a:ea typeface="+mn-ea"/>
              <a:cs typeface="+mn-cs"/>
            </a:rPr>
            <a:t>焦磷酸测序</a:t>
          </a:r>
          <a:r>
            <a:rPr lang="en-US" altLang="zh-CN" sz="1800" dirty="0" smtClean="0">
              <a:solidFill>
                <a:schemeClr val="tx1"/>
              </a:solidFill>
              <a:effectLst/>
              <a:latin typeface="+mn-lt"/>
              <a:ea typeface="+mn-ea"/>
              <a:cs typeface="+mn-cs"/>
            </a:rPr>
            <a:t>      </a:t>
          </a:r>
        </a:p>
        <a:p>
          <a:endParaRPr lang="en-US" altLang="zh-CN" sz="1800" dirty="0" smtClean="0">
            <a:solidFill>
              <a:schemeClr val="tx1"/>
            </a:solidFill>
            <a:effectLst/>
            <a:latin typeface="+mn-lt"/>
            <a:ea typeface="+mn-ea"/>
            <a:cs typeface="+mn-cs"/>
          </a:endParaRPr>
        </a:p>
        <a:p>
          <a:r>
            <a:rPr lang="zh-CN" altLang="zh-CN" sz="1800" dirty="0" smtClean="0">
              <a:solidFill>
                <a:schemeClr val="tx1"/>
              </a:solidFill>
              <a:effectLst/>
              <a:latin typeface="+mn-lt"/>
              <a:ea typeface="+mn-ea"/>
              <a:cs typeface="+mn-cs"/>
            </a:rPr>
            <a:t>微生物分类学成分</a:t>
          </a:r>
          <a:r>
            <a:rPr lang="en-US" altLang="zh-CN" sz="1800" dirty="0" smtClean="0">
              <a:solidFill>
                <a:schemeClr val="tx1"/>
              </a:solidFill>
              <a:effectLst/>
              <a:latin typeface="+mn-lt"/>
              <a:ea typeface="+mn-ea"/>
              <a:cs typeface="+mn-cs"/>
            </a:rPr>
            <a:t>      </a:t>
          </a:r>
          <a:endParaRPr lang="zh-CN" altLang="en-US" sz="1800" dirty="0"/>
        </a:p>
      </dgm:t>
    </dgm:pt>
    <dgm:pt modelId="{4F346955-6397-4ABE-8F03-E4183379F75E}" type="parTrans" cxnId="{C0B2F93C-7F0F-4AC6-9E14-5C692D6E85F4}">
      <dgm:prSet/>
      <dgm:spPr/>
      <dgm:t>
        <a:bodyPr/>
        <a:lstStyle/>
        <a:p>
          <a:endParaRPr lang="zh-CN" altLang="en-US"/>
        </a:p>
      </dgm:t>
    </dgm:pt>
    <dgm:pt modelId="{FDC5D493-0F79-47EE-81FE-05655687CA56}" type="sibTrans" cxnId="{C0B2F93C-7F0F-4AC6-9E14-5C692D6E85F4}">
      <dgm:prSet/>
      <dgm:spPr/>
      <dgm:t>
        <a:bodyPr/>
        <a:lstStyle/>
        <a:p>
          <a:endParaRPr lang="zh-CN" altLang="en-US"/>
        </a:p>
      </dgm:t>
    </dgm:pt>
    <dgm:pt modelId="{825C4B2B-581C-4854-8A37-C25C749E17DE}">
      <dgm:prSet phldrT="[文本]"/>
      <dgm:spPr/>
      <dgm:t>
        <a:bodyPr/>
        <a:lstStyle/>
        <a:p>
          <a:r>
            <a:rPr lang="zh-CN" altLang="zh-CN" dirty="0" smtClean="0">
              <a:solidFill>
                <a:schemeClr val="tx1"/>
              </a:solidFill>
              <a:effectLst/>
              <a:latin typeface="+mn-lt"/>
              <a:ea typeface="+mn-ea"/>
              <a:cs typeface="+mn-cs"/>
            </a:rPr>
            <a:t>高通量芯片基因组技术</a:t>
          </a:r>
          <a:r>
            <a:rPr lang="en-US" altLang="zh-CN" dirty="0" err="1" smtClean="0">
              <a:solidFill>
                <a:schemeClr val="tx1"/>
              </a:solidFill>
              <a:effectLst/>
              <a:latin typeface="+mn-lt"/>
              <a:ea typeface="+mn-ea"/>
              <a:cs typeface="+mn-cs"/>
            </a:rPr>
            <a:t>GeoChip</a:t>
          </a:r>
          <a:endParaRPr lang="en-US" altLang="zh-CN" dirty="0" smtClean="0">
            <a:solidFill>
              <a:schemeClr val="tx1"/>
            </a:solidFill>
            <a:effectLst/>
            <a:latin typeface="+mn-lt"/>
            <a:ea typeface="+mn-ea"/>
            <a:cs typeface="+mn-cs"/>
          </a:endParaRPr>
        </a:p>
        <a:p>
          <a:endParaRPr lang="en-US" altLang="zh-CN" dirty="0" smtClean="0">
            <a:solidFill>
              <a:schemeClr val="tx1"/>
            </a:solidFill>
            <a:effectLst/>
            <a:latin typeface="+mn-lt"/>
            <a:ea typeface="+mn-ea"/>
            <a:cs typeface="+mn-cs"/>
          </a:endParaRPr>
        </a:p>
        <a:p>
          <a:r>
            <a:rPr lang="zh-CN" altLang="en-US" dirty="0" smtClean="0">
              <a:solidFill>
                <a:schemeClr val="tx1"/>
              </a:solidFill>
              <a:effectLst/>
              <a:latin typeface="+mn-lt"/>
              <a:ea typeface="+mn-ea"/>
              <a:cs typeface="+mn-cs"/>
            </a:rPr>
            <a:t>微生物</a:t>
          </a:r>
          <a:r>
            <a:rPr lang="zh-CN" altLang="zh-CN" dirty="0" smtClean="0">
              <a:solidFill>
                <a:schemeClr val="tx1"/>
              </a:solidFill>
              <a:effectLst/>
              <a:latin typeface="+mn-lt"/>
              <a:ea typeface="+mn-ea"/>
              <a:cs typeface="+mn-cs"/>
            </a:rPr>
            <a:t>功能结构组合</a:t>
          </a:r>
          <a:endParaRPr lang="zh-CN" altLang="en-US" dirty="0"/>
        </a:p>
      </dgm:t>
    </dgm:pt>
    <dgm:pt modelId="{7C64A866-BDF8-41B9-94B4-BD020038E121}" type="parTrans" cxnId="{AF0AF209-FB8E-4701-A54B-F68E1D1A0AA1}">
      <dgm:prSet/>
      <dgm:spPr/>
      <dgm:t>
        <a:bodyPr/>
        <a:lstStyle/>
        <a:p>
          <a:endParaRPr lang="zh-CN" altLang="en-US"/>
        </a:p>
      </dgm:t>
    </dgm:pt>
    <dgm:pt modelId="{6887E69E-3B28-413D-8432-8150690A9503}" type="sibTrans" cxnId="{AF0AF209-FB8E-4701-A54B-F68E1D1A0AA1}">
      <dgm:prSet/>
      <dgm:spPr/>
      <dgm:t>
        <a:bodyPr/>
        <a:lstStyle/>
        <a:p>
          <a:endParaRPr lang="zh-CN" altLang="en-US"/>
        </a:p>
      </dgm:t>
    </dgm:pt>
    <dgm:pt modelId="{5B87B372-A578-4A6F-8914-C44904239C95}">
      <dgm:prSet phldrT="[文本]"/>
      <dgm:spPr/>
      <dgm:t>
        <a:bodyPr/>
        <a:lstStyle/>
        <a:p>
          <a:r>
            <a:rPr lang="zh-CN" altLang="zh-CN" dirty="0" smtClean="0">
              <a:solidFill>
                <a:schemeClr val="tx1"/>
              </a:solidFill>
              <a:effectLst/>
              <a:latin typeface="+mn-lt"/>
              <a:ea typeface="+mn-ea"/>
              <a:cs typeface="+mn-cs"/>
            </a:rPr>
            <a:t>宏基因组测序</a:t>
          </a:r>
          <a:endParaRPr lang="en-US" altLang="zh-CN" dirty="0" smtClean="0">
            <a:solidFill>
              <a:schemeClr val="tx1"/>
            </a:solidFill>
            <a:effectLst/>
            <a:latin typeface="+mn-lt"/>
            <a:ea typeface="+mn-ea"/>
            <a:cs typeface="+mn-cs"/>
          </a:endParaRPr>
        </a:p>
        <a:p>
          <a:endParaRPr lang="en-US" altLang="zh-CN" dirty="0" smtClean="0">
            <a:solidFill>
              <a:schemeClr val="tx1"/>
            </a:solidFill>
            <a:effectLst/>
            <a:latin typeface="+mn-lt"/>
            <a:ea typeface="+mn-ea"/>
            <a:cs typeface="+mn-cs"/>
          </a:endParaRPr>
        </a:p>
        <a:p>
          <a:r>
            <a:rPr lang="zh-CN" altLang="zh-CN" dirty="0" smtClean="0">
              <a:solidFill>
                <a:schemeClr val="tx1"/>
              </a:solidFill>
              <a:effectLst/>
              <a:latin typeface="+mn-lt"/>
              <a:ea typeface="+mn-ea"/>
              <a:cs typeface="+mn-cs"/>
            </a:rPr>
            <a:t>生成功能和分类数据集的信息</a:t>
          </a:r>
          <a:endParaRPr lang="zh-CN" altLang="en-US" dirty="0"/>
        </a:p>
      </dgm:t>
    </dgm:pt>
    <dgm:pt modelId="{BF7E91A3-54AB-4411-B0F6-D8B5CB82D41E}" type="parTrans" cxnId="{D2DAC894-7428-4AD6-BF59-808CBD4CD1B0}">
      <dgm:prSet/>
      <dgm:spPr/>
      <dgm:t>
        <a:bodyPr/>
        <a:lstStyle/>
        <a:p>
          <a:endParaRPr lang="zh-CN" altLang="en-US"/>
        </a:p>
      </dgm:t>
    </dgm:pt>
    <dgm:pt modelId="{B05C7ACC-2C3F-46E1-A4A3-5A89081F7299}" type="sibTrans" cxnId="{D2DAC894-7428-4AD6-BF59-808CBD4CD1B0}">
      <dgm:prSet/>
      <dgm:spPr/>
      <dgm:t>
        <a:bodyPr/>
        <a:lstStyle/>
        <a:p>
          <a:endParaRPr lang="zh-CN" altLang="en-US"/>
        </a:p>
      </dgm:t>
    </dgm:pt>
    <dgm:pt modelId="{2C039007-3AB5-4881-B292-81455C3A324A}" type="pres">
      <dgm:prSet presAssocID="{3AF55B0D-E25C-4533-8EB7-406036A467C1}" presName="compositeShape" presStyleCnt="0">
        <dgm:presLayoutVars>
          <dgm:dir/>
          <dgm:resizeHandles/>
        </dgm:presLayoutVars>
      </dgm:prSet>
      <dgm:spPr/>
    </dgm:pt>
    <dgm:pt modelId="{8B2FC043-8EF6-4F61-A478-0136BF14D9EB}" type="pres">
      <dgm:prSet presAssocID="{3AF55B0D-E25C-4533-8EB7-406036A467C1}" presName="pyramid" presStyleLbl="node1" presStyleIdx="0" presStyleCnt="1"/>
      <dgm:spPr/>
    </dgm:pt>
    <dgm:pt modelId="{0B8B4AA2-583B-49A1-BB36-8D770F836798}" type="pres">
      <dgm:prSet presAssocID="{3AF55B0D-E25C-4533-8EB7-406036A467C1}" presName="theList" presStyleCnt="0"/>
      <dgm:spPr/>
    </dgm:pt>
    <dgm:pt modelId="{E3DCB623-00A6-4EAD-A45A-E939B592E4A6}" type="pres">
      <dgm:prSet presAssocID="{8D39D2F5-C70D-4BE5-8623-14BF2DF6B29F}" presName="aNode" presStyleLbl="fgAcc1" presStyleIdx="0" presStyleCnt="3">
        <dgm:presLayoutVars>
          <dgm:bulletEnabled val="1"/>
        </dgm:presLayoutVars>
      </dgm:prSet>
      <dgm:spPr/>
      <dgm:t>
        <a:bodyPr/>
        <a:lstStyle/>
        <a:p>
          <a:endParaRPr lang="zh-CN" altLang="en-US"/>
        </a:p>
      </dgm:t>
    </dgm:pt>
    <dgm:pt modelId="{1E19809F-3EED-47C6-A4D5-900703589F21}" type="pres">
      <dgm:prSet presAssocID="{8D39D2F5-C70D-4BE5-8623-14BF2DF6B29F}" presName="aSpace" presStyleCnt="0"/>
      <dgm:spPr/>
    </dgm:pt>
    <dgm:pt modelId="{1062F616-78E6-45E5-BBBE-775FA311E46C}" type="pres">
      <dgm:prSet presAssocID="{825C4B2B-581C-4854-8A37-C25C749E17DE}" presName="aNode" presStyleLbl="fgAcc1" presStyleIdx="1" presStyleCnt="3">
        <dgm:presLayoutVars>
          <dgm:bulletEnabled val="1"/>
        </dgm:presLayoutVars>
      </dgm:prSet>
      <dgm:spPr/>
      <dgm:t>
        <a:bodyPr/>
        <a:lstStyle/>
        <a:p>
          <a:endParaRPr lang="zh-CN" altLang="en-US"/>
        </a:p>
      </dgm:t>
    </dgm:pt>
    <dgm:pt modelId="{BA4A5687-94CD-49A3-A28C-443D58FB2FA9}" type="pres">
      <dgm:prSet presAssocID="{825C4B2B-581C-4854-8A37-C25C749E17DE}" presName="aSpace" presStyleCnt="0"/>
      <dgm:spPr/>
    </dgm:pt>
    <dgm:pt modelId="{3AAE94ED-39DF-439E-A4C2-FEE9CCCF9CAB}" type="pres">
      <dgm:prSet presAssocID="{5B87B372-A578-4A6F-8914-C44904239C95}" presName="aNode" presStyleLbl="fgAcc1" presStyleIdx="2" presStyleCnt="3">
        <dgm:presLayoutVars>
          <dgm:bulletEnabled val="1"/>
        </dgm:presLayoutVars>
      </dgm:prSet>
      <dgm:spPr/>
      <dgm:t>
        <a:bodyPr/>
        <a:lstStyle/>
        <a:p>
          <a:endParaRPr lang="zh-CN" altLang="en-US"/>
        </a:p>
      </dgm:t>
    </dgm:pt>
    <dgm:pt modelId="{F8692B8A-B6B8-4E0D-B9DD-0C231354C6B7}" type="pres">
      <dgm:prSet presAssocID="{5B87B372-A578-4A6F-8914-C44904239C95}" presName="aSpace" presStyleCnt="0"/>
      <dgm:spPr/>
    </dgm:pt>
  </dgm:ptLst>
  <dgm:cxnLst>
    <dgm:cxn modelId="{C0B2F93C-7F0F-4AC6-9E14-5C692D6E85F4}" srcId="{3AF55B0D-E25C-4533-8EB7-406036A467C1}" destId="{8D39D2F5-C70D-4BE5-8623-14BF2DF6B29F}" srcOrd="0" destOrd="0" parTransId="{4F346955-6397-4ABE-8F03-E4183379F75E}" sibTransId="{FDC5D493-0F79-47EE-81FE-05655687CA56}"/>
    <dgm:cxn modelId="{B87AF255-44C5-45B2-8538-B0DAC4D186DA}" type="presOf" srcId="{3AF55B0D-E25C-4533-8EB7-406036A467C1}" destId="{2C039007-3AB5-4881-B292-81455C3A324A}" srcOrd="0" destOrd="0" presId="urn:microsoft.com/office/officeart/2005/8/layout/pyramid2"/>
    <dgm:cxn modelId="{7B731386-DAFB-4024-A15D-6AC4C109C359}" type="presOf" srcId="{825C4B2B-581C-4854-8A37-C25C749E17DE}" destId="{1062F616-78E6-45E5-BBBE-775FA311E46C}" srcOrd="0" destOrd="0" presId="urn:microsoft.com/office/officeart/2005/8/layout/pyramid2"/>
    <dgm:cxn modelId="{D2DAC894-7428-4AD6-BF59-808CBD4CD1B0}" srcId="{3AF55B0D-E25C-4533-8EB7-406036A467C1}" destId="{5B87B372-A578-4A6F-8914-C44904239C95}" srcOrd="2" destOrd="0" parTransId="{BF7E91A3-54AB-4411-B0F6-D8B5CB82D41E}" sibTransId="{B05C7ACC-2C3F-46E1-A4A3-5A89081F7299}"/>
    <dgm:cxn modelId="{3CCC7405-C241-4BB1-9F52-404D096B26C9}" type="presOf" srcId="{8D39D2F5-C70D-4BE5-8623-14BF2DF6B29F}" destId="{E3DCB623-00A6-4EAD-A45A-E939B592E4A6}" srcOrd="0" destOrd="0" presId="urn:microsoft.com/office/officeart/2005/8/layout/pyramid2"/>
    <dgm:cxn modelId="{94D88B98-8333-47E1-A2BF-A820EFED8637}" type="presOf" srcId="{5B87B372-A578-4A6F-8914-C44904239C95}" destId="{3AAE94ED-39DF-439E-A4C2-FEE9CCCF9CAB}" srcOrd="0" destOrd="0" presId="urn:microsoft.com/office/officeart/2005/8/layout/pyramid2"/>
    <dgm:cxn modelId="{AF0AF209-FB8E-4701-A54B-F68E1D1A0AA1}" srcId="{3AF55B0D-E25C-4533-8EB7-406036A467C1}" destId="{825C4B2B-581C-4854-8A37-C25C749E17DE}" srcOrd="1" destOrd="0" parTransId="{7C64A866-BDF8-41B9-94B4-BD020038E121}" sibTransId="{6887E69E-3B28-413D-8432-8150690A9503}"/>
    <dgm:cxn modelId="{1483D29E-509D-49FF-B315-11D8DB1B6AA5}" type="presParOf" srcId="{2C039007-3AB5-4881-B292-81455C3A324A}" destId="{8B2FC043-8EF6-4F61-A478-0136BF14D9EB}" srcOrd="0" destOrd="0" presId="urn:microsoft.com/office/officeart/2005/8/layout/pyramid2"/>
    <dgm:cxn modelId="{C43E00A0-0090-4CA9-B8CF-9AFF03921E8D}" type="presParOf" srcId="{2C039007-3AB5-4881-B292-81455C3A324A}" destId="{0B8B4AA2-583B-49A1-BB36-8D770F836798}" srcOrd="1" destOrd="0" presId="urn:microsoft.com/office/officeart/2005/8/layout/pyramid2"/>
    <dgm:cxn modelId="{8B532891-C5D6-401F-BF62-350D7D894145}" type="presParOf" srcId="{0B8B4AA2-583B-49A1-BB36-8D770F836798}" destId="{E3DCB623-00A6-4EAD-A45A-E939B592E4A6}" srcOrd="0" destOrd="0" presId="urn:microsoft.com/office/officeart/2005/8/layout/pyramid2"/>
    <dgm:cxn modelId="{3B974945-FC71-493B-B2D4-ABCEC194973E}" type="presParOf" srcId="{0B8B4AA2-583B-49A1-BB36-8D770F836798}" destId="{1E19809F-3EED-47C6-A4D5-900703589F21}" srcOrd="1" destOrd="0" presId="urn:microsoft.com/office/officeart/2005/8/layout/pyramid2"/>
    <dgm:cxn modelId="{9512CD86-F0FA-488D-8D88-57CC3B15CD3C}" type="presParOf" srcId="{0B8B4AA2-583B-49A1-BB36-8D770F836798}" destId="{1062F616-78E6-45E5-BBBE-775FA311E46C}" srcOrd="2" destOrd="0" presId="urn:microsoft.com/office/officeart/2005/8/layout/pyramid2"/>
    <dgm:cxn modelId="{2C15BAD2-D737-4F3F-9F46-77D6BE0A9971}" type="presParOf" srcId="{0B8B4AA2-583B-49A1-BB36-8D770F836798}" destId="{BA4A5687-94CD-49A3-A28C-443D58FB2FA9}" srcOrd="3" destOrd="0" presId="urn:microsoft.com/office/officeart/2005/8/layout/pyramid2"/>
    <dgm:cxn modelId="{11093E57-4532-4CFE-B08F-55426FBD4163}" type="presParOf" srcId="{0B8B4AA2-583B-49A1-BB36-8D770F836798}" destId="{3AAE94ED-39DF-439E-A4C2-FEE9CCCF9CAB}" srcOrd="4" destOrd="0" presId="urn:microsoft.com/office/officeart/2005/8/layout/pyramid2"/>
    <dgm:cxn modelId="{CCE46148-3A18-4A8D-BD00-1D6C8CA6E0DE}" type="presParOf" srcId="{0B8B4AA2-583B-49A1-BB36-8D770F836798}" destId="{F8692B8A-B6B8-4E0D-B9DD-0C231354C6B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CDB29-97F3-4905-A4BE-018206C98887}">
      <dsp:nvSpPr>
        <dsp:cNvPr id="0" name=""/>
        <dsp:cNvSpPr/>
      </dsp:nvSpPr>
      <dsp:spPr>
        <a:xfrm rot="5400000">
          <a:off x="-253335" y="253514"/>
          <a:ext cx="1688905" cy="11822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altLang="zh-CN" sz="3500" kern="1200" dirty="0" smtClean="0"/>
            <a:t>1</a:t>
          </a:r>
          <a:endParaRPr lang="zh-CN" altLang="en-US" sz="3500" kern="1200" dirty="0"/>
        </a:p>
      </dsp:txBody>
      <dsp:txXfrm rot="-5400000">
        <a:off x="1" y="591295"/>
        <a:ext cx="1182234" cy="506671"/>
      </dsp:txXfrm>
    </dsp:sp>
    <dsp:sp modelId="{4B03AADE-19BB-4E56-B007-0E33C47ECEBA}">
      <dsp:nvSpPr>
        <dsp:cNvPr id="0" name=""/>
        <dsp:cNvSpPr/>
      </dsp:nvSpPr>
      <dsp:spPr>
        <a:xfrm rot="5400000">
          <a:off x="3823808" y="-2641574"/>
          <a:ext cx="1097788" cy="63809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A87131-ECBC-4D7F-BB2F-48AE6E6273BB}">
      <dsp:nvSpPr>
        <dsp:cNvPr id="0" name=""/>
        <dsp:cNvSpPr/>
      </dsp:nvSpPr>
      <dsp:spPr>
        <a:xfrm rot="5400000">
          <a:off x="-253335" y="1749125"/>
          <a:ext cx="1688905" cy="11822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altLang="zh-CN" sz="3500" kern="1200" dirty="0" smtClean="0"/>
            <a:t>2</a:t>
          </a:r>
          <a:endParaRPr lang="zh-CN" altLang="en-US" sz="3500" kern="1200" dirty="0"/>
        </a:p>
      </dsp:txBody>
      <dsp:txXfrm rot="-5400000">
        <a:off x="1" y="2086906"/>
        <a:ext cx="1182234" cy="506671"/>
      </dsp:txXfrm>
    </dsp:sp>
    <dsp:sp modelId="{4F608858-582D-4670-A47C-EF4A24E7BA22}">
      <dsp:nvSpPr>
        <dsp:cNvPr id="0" name=""/>
        <dsp:cNvSpPr/>
      </dsp:nvSpPr>
      <dsp:spPr>
        <a:xfrm rot="5400000">
          <a:off x="3823808" y="-1145783"/>
          <a:ext cx="1097788" cy="63809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zh-CN" altLang="en-US" sz="1600" kern="1200" dirty="0"/>
        </a:p>
      </dsp:txBody>
      <dsp:txXfrm rot="-5400000">
        <a:off x="1182234" y="1549381"/>
        <a:ext cx="6327346" cy="990608"/>
      </dsp:txXfrm>
    </dsp:sp>
    <dsp:sp modelId="{A8567369-5DF3-4590-B0E1-774A2A511CAB}">
      <dsp:nvSpPr>
        <dsp:cNvPr id="0" name=""/>
        <dsp:cNvSpPr/>
      </dsp:nvSpPr>
      <dsp:spPr>
        <a:xfrm rot="5400000">
          <a:off x="-253335" y="3244737"/>
          <a:ext cx="1688905" cy="11822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altLang="zh-CN" sz="3500" kern="1200" dirty="0" smtClean="0"/>
            <a:t>3</a:t>
          </a:r>
          <a:endParaRPr lang="zh-CN" altLang="en-US" sz="3500" kern="1200" dirty="0"/>
        </a:p>
      </dsp:txBody>
      <dsp:txXfrm rot="-5400000">
        <a:off x="1" y="3582518"/>
        <a:ext cx="1182234" cy="506671"/>
      </dsp:txXfrm>
    </dsp:sp>
    <dsp:sp modelId="{D6DD4BE9-B173-49DA-9017-858E00A13D7A}">
      <dsp:nvSpPr>
        <dsp:cNvPr id="0" name=""/>
        <dsp:cNvSpPr/>
      </dsp:nvSpPr>
      <dsp:spPr>
        <a:xfrm rot="5400000">
          <a:off x="3823808" y="349827"/>
          <a:ext cx="1097788" cy="63809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zh-CN" altLang="en-US" sz="1600" kern="1200" dirty="0"/>
        </a:p>
      </dsp:txBody>
      <dsp:txXfrm rot="-5400000">
        <a:off x="1182234" y="3044991"/>
        <a:ext cx="6327346" cy="990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CDB29-97F3-4905-A4BE-018206C98887}">
      <dsp:nvSpPr>
        <dsp:cNvPr id="0" name=""/>
        <dsp:cNvSpPr/>
      </dsp:nvSpPr>
      <dsp:spPr>
        <a:xfrm rot="5400000">
          <a:off x="-322774" y="555652"/>
          <a:ext cx="2151827" cy="15062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altLang="zh-CN" sz="4400" kern="1200" dirty="0" smtClean="0"/>
            <a:t>4</a:t>
          </a:r>
          <a:endParaRPr lang="zh-CN" altLang="en-US" sz="4400" kern="1200" dirty="0"/>
        </a:p>
      </dsp:txBody>
      <dsp:txXfrm rot="-5400000">
        <a:off x="1" y="986018"/>
        <a:ext cx="1506279" cy="645548"/>
      </dsp:txXfrm>
    </dsp:sp>
    <dsp:sp modelId="{4B03AADE-19BB-4E56-B007-0E33C47ECEBA}">
      <dsp:nvSpPr>
        <dsp:cNvPr id="0" name=""/>
        <dsp:cNvSpPr/>
      </dsp:nvSpPr>
      <dsp:spPr>
        <a:xfrm rot="5400000">
          <a:off x="3940314" y="-2216716"/>
          <a:ext cx="1398688" cy="62667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zh-CN" altLang="en-US" sz="1600" kern="1200" dirty="0"/>
        </a:p>
      </dsp:txBody>
      <dsp:txXfrm rot="-5400000">
        <a:off x="1506279" y="285597"/>
        <a:ext cx="6198480" cy="1262132"/>
      </dsp:txXfrm>
    </dsp:sp>
    <dsp:sp modelId="{E3A87131-ECBC-4D7F-BB2F-48AE6E6273BB}">
      <dsp:nvSpPr>
        <dsp:cNvPr id="0" name=""/>
        <dsp:cNvSpPr/>
      </dsp:nvSpPr>
      <dsp:spPr>
        <a:xfrm rot="5400000">
          <a:off x="-322774" y="2432822"/>
          <a:ext cx="2151827" cy="15062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altLang="zh-CN" sz="4400" kern="1200" dirty="0" smtClean="0"/>
            <a:t>5</a:t>
          </a:r>
          <a:endParaRPr lang="zh-CN" altLang="en-US" sz="4400" kern="1200" dirty="0"/>
        </a:p>
      </dsp:txBody>
      <dsp:txXfrm rot="-5400000">
        <a:off x="1" y="2863188"/>
        <a:ext cx="1506279" cy="645548"/>
      </dsp:txXfrm>
    </dsp:sp>
    <dsp:sp modelId="{4F608858-582D-4670-A47C-EF4A24E7BA22}">
      <dsp:nvSpPr>
        <dsp:cNvPr id="0" name=""/>
        <dsp:cNvSpPr/>
      </dsp:nvSpPr>
      <dsp:spPr>
        <a:xfrm rot="5400000">
          <a:off x="3620427" y="-2743"/>
          <a:ext cx="1855723" cy="60310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zh-CN" altLang="en-US" sz="1600" kern="1200" dirty="0"/>
        </a:p>
      </dsp:txBody>
      <dsp:txXfrm rot="-5400000">
        <a:off x="1532757" y="2175517"/>
        <a:ext cx="5940476" cy="1674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E654A-6818-47CC-AA2F-8391222F7564}">
      <dsp:nvSpPr>
        <dsp:cNvPr id="0" name=""/>
        <dsp:cNvSpPr/>
      </dsp:nvSpPr>
      <dsp:spPr>
        <a:xfrm>
          <a:off x="1647566" y="1926451"/>
          <a:ext cx="1519673" cy="15196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tx1">
                  <a:lumMod val="75000"/>
                  <a:lumOff val="25000"/>
                </a:schemeClr>
              </a:solidFill>
            </a:rPr>
            <a:t>聚合模型分析</a:t>
          </a:r>
          <a:endParaRPr lang="zh-CN" altLang="en-US" sz="2400" kern="1200" dirty="0">
            <a:solidFill>
              <a:schemeClr val="tx1">
                <a:lumMod val="75000"/>
                <a:lumOff val="25000"/>
              </a:schemeClr>
            </a:solidFill>
          </a:endParaRPr>
        </a:p>
      </dsp:txBody>
      <dsp:txXfrm>
        <a:off x="1870117" y="2149002"/>
        <a:ext cx="1074571" cy="1074571"/>
      </dsp:txXfrm>
    </dsp:sp>
    <dsp:sp modelId="{072F30BA-9C14-4BB5-86AD-BCE35C02B72B}">
      <dsp:nvSpPr>
        <dsp:cNvPr id="0" name=""/>
        <dsp:cNvSpPr/>
      </dsp:nvSpPr>
      <dsp:spPr>
        <a:xfrm rot="12900000">
          <a:off x="613861" y="1642207"/>
          <a:ext cx="1223419" cy="4331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C71799-1F9A-4BE0-98EA-1FDBA5F25023}">
      <dsp:nvSpPr>
        <dsp:cNvPr id="0" name=""/>
        <dsp:cNvSpPr/>
      </dsp:nvSpPr>
      <dsp:spPr>
        <a:xfrm>
          <a:off x="2643" y="930422"/>
          <a:ext cx="1443689" cy="1154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zh-CN" altLang="en-US" sz="1700" kern="1200" dirty="0" smtClean="0">
              <a:solidFill>
                <a:schemeClr val="tx1">
                  <a:lumMod val="75000"/>
                  <a:lumOff val="25000"/>
                </a:schemeClr>
              </a:solidFill>
            </a:rPr>
            <a:t>环境的相对影响</a:t>
          </a:r>
          <a:endParaRPr lang="en-US" altLang="zh-CN" sz="1700" kern="1200" dirty="0" smtClean="0">
            <a:solidFill>
              <a:schemeClr val="tx1">
                <a:lumMod val="75000"/>
                <a:lumOff val="25000"/>
              </a:schemeClr>
            </a:solidFill>
          </a:endParaRPr>
        </a:p>
        <a:p>
          <a:pPr lvl="0" algn="ctr" defTabSz="755650">
            <a:lnSpc>
              <a:spcPct val="90000"/>
            </a:lnSpc>
            <a:spcBef>
              <a:spcPct val="0"/>
            </a:spcBef>
            <a:spcAft>
              <a:spcPct val="35000"/>
            </a:spcAft>
          </a:pPr>
          <a:r>
            <a:rPr lang="en-US" sz="1700" kern="1200" dirty="0" err="1" smtClean="0">
              <a:solidFill>
                <a:schemeClr val="tx1">
                  <a:lumMod val="75000"/>
                  <a:lumOff val="25000"/>
                </a:schemeClr>
              </a:solidFill>
            </a:rPr>
            <a:t>PCs</a:t>
          </a:r>
          <a:r>
            <a:rPr lang="en-US" sz="1700" kern="1200" baseline="-25000" dirty="0" err="1" smtClean="0">
              <a:solidFill>
                <a:schemeClr val="tx1">
                  <a:lumMod val="75000"/>
                  <a:lumOff val="25000"/>
                </a:schemeClr>
              </a:solidFill>
            </a:rPr>
            <a:t>Env</a:t>
          </a:r>
          <a:endParaRPr lang="zh-CN" altLang="en-US" sz="1700" kern="1200" dirty="0">
            <a:solidFill>
              <a:schemeClr val="tx1">
                <a:lumMod val="75000"/>
                <a:lumOff val="25000"/>
              </a:schemeClr>
            </a:solidFill>
          </a:endParaRPr>
        </a:p>
      </dsp:txBody>
      <dsp:txXfrm>
        <a:off x="36470" y="964249"/>
        <a:ext cx="1376035" cy="1087297"/>
      </dsp:txXfrm>
    </dsp:sp>
    <dsp:sp modelId="{1F900831-BD61-48BF-84AF-1D6763188279}">
      <dsp:nvSpPr>
        <dsp:cNvPr id="0" name=""/>
        <dsp:cNvSpPr/>
      </dsp:nvSpPr>
      <dsp:spPr>
        <a:xfrm rot="16200000">
          <a:off x="1795693" y="1026984"/>
          <a:ext cx="1223419" cy="4331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01EA2-EDDB-4F28-89E3-19750AB4ACF1}">
      <dsp:nvSpPr>
        <dsp:cNvPr id="0" name=""/>
        <dsp:cNvSpPr/>
      </dsp:nvSpPr>
      <dsp:spPr>
        <a:xfrm>
          <a:off x="1685558" y="54352"/>
          <a:ext cx="1443689" cy="1154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zh-CN" altLang="en-US" sz="1700" kern="1200" dirty="0" smtClean="0">
              <a:solidFill>
                <a:schemeClr val="tx1">
                  <a:lumMod val="75000"/>
                  <a:lumOff val="25000"/>
                </a:schemeClr>
              </a:solidFill>
            </a:rPr>
            <a:t>地理分布的相对影响</a:t>
          </a:r>
          <a:r>
            <a:rPr lang="en-US" sz="1700" kern="1200" dirty="0" err="1" smtClean="0">
              <a:solidFill>
                <a:schemeClr val="tx1">
                  <a:lumMod val="75000"/>
                  <a:lumOff val="25000"/>
                </a:schemeClr>
              </a:solidFill>
            </a:rPr>
            <a:t>PC</a:t>
          </a:r>
          <a:r>
            <a:rPr lang="en-US" sz="1700" kern="1200" baseline="-25000" dirty="0" err="1" smtClean="0">
              <a:solidFill>
                <a:schemeClr val="tx1">
                  <a:lumMod val="75000"/>
                  <a:lumOff val="25000"/>
                </a:schemeClr>
              </a:solidFill>
            </a:rPr>
            <a:t>Location</a:t>
          </a:r>
          <a:endParaRPr lang="zh-CN" altLang="en-US" sz="1700" kern="1200" dirty="0">
            <a:solidFill>
              <a:schemeClr val="tx1">
                <a:lumMod val="75000"/>
                <a:lumOff val="25000"/>
              </a:schemeClr>
            </a:solidFill>
          </a:endParaRPr>
        </a:p>
      </dsp:txBody>
      <dsp:txXfrm>
        <a:off x="1719385" y="88179"/>
        <a:ext cx="1376035" cy="1087297"/>
      </dsp:txXfrm>
    </dsp:sp>
    <dsp:sp modelId="{55C34CE3-6D3F-4902-8C78-21EDB7E7FAD8}">
      <dsp:nvSpPr>
        <dsp:cNvPr id="0" name=""/>
        <dsp:cNvSpPr/>
      </dsp:nvSpPr>
      <dsp:spPr>
        <a:xfrm rot="19500000">
          <a:off x="2977526" y="1642207"/>
          <a:ext cx="1223419" cy="4331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0D08D8-1575-4CFC-A1AC-6E294DDC8EB4}">
      <dsp:nvSpPr>
        <dsp:cNvPr id="0" name=""/>
        <dsp:cNvSpPr/>
      </dsp:nvSpPr>
      <dsp:spPr>
        <a:xfrm>
          <a:off x="3368473" y="930422"/>
          <a:ext cx="1443689" cy="1154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zh-CN" altLang="en-US" sz="1700" kern="1200" dirty="0" smtClean="0">
              <a:solidFill>
                <a:schemeClr val="tx1">
                  <a:lumMod val="75000"/>
                  <a:lumOff val="25000"/>
                </a:schemeClr>
              </a:solidFill>
            </a:rPr>
            <a:t>微生物群落结构的相对影响</a:t>
          </a:r>
          <a:endParaRPr lang="en-US" altLang="zh-CN" sz="1700" kern="1200" dirty="0" smtClean="0">
            <a:solidFill>
              <a:schemeClr val="tx1">
                <a:lumMod val="75000"/>
                <a:lumOff val="25000"/>
              </a:schemeClr>
            </a:solidFill>
          </a:endParaRPr>
        </a:p>
        <a:p>
          <a:pPr lvl="0" algn="ctr" defTabSz="755650">
            <a:lnSpc>
              <a:spcPct val="90000"/>
            </a:lnSpc>
            <a:spcBef>
              <a:spcPct val="0"/>
            </a:spcBef>
            <a:spcAft>
              <a:spcPct val="35000"/>
            </a:spcAft>
          </a:pPr>
          <a:r>
            <a:rPr lang="en-US" sz="1700" kern="1200" dirty="0" err="1" smtClean="0">
              <a:solidFill>
                <a:schemeClr val="tx1">
                  <a:lumMod val="75000"/>
                  <a:lumOff val="25000"/>
                </a:schemeClr>
              </a:solidFill>
            </a:rPr>
            <a:t>PCs</a:t>
          </a:r>
          <a:r>
            <a:rPr lang="en-US" sz="1700" kern="1200" baseline="-25000" dirty="0" err="1" smtClean="0">
              <a:solidFill>
                <a:schemeClr val="tx1">
                  <a:lumMod val="75000"/>
                  <a:lumOff val="25000"/>
                </a:schemeClr>
              </a:solidFill>
            </a:rPr>
            <a:t>Taxa</a:t>
          </a:r>
          <a:endParaRPr lang="zh-CN" altLang="en-US" sz="1700" kern="1200" dirty="0">
            <a:solidFill>
              <a:schemeClr val="tx1">
                <a:lumMod val="75000"/>
                <a:lumOff val="25000"/>
              </a:schemeClr>
            </a:solidFill>
          </a:endParaRPr>
        </a:p>
      </dsp:txBody>
      <dsp:txXfrm>
        <a:off x="3402300" y="964249"/>
        <a:ext cx="1376035" cy="1087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1361B-9E99-4E52-9C31-54CB2A9F9B34}">
      <dsp:nvSpPr>
        <dsp:cNvPr id="0" name=""/>
        <dsp:cNvSpPr/>
      </dsp:nvSpPr>
      <dsp:spPr>
        <a:xfrm>
          <a:off x="2832015" y="1354750"/>
          <a:ext cx="1557209" cy="741090"/>
        </a:xfrm>
        <a:custGeom>
          <a:avLst/>
          <a:gdLst/>
          <a:ahLst/>
          <a:cxnLst/>
          <a:rect l="0" t="0" r="0" b="0"/>
          <a:pathLst>
            <a:path>
              <a:moveTo>
                <a:pt x="0" y="0"/>
              </a:moveTo>
              <a:lnTo>
                <a:pt x="0" y="505031"/>
              </a:lnTo>
              <a:lnTo>
                <a:pt x="1557209" y="505031"/>
              </a:lnTo>
              <a:lnTo>
                <a:pt x="1557209" y="7410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D65A4-27CE-485D-B82D-827827B3A242}">
      <dsp:nvSpPr>
        <dsp:cNvPr id="0" name=""/>
        <dsp:cNvSpPr/>
      </dsp:nvSpPr>
      <dsp:spPr>
        <a:xfrm>
          <a:off x="1274806" y="1354750"/>
          <a:ext cx="1557209" cy="741090"/>
        </a:xfrm>
        <a:custGeom>
          <a:avLst/>
          <a:gdLst/>
          <a:ahLst/>
          <a:cxnLst/>
          <a:rect l="0" t="0" r="0" b="0"/>
          <a:pathLst>
            <a:path>
              <a:moveTo>
                <a:pt x="1557209" y="0"/>
              </a:moveTo>
              <a:lnTo>
                <a:pt x="1557209" y="505031"/>
              </a:lnTo>
              <a:lnTo>
                <a:pt x="0" y="505031"/>
              </a:lnTo>
              <a:lnTo>
                <a:pt x="0" y="7410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A4609E-3D1E-4E43-8464-0EE9A34C2AC5}">
      <dsp:nvSpPr>
        <dsp:cNvPr id="0" name=""/>
        <dsp:cNvSpPr/>
      </dsp:nvSpPr>
      <dsp:spPr>
        <a:xfrm>
          <a:off x="1886852" y="595384"/>
          <a:ext cx="1890327" cy="759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5DFC8-81ED-4927-9E4C-867FF84F54D0}">
      <dsp:nvSpPr>
        <dsp:cNvPr id="0" name=""/>
        <dsp:cNvSpPr/>
      </dsp:nvSpPr>
      <dsp:spPr>
        <a:xfrm>
          <a:off x="2169981" y="864357"/>
          <a:ext cx="1890327" cy="759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t>114genes</a:t>
          </a:r>
          <a:endParaRPr lang="zh-CN" altLang="en-US" sz="2000" kern="1200" dirty="0"/>
        </a:p>
      </dsp:txBody>
      <dsp:txXfrm>
        <a:off x="2192222" y="886598"/>
        <a:ext cx="1845845" cy="714884"/>
      </dsp:txXfrm>
    </dsp:sp>
    <dsp:sp modelId="{8D4994C1-4413-4911-8852-3673B07B5671}">
      <dsp:nvSpPr>
        <dsp:cNvPr id="0" name=""/>
        <dsp:cNvSpPr/>
      </dsp:nvSpPr>
      <dsp:spPr>
        <a:xfrm>
          <a:off x="725" y="2095840"/>
          <a:ext cx="2548161" cy="1618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9472C-55AD-4C4B-993B-A77C053F76AB}">
      <dsp:nvSpPr>
        <dsp:cNvPr id="0" name=""/>
        <dsp:cNvSpPr/>
      </dsp:nvSpPr>
      <dsp:spPr>
        <a:xfrm>
          <a:off x="283854" y="2364813"/>
          <a:ext cx="2548161" cy="16180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52genes</a:t>
          </a:r>
        </a:p>
        <a:p>
          <a:pPr lvl="0" algn="ctr" defTabSz="622300">
            <a:lnSpc>
              <a:spcPct val="90000"/>
            </a:lnSpc>
            <a:spcBef>
              <a:spcPct val="0"/>
            </a:spcBef>
            <a:spcAft>
              <a:spcPct val="35000"/>
            </a:spcAft>
          </a:pPr>
          <a:r>
            <a:rPr lang="zh-CN" sz="1400" kern="1200" dirty="0" smtClean="0"/>
            <a:t>相对代谢潜力保持一致或波动暴露在非重要关系的预测模型</a:t>
          </a:r>
          <a:r>
            <a:rPr lang="zh-CN" altLang="en-US" sz="1400" kern="1200" dirty="0" smtClean="0"/>
            <a:t>（</a:t>
          </a:r>
          <a:r>
            <a:rPr lang="en-US" altLang="zh-CN" sz="1400" kern="1200" dirty="0" smtClean="0"/>
            <a:t>P</a:t>
          </a:r>
          <a:r>
            <a:rPr lang="zh-CN" altLang="en-US" sz="1400" kern="1200" dirty="0" smtClean="0"/>
            <a:t>＞</a:t>
          </a:r>
          <a:r>
            <a:rPr lang="en-US" altLang="zh-CN" sz="1400" kern="1200" dirty="0" smtClean="0"/>
            <a:t>0.05</a:t>
          </a:r>
          <a:r>
            <a:rPr lang="zh-CN" altLang="en-US" sz="1400" kern="1200" dirty="0" smtClean="0"/>
            <a:t>）</a:t>
          </a:r>
          <a:r>
            <a:rPr lang="zh-CN" sz="1400" kern="1200" dirty="0" smtClean="0"/>
            <a:t>和相关代谢潜力和</a:t>
          </a:r>
          <a:r>
            <a:rPr lang="en-US" sz="1400" kern="1200" dirty="0" smtClean="0"/>
            <a:t>pH</a:t>
          </a:r>
          <a:r>
            <a:rPr lang="zh-CN" sz="1400" kern="1200" dirty="0" smtClean="0"/>
            <a:t>值之间</a:t>
          </a:r>
          <a:endParaRPr lang="zh-CN" altLang="en-US" sz="1400" kern="1200" dirty="0"/>
        </a:p>
      </dsp:txBody>
      <dsp:txXfrm>
        <a:off x="331246" y="2412205"/>
        <a:ext cx="2453377" cy="1523298"/>
      </dsp:txXfrm>
    </dsp:sp>
    <dsp:sp modelId="{6FE2B8A4-03F7-4417-BDF6-242F53BBA0C0}">
      <dsp:nvSpPr>
        <dsp:cNvPr id="0" name=""/>
        <dsp:cNvSpPr/>
      </dsp:nvSpPr>
      <dsp:spPr>
        <a:xfrm>
          <a:off x="3115145" y="2095840"/>
          <a:ext cx="2548161" cy="1618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95998-6DBB-4F64-948C-5F955C2F93DE}">
      <dsp:nvSpPr>
        <dsp:cNvPr id="0" name=""/>
        <dsp:cNvSpPr/>
      </dsp:nvSpPr>
      <dsp:spPr>
        <a:xfrm>
          <a:off x="3398274" y="2364813"/>
          <a:ext cx="2548161" cy="16180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62genes</a:t>
          </a:r>
        </a:p>
        <a:p>
          <a:pPr lvl="0" algn="ctr" defTabSz="622300">
            <a:lnSpc>
              <a:spcPct val="90000"/>
            </a:lnSpc>
            <a:spcBef>
              <a:spcPct val="0"/>
            </a:spcBef>
            <a:spcAft>
              <a:spcPct val="35000"/>
            </a:spcAft>
          </a:pPr>
          <a:r>
            <a:rPr lang="zh-CN" sz="1400" kern="1200" dirty="0" smtClean="0"/>
            <a:t>相对代谢潜力</a:t>
          </a:r>
          <a:r>
            <a:rPr lang="en-US" sz="1400" kern="1200" dirty="0" smtClean="0"/>
            <a:t>(pH</a:t>
          </a:r>
          <a:r>
            <a:rPr lang="zh-CN" sz="1400" kern="1200" dirty="0" smtClean="0"/>
            <a:t>值显著相关</a:t>
          </a:r>
          <a:r>
            <a:rPr lang="en-US" sz="1400" kern="1200" dirty="0" smtClean="0"/>
            <a:t>,P</a:t>
          </a:r>
          <a:r>
            <a:rPr lang="zh-CN" altLang="en-US" sz="1400" kern="1200" dirty="0" smtClean="0"/>
            <a:t>＜</a:t>
          </a:r>
          <a:r>
            <a:rPr lang="en-US" sz="1400" kern="1200" dirty="0" smtClean="0"/>
            <a:t>0.05)</a:t>
          </a:r>
          <a:r>
            <a:rPr lang="zh-CN" sz="1400" kern="1200" dirty="0" smtClean="0"/>
            <a:t>沿着</a:t>
          </a:r>
          <a:r>
            <a:rPr lang="en-US" sz="1400" kern="1200" dirty="0" smtClean="0"/>
            <a:t>pH</a:t>
          </a:r>
          <a:r>
            <a:rPr lang="zh-CN" sz="1400" kern="1200" dirty="0" smtClean="0"/>
            <a:t>梯度显示清晰的模式</a:t>
          </a:r>
          <a:endParaRPr lang="en-US" altLang="zh-CN" sz="1400" kern="1200" dirty="0" smtClean="0"/>
        </a:p>
        <a:p>
          <a:pPr lvl="0" algn="ctr" defTabSz="622300">
            <a:lnSpc>
              <a:spcPct val="90000"/>
            </a:lnSpc>
            <a:spcBef>
              <a:spcPct val="0"/>
            </a:spcBef>
            <a:spcAft>
              <a:spcPct val="35000"/>
            </a:spcAft>
          </a:pPr>
          <a:r>
            <a:rPr lang="zh-CN" sz="1400" kern="1200" dirty="0" smtClean="0"/>
            <a:t>普遍观察到的值可以准确地预测</a:t>
          </a:r>
          <a:endParaRPr lang="zh-CN" altLang="en-US" sz="1400" kern="1200" dirty="0"/>
        </a:p>
      </dsp:txBody>
      <dsp:txXfrm>
        <a:off x="3445666" y="2412205"/>
        <a:ext cx="2453377" cy="1523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9C7D6-02AD-46F3-B05E-48C0B7EBE68A}">
      <dsp:nvSpPr>
        <dsp:cNvPr id="0" name=""/>
        <dsp:cNvSpPr/>
      </dsp:nvSpPr>
      <dsp:spPr>
        <a:xfrm>
          <a:off x="1827711" y="2123018"/>
          <a:ext cx="1685834" cy="1685834"/>
        </a:xfrm>
        <a:prstGeom prst="ellipse">
          <a:avLst/>
        </a:prstGeom>
        <a:gradFill rotWithShape="0">
          <a:gsLst>
            <a:gs pos="0">
              <a:schemeClr val="accent1">
                <a:shade val="60000"/>
                <a:hueOff val="0"/>
                <a:satOff val="0"/>
                <a:lumOff val="0"/>
                <a:alphaOff val="0"/>
                <a:tint val="50000"/>
                <a:satMod val="300000"/>
              </a:schemeClr>
            </a:gs>
            <a:gs pos="35000">
              <a:schemeClr val="accent1">
                <a:shade val="60000"/>
                <a:hueOff val="0"/>
                <a:satOff val="0"/>
                <a:lumOff val="0"/>
                <a:alphaOff val="0"/>
                <a:tint val="37000"/>
                <a:satMod val="300000"/>
              </a:schemeClr>
            </a:gs>
            <a:gs pos="100000">
              <a:schemeClr val="accent1">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kern="1200" dirty="0" smtClean="0"/>
            <a:t>AMD</a:t>
          </a:r>
        </a:p>
        <a:p>
          <a:pPr lvl="0" algn="ctr" defTabSz="1066800">
            <a:lnSpc>
              <a:spcPct val="90000"/>
            </a:lnSpc>
            <a:spcBef>
              <a:spcPct val="0"/>
            </a:spcBef>
            <a:spcAft>
              <a:spcPct val="35000"/>
            </a:spcAft>
          </a:pPr>
          <a:r>
            <a:rPr lang="zh-CN" altLang="en-US" sz="2400" kern="1200" dirty="0" smtClean="0"/>
            <a:t>系统</a:t>
          </a:r>
          <a:endParaRPr lang="zh-CN" altLang="en-US" sz="2400" kern="1200" dirty="0"/>
        </a:p>
      </dsp:txBody>
      <dsp:txXfrm>
        <a:off x="2074596" y="2369903"/>
        <a:ext cx="1192064" cy="1192064"/>
      </dsp:txXfrm>
    </dsp:sp>
    <dsp:sp modelId="{1123CD4E-92E6-409E-9344-C30F0B79FD77}">
      <dsp:nvSpPr>
        <dsp:cNvPr id="0" name=""/>
        <dsp:cNvSpPr/>
      </dsp:nvSpPr>
      <dsp:spPr>
        <a:xfrm rot="12900000">
          <a:off x="679511" y="1807203"/>
          <a:ext cx="1358722" cy="480462"/>
        </a:xfrm>
        <a:prstGeom prst="lef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07E8A33-9633-4AA8-96AF-F7313958A637}">
      <dsp:nvSpPr>
        <dsp:cNvPr id="0" name=""/>
        <dsp:cNvSpPr/>
      </dsp:nvSpPr>
      <dsp:spPr>
        <a:xfrm>
          <a:off x="1601" y="1017152"/>
          <a:ext cx="1601542" cy="1281234"/>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t>地球化学属性</a:t>
          </a:r>
          <a:endParaRPr lang="zh-CN" altLang="en-US" sz="2400" kern="1200" dirty="0"/>
        </a:p>
      </dsp:txBody>
      <dsp:txXfrm>
        <a:off x="39127" y="1054678"/>
        <a:ext cx="1526490" cy="1206182"/>
      </dsp:txXfrm>
    </dsp:sp>
    <dsp:sp modelId="{BD246141-6598-49FC-A728-A1775C166FF2}">
      <dsp:nvSpPr>
        <dsp:cNvPr id="0" name=""/>
        <dsp:cNvSpPr/>
      </dsp:nvSpPr>
      <dsp:spPr>
        <a:xfrm rot="16200000">
          <a:off x="1991267" y="1124346"/>
          <a:ext cx="1358722" cy="480462"/>
        </a:xfrm>
        <a:prstGeom prst="leftArrow">
          <a:avLst>
            <a:gd name="adj1" fmla="val 60000"/>
            <a:gd name="adj2" fmla="val 50000"/>
          </a:avLst>
        </a:prstGeom>
        <a:gradFill rotWithShape="0">
          <a:gsLst>
            <a:gs pos="0">
              <a:schemeClr val="accent1">
                <a:shade val="90000"/>
                <a:hueOff val="35338"/>
                <a:satOff val="10297"/>
                <a:lumOff val="6833"/>
                <a:alphaOff val="0"/>
                <a:tint val="50000"/>
                <a:satMod val="300000"/>
              </a:schemeClr>
            </a:gs>
            <a:gs pos="35000">
              <a:schemeClr val="accent1">
                <a:shade val="90000"/>
                <a:hueOff val="35338"/>
                <a:satOff val="10297"/>
                <a:lumOff val="6833"/>
                <a:alphaOff val="0"/>
                <a:tint val="37000"/>
                <a:satMod val="300000"/>
              </a:schemeClr>
            </a:gs>
            <a:gs pos="100000">
              <a:schemeClr val="accent1">
                <a:shade val="90000"/>
                <a:hueOff val="35338"/>
                <a:satOff val="10297"/>
                <a:lumOff val="683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6011F04-8FCF-40F2-8721-6007252C5B9A}">
      <dsp:nvSpPr>
        <dsp:cNvPr id="0" name=""/>
        <dsp:cNvSpPr/>
      </dsp:nvSpPr>
      <dsp:spPr>
        <a:xfrm>
          <a:off x="1869857" y="44599"/>
          <a:ext cx="1601542" cy="1281234"/>
        </a:xfrm>
        <a:prstGeom prst="roundRect">
          <a:avLst>
            <a:gd name="adj" fmla="val 10000"/>
          </a:avLst>
        </a:prstGeom>
        <a:gradFill rotWithShape="0">
          <a:gsLst>
            <a:gs pos="0">
              <a:schemeClr val="accent1">
                <a:shade val="50000"/>
                <a:hueOff val="32379"/>
                <a:satOff val="28932"/>
                <a:lumOff val="19432"/>
                <a:alphaOff val="0"/>
                <a:tint val="50000"/>
                <a:satMod val="300000"/>
              </a:schemeClr>
            </a:gs>
            <a:gs pos="35000">
              <a:schemeClr val="accent1">
                <a:shade val="50000"/>
                <a:hueOff val="32379"/>
                <a:satOff val="28932"/>
                <a:lumOff val="19432"/>
                <a:alphaOff val="0"/>
                <a:tint val="37000"/>
                <a:satMod val="300000"/>
              </a:schemeClr>
            </a:gs>
            <a:gs pos="100000">
              <a:schemeClr val="accent1">
                <a:shade val="50000"/>
                <a:hueOff val="32379"/>
                <a:satOff val="28932"/>
                <a:lumOff val="194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t>基因组学</a:t>
          </a:r>
          <a:endParaRPr lang="zh-CN" altLang="en-US" sz="2400" kern="1200" dirty="0"/>
        </a:p>
      </dsp:txBody>
      <dsp:txXfrm>
        <a:off x="1907383" y="82125"/>
        <a:ext cx="1526490" cy="1206182"/>
      </dsp:txXfrm>
    </dsp:sp>
    <dsp:sp modelId="{A5802F86-3F1F-468B-9E2F-7FAE713FA1B8}">
      <dsp:nvSpPr>
        <dsp:cNvPr id="0" name=""/>
        <dsp:cNvSpPr/>
      </dsp:nvSpPr>
      <dsp:spPr>
        <a:xfrm rot="19500000">
          <a:off x="3303023" y="1807203"/>
          <a:ext cx="1358722" cy="480462"/>
        </a:xfrm>
        <a:prstGeom prst="leftArrow">
          <a:avLst>
            <a:gd name="adj1" fmla="val 60000"/>
            <a:gd name="adj2" fmla="val 50000"/>
          </a:avLst>
        </a:prstGeom>
        <a:gradFill rotWithShape="0">
          <a:gsLst>
            <a:gs pos="0">
              <a:schemeClr val="accent1">
                <a:shade val="90000"/>
                <a:hueOff val="35338"/>
                <a:satOff val="10297"/>
                <a:lumOff val="6833"/>
                <a:alphaOff val="0"/>
                <a:tint val="50000"/>
                <a:satMod val="300000"/>
              </a:schemeClr>
            </a:gs>
            <a:gs pos="35000">
              <a:schemeClr val="accent1">
                <a:shade val="90000"/>
                <a:hueOff val="35338"/>
                <a:satOff val="10297"/>
                <a:lumOff val="6833"/>
                <a:alphaOff val="0"/>
                <a:tint val="37000"/>
                <a:satMod val="300000"/>
              </a:schemeClr>
            </a:gs>
            <a:gs pos="100000">
              <a:schemeClr val="accent1">
                <a:shade val="90000"/>
                <a:hueOff val="35338"/>
                <a:satOff val="10297"/>
                <a:lumOff val="683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BA6518F-5DBD-4997-9055-CC60ED753CEE}">
      <dsp:nvSpPr>
        <dsp:cNvPr id="0" name=""/>
        <dsp:cNvSpPr/>
      </dsp:nvSpPr>
      <dsp:spPr>
        <a:xfrm>
          <a:off x="3738113" y="1017152"/>
          <a:ext cx="1601542" cy="1281234"/>
        </a:xfrm>
        <a:prstGeom prst="roundRect">
          <a:avLst>
            <a:gd name="adj" fmla="val 10000"/>
          </a:avLst>
        </a:prstGeom>
        <a:gradFill rotWithShape="0">
          <a:gsLst>
            <a:gs pos="0">
              <a:schemeClr val="accent1">
                <a:shade val="50000"/>
                <a:hueOff val="32379"/>
                <a:satOff val="28932"/>
                <a:lumOff val="19432"/>
                <a:alphaOff val="0"/>
                <a:tint val="50000"/>
                <a:satMod val="300000"/>
              </a:schemeClr>
            </a:gs>
            <a:gs pos="35000">
              <a:schemeClr val="accent1">
                <a:shade val="50000"/>
                <a:hueOff val="32379"/>
                <a:satOff val="28932"/>
                <a:lumOff val="19432"/>
                <a:alphaOff val="0"/>
                <a:tint val="37000"/>
                <a:satMod val="300000"/>
              </a:schemeClr>
            </a:gs>
            <a:gs pos="100000">
              <a:schemeClr val="accent1">
                <a:shade val="50000"/>
                <a:hueOff val="32379"/>
                <a:satOff val="28932"/>
                <a:lumOff val="194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t>物理属性</a:t>
          </a:r>
          <a:endParaRPr lang="zh-CN" altLang="en-US" sz="2400" kern="1200" dirty="0"/>
        </a:p>
      </dsp:txBody>
      <dsp:txXfrm>
        <a:off x="3775639" y="1054678"/>
        <a:ext cx="1526490" cy="1206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8D4FD-07D7-4B09-A377-794474AE6D7E}">
      <dsp:nvSpPr>
        <dsp:cNvPr id="0" name=""/>
        <dsp:cNvSpPr/>
      </dsp:nvSpPr>
      <dsp:spPr>
        <a:xfrm>
          <a:off x="6686" y="751490"/>
          <a:ext cx="1149123" cy="734262"/>
        </a:xfrm>
        <a:prstGeom prst="roundRect">
          <a:avLst>
            <a:gd name="adj" fmla="val 10000"/>
          </a:avLst>
        </a:prstGeom>
        <a:solidFill>
          <a:srgbClr val="66FFFF">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bg1">
                  <a:lumMod val="25000"/>
                </a:schemeClr>
              </a:solidFill>
            </a:rPr>
            <a:t>PH</a:t>
          </a:r>
        </a:p>
        <a:p>
          <a:pPr lvl="0" algn="ctr" defTabSz="711200">
            <a:lnSpc>
              <a:spcPct val="90000"/>
            </a:lnSpc>
            <a:spcBef>
              <a:spcPct val="0"/>
            </a:spcBef>
            <a:spcAft>
              <a:spcPct val="35000"/>
            </a:spcAft>
          </a:pPr>
          <a:r>
            <a:rPr lang="zh-CN" altLang="en-US" sz="1600" kern="1200" dirty="0" smtClean="0">
              <a:solidFill>
                <a:schemeClr val="bg1">
                  <a:lumMod val="25000"/>
                </a:schemeClr>
              </a:solidFill>
            </a:rPr>
            <a:t>降低</a:t>
          </a:r>
          <a:endParaRPr lang="zh-CN" altLang="en-US" sz="1600" kern="1200" dirty="0">
            <a:solidFill>
              <a:schemeClr val="bg1">
                <a:lumMod val="25000"/>
              </a:schemeClr>
            </a:solidFill>
          </a:endParaRPr>
        </a:p>
      </dsp:txBody>
      <dsp:txXfrm>
        <a:off x="28192" y="772996"/>
        <a:ext cx="1106111" cy="691250"/>
      </dsp:txXfrm>
    </dsp:sp>
    <dsp:sp modelId="{69E60442-F1A4-4E31-A143-189568F01E9C}">
      <dsp:nvSpPr>
        <dsp:cNvPr id="0" name=""/>
        <dsp:cNvSpPr/>
      </dsp:nvSpPr>
      <dsp:spPr>
        <a:xfrm rot="21561482">
          <a:off x="1073690" y="1010765"/>
          <a:ext cx="419879" cy="1994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1073692" y="1050997"/>
        <a:ext cx="360033" cy="119693"/>
      </dsp:txXfrm>
    </dsp:sp>
    <dsp:sp modelId="{ECE8FF58-58CA-4638-9028-6464D40B9F9C}">
      <dsp:nvSpPr>
        <dsp:cNvPr id="0" name=""/>
        <dsp:cNvSpPr/>
      </dsp:nvSpPr>
      <dsp:spPr>
        <a:xfrm>
          <a:off x="1446023" y="728867"/>
          <a:ext cx="2308436" cy="734262"/>
        </a:xfrm>
        <a:prstGeom prst="roundRect">
          <a:avLst>
            <a:gd name="adj" fmla="val 10000"/>
          </a:avLst>
        </a:prstGeom>
        <a:solidFill>
          <a:srgbClr val="66FFFF">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bg1">
                  <a:lumMod val="25000"/>
                </a:schemeClr>
              </a:solidFill>
            </a:rPr>
            <a:t>大量</a:t>
          </a:r>
          <a:r>
            <a:rPr lang="en-US" sz="1600" kern="1200" dirty="0" smtClean="0">
              <a:solidFill>
                <a:schemeClr val="bg1">
                  <a:lumMod val="25000"/>
                </a:schemeClr>
              </a:solidFill>
            </a:rPr>
            <a:t>Fe</a:t>
          </a:r>
          <a:r>
            <a:rPr lang="en-US" sz="1600" kern="1200" baseline="30000" dirty="0" smtClean="0">
              <a:solidFill>
                <a:schemeClr val="bg1">
                  <a:lumMod val="25000"/>
                </a:schemeClr>
              </a:solidFill>
            </a:rPr>
            <a:t>3</a:t>
          </a:r>
          <a:r>
            <a:rPr lang="en-US" altLang="zh-CN" sz="1600" kern="1200" baseline="30000" dirty="0" smtClean="0">
              <a:solidFill>
                <a:schemeClr val="bg1">
                  <a:lumMod val="25000"/>
                </a:schemeClr>
              </a:solidFill>
            </a:rPr>
            <a:t>+</a:t>
          </a:r>
          <a:r>
            <a:rPr lang="zh-CN" altLang="en-US" sz="1600" kern="1200" dirty="0" smtClean="0">
              <a:solidFill>
                <a:schemeClr val="bg1">
                  <a:lumMod val="25000"/>
                </a:schemeClr>
              </a:solidFill>
            </a:rPr>
            <a:t>和</a:t>
          </a:r>
          <a:r>
            <a:rPr lang="en-US" sz="1600" kern="1200" dirty="0" smtClean="0">
              <a:solidFill>
                <a:schemeClr val="bg1">
                  <a:lumMod val="25000"/>
                </a:schemeClr>
              </a:solidFill>
            </a:rPr>
            <a:t>PO</a:t>
          </a:r>
          <a:r>
            <a:rPr lang="en-US" sz="1600" kern="1200" baseline="-25000" dirty="0" smtClean="0">
              <a:solidFill>
                <a:schemeClr val="bg1">
                  <a:lumMod val="25000"/>
                </a:schemeClr>
              </a:solidFill>
            </a:rPr>
            <a:t>4</a:t>
          </a:r>
          <a:r>
            <a:rPr lang="en-US" sz="1600" kern="1200" baseline="30000" dirty="0" smtClean="0">
              <a:solidFill>
                <a:schemeClr val="bg1">
                  <a:lumMod val="25000"/>
                </a:schemeClr>
              </a:solidFill>
            </a:rPr>
            <a:t>3-</a:t>
          </a:r>
          <a:r>
            <a:rPr lang="zh-CN" sz="1600" kern="1200" dirty="0" smtClean="0">
              <a:solidFill>
                <a:schemeClr val="bg1">
                  <a:lumMod val="25000"/>
                </a:schemeClr>
              </a:solidFill>
            </a:rPr>
            <a:t>可能有利于降水</a:t>
          </a:r>
          <a:endParaRPr lang="zh-CN" altLang="en-US" sz="1600" kern="1200" dirty="0">
            <a:solidFill>
              <a:schemeClr val="bg1">
                <a:lumMod val="25000"/>
              </a:schemeClr>
            </a:solidFill>
          </a:endParaRPr>
        </a:p>
      </dsp:txBody>
      <dsp:txXfrm>
        <a:off x="1467529" y="750373"/>
        <a:ext cx="2265424" cy="691250"/>
      </dsp:txXfrm>
    </dsp:sp>
    <dsp:sp modelId="{FFC242E0-7C4B-4ED0-B3A7-FF72216B7A30}">
      <dsp:nvSpPr>
        <dsp:cNvPr id="0" name=""/>
        <dsp:cNvSpPr/>
      </dsp:nvSpPr>
      <dsp:spPr>
        <a:xfrm rot="38161">
          <a:off x="3713126" y="1009869"/>
          <a:ext cx="388161" cy="2012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713128" y="1049789"/>
        <a:ext cx="327779" cy="120765"/>
      </dsp:txXfrm>
    </dsp:sp>
    <dsp:sp modelId="{19B364D1-6F64-437A-A931-5960356B6DCC}">
      <dsp:nvSpPr>
        <dsp:cNvPr id="0" name=""/>
        <dsp:cNvSpPr/>
      </dsp:nvSpPr>
      <dsp:spPr>
        <a:xfrm>
          <a:off x="4051056" y="751490"/>
          <a:ext cx="1174141" cy="734262"/>
        </a:xfrm>
        <a:prstGeom prst="roundRect">
          <a:avLst>
            <a:gd name="adj" fmla="val 10000"/>
          </a:avLst>
        </a:prstGeom>
        <a:solidFill>
          <a:srgbClr val="66FFFF">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bg1">
                  <a:lumMod val="25000"/>
                </a:schemeClr>
              </a:solidFill>
            </a:rPr>
            <a:t>磷酸缺乏</a:t>
          </a:r>
          <a:endParaRPr lang="zh-CN" altLang="en-US" sz="1600" kern="1200" dirty="0">
            <a:solidFill>
              <a:schemeClr val="bg1">
                <a:lumMod val="25000"/>
              </a:schemeClr>
            </a:solidFill>
          </a:endParaRPr>
        </a:p>
      </dsp:txBody>
      <dsp:txXfrm>
        <a:off x="4072562" y="772996"/>
        <a:ext cx="1131129" cy="691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53FE7-9239-4B0E-8AC8-F623FBE07DEA}">
      <dsp:nvSpPr>
        <dsp:cNvPr id="0" name=""/>
        <dsp:cNvSpPr/>
      </dsp:nvSpPr>
      <dsp:spPr>
        <a:xfrm rot="5400000">
          <a:off x="529318" y="1279609"/>
          <a:ext cx="1131704" cy="1288405"/>
        </a:xfrm>
        <a:prstGeom prst="bentUpArrow">
          <a:avLst>
            <a:gd name="adj1" fmla="val 32840"/>
            <a:gd name="adj2" fmla="val 25000"/>
            <a:gd name="adj3" fmla="val 3578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328DA-4C09-4994-8146-32E03540A69F}">
      <dsp:nvSpPr>
        <dsp:cNvPr id="0" name=""/>
        <dsp:cNvSpPr/>
      </dsp:nvSpPr>
      <dsp:spPr>
        <a:xfrm>
          <a:off x="229485" y="25092"/>
          <a:ext cx="1905123" cy="133352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solidFill>
                <a:schemeClr val="bg1">
                  <a:lumMod val="25000"/>
                </a:schemeClr>
              </a:solidFill>
            </a:rPr>
            <a:t>环境依赖下的微生物分类和特征</a:t>
          </a:r>
          <a:endParaRPr lang="zh-CN" altLang="en-US" sz="1500" kern="1200" dirty="0">
            <a:solidFill>
              <a:schemeClr val="bg1">
                <a:lumMod val="25000"/>
              </a:schemeClr>
            </a:solidFill>
          </a:endParaRPr>
        </a:p>
      </dsp:txBody>
      <dsp:txXfrm>
        <a:off x="294594" y="90201"/>
        <a:ext cx="1774905" cy="1203306"/>
      </dsp:txXfrm>
    </dsp:sp>
    <dsp:sp modelId="{04BF925E-8AB6-4F55-B525-0C3044F659DC}">
      <dsp:nvSpPr>
        <dsp:cNvPr id="0" name=""/>
        <dsp:cNvSpPr/>
      </dsp:nvSpPr>
      <dsp:spPr>
        <a:xfrm>
          <a:off x="2134609" y="152274"/>
          <a:ext cx="1385605" cy="107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bg1">
                  <a:lumMod val="10000"/>
                </a:schemeClr>
              </a:solidFill>
            </a:rPr>
            <a:t>建模</a:t>
          </a:r>
          <a:endParaRPr lang="zh-CN" altLang="en-US" sz="1800" kern="1200" dirty="0">
            <a:solidFill>
              <a:schemeClr val="bg1">
                <a:lumMod val="10000"/>
              </a:schemeClr>
            </a:solidFill>
          </a:endParaRPr>
        </a:p>
      </dsp:txBody>
      <dsp:txXfrm>
        <a:off x="2134609" y="152274"/>
        <a:ext cx="1385605" cy="1077813"/>
      </dsp:txXfrm>
    </dsp:sp>
    <dsp:sp modelId="{D8F426CD-8986-4A81-886A-8611C9FC15E8}">
      <dsp:nvSpPr>
        <dsp:cNvPr id="0" name=""/>
        <dsp:cNvSpPr/>
      </dsp:nvSpPr>
      <dsp:spPr>
        <a:xfrm rot="5400000">
          <a:off x="2108868" y="2777597"/>
          <a:ext cx="1131704" cy="1288405"/>
        </a:xfrm>
        <a:prstGeom prst="bentUpArrow">
          <a:avLst>
            <a:gd name="adj1" fmla="val 32840"/>
            <a:gd name="adj2" fmla="val 25000"/>
            <a:gd name="adj3" fmla="val 3578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9CB94-F4C7-4910-B740-F1BBFDD44C94}">
      <dsp:nvSpPr>
        <dsp:cNvPr id="0" name=""/>
        <dsp:cNvSpPr/>
      </dsp:nvSpPr>
      <dsp:spPr>
        <a:xfrm>
          <a:off x="1809035" y="1523080"/>
          <a:ext cx="1905123" cy="133352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zh-CN" sz="1500" kern="1200" dirty="0" smtClean="0">
              <a:solidFill>
                <a:schemeClr val="bg1">
                  <a:lumMod val="25000"/>
                </a:schemeClr>
              </a:solidFill>
              <a:effectLst/>
              <a:latin typeface="+mn-lt"/>
              <a:ea typeface="+mn-ea"/>
              <a:cs typeface="+mn-cs"/>
            </a:rPr>
            <a:t>极端嗜酸微生物的分布机制的</a:t>
          </a:r>
          <a:r>
            <a:rPr lang="en-US" altLang="zh-CN" sz="1500" kern="1200" dirty="0" smtClean="0">
              <a:solidFill>
                <a:schemeClr val="bg1">
                  <a:lumMod val="25000"/>
                </a:schemeClr>
              </a:solidFill>
              <a:effectLst/>
              <a:latin typeface="+mn-lt"/>
              <a:ea typeface="+mn-ea"/>
              <a:cs typeface="+mn-cs"/>
            </a:rPr>
            <a:t>AMD</a:t>
          </a:r>
          <a:r>
            <a:rPr lang="zh-CN" altLang="zh-CN" sz="1500" kern="1200" dirty="0" smtClean="0">
              <a:solidFill>
                <a:schemeClr val="bg1">
                  <a:lumMod val="25000"/>
                </a:schemeClr>
              </a:solidFill>
              <a:effectLst/>
              <a:latin typeface="+mn-lt"/>
              <a:ea typeface="+mn-ea"/>
              <a:cs typeface="+mn-cs"/>
            </a:rPr>
            <a:t>系统</a:t>
          </a:r>
          <a:endParaRPr lang="zh-CN" altLang="en-US" sz="1500" kern="1200" dirty="0">
            <a:solidFill>
              <a:schemeClr val="bg1">
                <a:lumMod val="25000"/>
              </a:schemeClr>
            </a:solidFill>
          </a:endParaRPr>
        </a:p>
      </dsp:txBody>
      <dsp:txXfrm>
        <a:off x="1874144" y="1588189"/>
        <a:ext cx="1774905" cy="1203306"/>
      </dsp:txXfrm>
    </dsp:sp>
    <dsp:sp modelId="{E87531EE-3698-4722-8900-1D3A06CDD38C}">
      <dsp:nvSpPr>
        <dsp:cNvPr id="0" name=""/>
        <dsp:cNvSpPr/>
      </dsp:nvSpPr>
      <dsp:spPr>
        <a:xfrm>
          <a:off x="3714159" y="1650262"/>
          <a:ext cx="1385605" cy="107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bg1">
                  <a:lumMod val="10000"/>
                </a:schemeClr>
              </a:solidFill>
            </a:rPr>
            <a:t>分析</a:t>
          </a:r>
          <a:endParaRPr lang="zh-CN" altLang="en-US" sz="1800" kern="1200" dirty="0">
            <a:solidFill>
              <a:schemeClr val="bg1">
                <a:lumMod val="10000"/>
              </a:schemeClr>
            </a:solidFill>
          </a:endParaRPr>
        </a:p>
      </dsp:txBody>
      <dsp:txXfrm>
        <a:off x="3714159" y="1650262"/>
        <a:ext cx="1385605" cy="1077813"/>
      </dsp:txXfrm>
    </dsp:sp>
    <dsp:sp modelId="{65F88969-377D-49A4-BCB8-BB8F35321E5A}">
      <dsp:nvSpPr>
        <dsp:cNvPr id="0" name=""/>
        <dsp:cNvSpPr/>
      </dsp:nvSpPr>
      <dsp:spPr>
        <a:xfrm>
          <a:off x="3388585" y="3021068"/>
          <a:ext cx="1905123" cy="133352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zh-CN" sz="1500" kern="1200" dirty="0" smtClean="0">
              <a:solidFill>
                <a:schemeClr val="bg1">
                  <a:lumMod val="25000"/>
                </a:schemeClr>
              </a:solidFill>
              <a:effectLst/>
              <a:latin typeface="+mn-lt"/>
              <a:ea typeface="+mn-ea"/>
              <a:cs typeface="+mn-cs"/>
            </a:rPr>
            <a:t>自然微生物群落在</a:t>
          </a:r>
          <a:r>
            <a:rPr lang="en-US" altLang="zh-CN" sz="1500" kern="1200" dirty="0" smtClean="0">
              <a:solidFill>
                <a:schemeClr val="bg1">
                  <a:lumMod val="25000"/>
                </a:schemeClr>
              </a:solidFill>
              <a:effectLst/>
              <a:latin typeface="+mn-lt"/>
              <a:ea typeface="+mn-ea"/>
              <a:cs typeface="+mn-cs"/>
            </a:rPr>
            <a:t>AMD</a:t>
          </a:r>
          <a:r>
            <a:rPr lang="zh-CN" altLang="zh-CN" sz="1500" kern="1200" dirty="0" smtClean="0">
              <a:solidFill>
                <a:schemeClr val="bg1">
                  <a:lumMod val="25000"/>
                </a:schemeClr>
              </a:solidFill>
              <a:effectLst/>
              <a:latin typeface="+mn-lt"/>
              <a:ea typeface="+mn-ea"/>
              <a:cs typeface="+mn-cs"/>
            </a:rPr>
            <a:t>系统模型在功能基因水平上比物种水平上更易预测</a:t>
          </a:r>
          <a:endParaRPr lang="zh-CN" altLang="en-US" sz="1500" kern="1200" dirty="0">
            <a:solidFill>
              <a:schemeClr val="bg1">
                <a:lumMod val="25000"/>
              </a:schemeClr>
            </a:solidFill>
          </a:endParaRPr>
        </a:p>
      </dsp:txBody>
      <dsp:txXfrm>
        <a:off x="3453694" y="3086177"/>
        <a:ext cx="1774905" cy="1203306"/>
      </dsp:txXfrm>
    </dsp:sp>
    <dsp:sp modelId="{D83F86AA-5A23-4642-AB62-11EA1BB42C36}">
      <dsp:nvSpPr>
        <dsp:cNvPr id="0" name=""/>
        <dsp:cNvSpPr/>
      </dsp:nvSpPr>
      <dsp:spPr>
        <a:xfrm>
          <a:off x="5293708" y="3148250"/>
          <a:ext cx="1385605" cy="107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bg1">
                  <a:lumMod val="10000"/>
                </a:schemeClr>
              </a:solidFill>
            </a:rPr>
            <a:t>证明</a:t>
          </a:r>
          <a:endParaRPr lang="zh-CN" altLang="en-US" sz="1800" kern="1200" dirty="0">
            <a:solidFill>
              <a:schemeClr val="bg1">
                <a:lumMod val="10000"/>
              </a:schemeClr>
            </a:solidFill>
          </a:endParaRPr>
        </a:p>
      </dsp:txBody>
      <dsp:txXfrm>
        <a:off x="5293708" y="3148250"/>
        <a:ext cx="1385605" cy="10778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FC043-8EF6-4F61-A478-0136BF14D9EB}">
      <dsp:nvSpPr>
        <dsp:cNvPr id="0" name=""/>
        <dsp:cNvSpPr/>
      </dsp:nvSpPr>
      <dsp:spPr>
        <a:xfrm>
          <a:off x="216716" y="0"/>
          <a:ext cx="4923971" cy="492397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CB623-00A6-4EAD-A45A-E939B592E4A6}">
      <dsp:nvSpPr>
        <dsp:cNvPr id="0" name=""/>
        <dsp:cNvSpPr/>
      </dsp:nvSpPr>
      <dsp:spPr>
        <a:xfrm>
          <a:off x="2678702" y="495041"/>
          <a:ext cx="3200581" cy="11655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tx1"/>
              </a:solidFill>
              <a:effectLst/>
              <a:latin typeface="+mn-lt"/>
              <a:ea typeface="+mn-ea"/>
              <a:cs typeface="+mn-cs"/>
            </a:rPr>
            <a:t>16S </a:t>
          </a:r>
          <a:r>
            <a:rPr lang="en-US" altLang="zh-CN" sz="1800" kern="1200" dirty="0" err="1" smtClean="0">
              <a:solidFill>
                <a:schemeClr val="tx1"/>
              </a:solidFill>
              <a:effectLst/>
              <a:latin typeface="+mn-lt"/>
              <a:ea typeface="+mn-ea"/>
              <a:cs typeface="+mn-cs"/>
            </a:rPr>
            <a:t>rRNA</a:t>
          </a:r>
          <a:r>
            <a:rPr lang="zh-CN" altLang="zh-CN" sz="1800" kern="1200" dirty="0" smtClean="0">
              <a:solidFill>
                <a:schemeClr val="tx1"/>
              </a:solidFill>
              <a:effectLst/>
              <a:latin typeface="+mn-lt"/>
              <a:ea typeface="+mn-ea"/>
              <a:cs typeface="+mn-cs"/>
            </a:rPr>
            <a:t>焦磷酸测序</a:t>
          </a:r>
          <a:r>
            <a:rPr lang="en-US" altLang="zh-CN" sz="1800" kern="1200" dirty="0" smtClean="0">
              <a:solidFill>
                <a:schemeClr val="tx1"/>
              </a:solidFill>
              <a:effectLst/>
              <a:latin typeface="+mn-lt"/>
              <a:ea typeface="+mn-ea"/>
              <a:cs typeface="+mn-cs"/>
            </a:rPr>
            <a:t>      </a:t>
          </a:r>
        </a:p>
        <a:p>
          <a:pPr lvl="0" algn="ctr" defTabSz="800100">
            <a:lnSpc>
              <a:spcPct val="90000"/>
            </a:lnSpc>
            <a:spcBef>
              <a:spcPct val="0"/>
            </a:spcBef>
            <a:spcAft>
              <a:spcPct val="35000"/>
            </a:spcAft>
          </a:pPr>
          <a:endParaRPr lang="en-US" altLang="zh-CN" sz="1800" kern="1200" dirty="0" smtClean="0">
            <a:solidFill>
              <a:schemeClr val="tx1"/>
            </a:solidFill>
            <a:effectLst/>
            <a:latin typeface="+mn-lt"/>
            <a:ea typeface="+mn-ea"/>
            <a:cs typeface="+mn-cs"/>
          </a:endParaRPr>
        </a:p>
        <a:p>
          <a:pPr lvl="0" algn="ctr" defTabSz="800100">
            <a:lnSpc>
              <a:spcPct val="90000"/>
            </a:lnSpc>
            <a:spcBef>
              <a:spcPct val="0"/>
            </a:spcBef>
            <a:spcAft>
              <a:spcPct val="35000"/>
            </a:spcAft>
          </a:pPr>
          <a:r>
            <a:rPr lang="zh-CN" altLang="zh-CN" sz="1800" kern="1200" dirty="0" smtClean="0">
              <a:solidFill>
                <a:schemeClr val="tx1"/>
              </a:solidFill>
              <a:effectLst/>
              <a:latin typeface="+mn-lt"/>
              <a:ea typeface="+mn-ea"/>
              <a:cs typeface="+mn-cs"/>
            </a:rPr>
            <a:t>微生物分类学成分</a:t>
          </a:r>
          <a:r>
            <a:rPr lang="en-US" altLang="zh-CN" sz="1800" kern="1200" dirty="0" smtClean="0">
              <a:solidFill>
                <a:schemeClr val="tx1"/>
              </a:solidFill>
              <a:effectLst/>
              <a:latin typeface="+mn-lt"/>
              <a:ea typeface="+mn-ea"/>
              <a:cs typeface="+mn-cs"/>
            </a:rPr>
            <a:t>      </a:t>
          </a:r>
          <a:endParaRPr lang="zh-CN" altLang="en-US" sz="1800" kern="1200" dirty="0"/>
        </a:p>
      </dsp:txBody>
      <dsp:txXfrm>
        <a:off x="2735602" y="551941"/>
        <a:ext cx="3086781" cy="1051796"/>
      </dsp:txXfrm>
    </dsp:sp>
    <dsp:sp modelId="{1062F616-78E6-45E5-BBBE-775FA311E46C}">
      <dsp:nvSpPr>
        <dsp:cNvPr id="0" name=""/>
        <dsp:cNvSpPr/>
      </dsp:nvSpPr>
      <dsp:spPr>
        <a:xfrm>
          <a:off x="2678702" y="1806337"/>
          <a:ext cx="3200581" cy="11655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zh-CN" sz="1600" kern="1200" dirty="0" smtClean="0">
              <a:solidFill>
                <a:schemeClr val="tx1"/>
              </a:solidFill>
              <a:effectLst/>
              <a:latin typeface="+mn-lt"/>
              <a:ea typeface="+mn-ea"/>
              <a:cs typeface="+mn-cs"/>
            </a:rPr>
            <a:t>高通量芯片基因组技术</a:t>
          </a:r>
          <a:r>
            <a:rPr lang="en-US" altLang="zh-CN" sz="1600" kern="1200" dirty="0" err="1" smtClean="0">
              <a:solidFill>
                <a:schemeClr val="tx1"/>
              </a:solidFill>
              <a:effectLst/>
              <a:latin typeface="+mn-lt"/>
              <a:ea typeface="+mn-ea"/>
              <a:cs typeface="+mn-cs"/>
            </a:rPr>
            <a:t>GeoChip</a:t>
          </a:r>
          <a:endParaRPr lang="en-US" altLang="zh-CN" sz="1600" kern="1200" dirty="0" smtClean="0">
            <a:solidFill>
              <a:schemeClr val="tx1"/>
            </a:solidFill>
            <a:effectLst/>
            <a:latin typeface="+mn-lt"/>
            <a:ea typeface="+mn-ea"/>
            <a:cs typeface="+mn-cs"/>
          </a:endParaRPr>
        </a:p>
        <a:p>
          <a:pPr lvl="0" algn="ctr" defTabSz="711200">
            <a:lnSpc>
              <a:spcPct val="90000"/>
            </a:lnSpc>
            <a:spcBef>
              <a:spcPct val="0"/>
            </a:spcBef>
            <a:spcAft>
              <a:spcPct val="35000"/>
            </a:spcAft>
          </a:pPr>
          <a:endParaRPr lang="en-US" altLang="zh-CN" sz="1600" kern="1200" dirty="0" smtClean="0">
            <a:solidFill>
              <a:schemeClr val="tx1"/>
            </a:solidFill>
            <a:effectLst/>
            <a:latin typeface="+mn-lt"/>
            <a:ea typeface="+mn-ea"/>
            <a:cs typeface="+mn-cs"/>
          </a:endParaRPr>
        </a:p>
        <a:p>
          <a:pPr lvl="0" algn="ctr" defTabSz="711200">
            <a:lnSpc>
              <a:spcPct val="90000"/>
            </a:lnSpc>
            <a:spcBef>
              <a:spcPct val="0"/>
            </a:spcBef>
            <a:spcAft>
              <a:spcPct val="35000"/>
            </a:spcAft>
          </a:pPr>
          <a:r>
            <a:rPr lang="zh-CN" altLang="en-US" sz="1600" kern="1200" dirty="0" smtClean="0">
              <a:solidFill>
                <a:schemeClr val="tx1"/>
              </a:solidFill>
              <a:effectLst/>
              <a:latin typeface="+mn-lt"/>
              <a:ea typeface="+mn-ea"/>
              <a:cs typeface="+mn-cs"/>
            </a:rPr>
            <a:t>微生物</a:t>
          </a:r>
          <a:r>
            <a:rPr lang="zh-CN" altLang="zh-CN" sz="1600" kern="1200" dirty="0" smtClean="0">
              <a:solidFill>
                <a:schemeClr val="tx1"/>
              </a:solidFill>
              <a:effectLst/>
              <a:latin typeface="+mn-lt"/>
              <a:ea typeface="+mn-ea"/>
              <a:cs typeface="+mn-cs"/>
            </a:rPr>
            <a:t>功能结构组合</a:t>
          </a:r>
          <a:endParaRPr lang="zh-CN" altLang="en-US" sz="1600" kern="1200" dirty="0"/>
        </a:p>
      </dsp:txBody>
      <dsp:txXfrm>
        <a:off x="2735602" y="1863237"/>
        <a:ext cx="3086781" cy="1051796"/>
      </dsp:txXfrm>
    </dsp:sp>
    <dsp:sp modelId="{3AAE94ED-39DF-439E-A4C2-FEE9CCCF9CAB}">
      <dsp:nvSpPr>
        <dsp:cNvPr id="0" name=""/>
        <dsp:cNvSpPr/>
      </dsp:nvSpPr>
      <dsp:spPr>
        <a:xfrm>
          <a:off x="2678702" y="3117633"/>
          <a:ext cx="3200581" cy="11655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zh-CN" sz="1600" kern="1200" dirty="0" smtClean="0">
              <a:solidFill>
                <a:schemeClr val="tx1"/>
              </a:solidFill>
              <a:effectLst/>
              <a:latin typeface="+mn-lt"/>
              <a:ea typeface="+mn-ea"/>
              <a:cs typeface="+mn-cs"/>
            </a:rPr>
            <a:t>宏基因组测序</a:t>
          </a:r>
          <a:endParaRPr lang="en-US" altLang="zh-CN" sz="1600" kern="1200" dirty="0" smtClean="0">
            <a:solidFill>
              <a:schemeClr val="tx1"/>
            </a:solidFill>
            <a:effectLst/>
            <a:latin typeface="+mn-lt"/>
            <a:ea typeface="+mn-ea"/>
            <a:cs typeface="+mn-cs"/>
          </a:endParaRPr>
        </a:p>
        <a:p>
          <a:pPr lvl="0" algn="ctr" defTabSz="711200">
            <a:lnSpc>
              <a:spcPct val="90000"/>
            </a:lnSpc>
            <a:spcBef>
              <a:spcPct val="0"/>
            </a:spcBef>
            <a:spcAft>
              <a:spcPct val="35000"/>
            </a:spcAft>
          </a:pPr>
          <a:endParaRPr lang="en-US" altLang="zh-CN" sz="1600" kern="1200" dirty="0" smtClean="0">
            <a:solidFill>
              <a:schemeClr val="tx1"/>
            </a:solidFill>
            <a:effectLst/>
            <a:latin typeface="+mn-lt"/>
            <a:ea typeface="+mn-ea"/>
            <a:cs typeface="+mn-cs"/>
          </a:endParaRPr>
        </a:p>
        <a:p>
          <a:pPr lvl="0" algn="ctr" defTabSz="711200">
            <a:lnSpc>
              <a:spcPct val="90000"/>
            </a:lnSpc>
            <a:spcBef>
              <a:spcPct val="0"/>
            </a:spcBef>
            <a:spcAft>
              <a:spcPct val="35000"/>
            </a:spcAft>
          </a:pPr>
          <a:r>
            <a:rPr lang="zh-CN" altLang="zh-CN" sz="1600" kern="1200" dirty="0" smtClean="0">
              <a:solidFill>
                <a:schemeClr val="tx1"/>
              </a:solidFill>
              <a:effectLst/>
              <a:latin typeface="+mn-lt"/>
              <a:ea typeface="+mn-ea"/>
              <a:cs typeface="+mn-cs"/>
            </a:rPr>
            <a:t>生成功能和分类数据集的信息</a:t>
          </a:r>
          <a:endParaRPr lang="zh-CN" altLang="en-US" sz="1600" kern="1200" dirty="0"/>
        </a:p>
      </dsp:txBody>
      <dsp:txXfrm>
        <a:off x="2735602" y="3174533"/>
        <a:ext cx="3086781" cy="10517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6F0E4-968B-4D19-8CE2-CFAEEC7B6110}" type="datetimeFigureOut">
              <a:rPr lang="zh-CN" altLang="en-US" smtClean="0"/>
              <a:t>2016/4/8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0E2152-0D82-4AB7-B55B-1FF6DFAA12FB}" type="slidenum">
              <a:rPr lang="zh-CN" altLang="en-US" smtClean="0"/>
              <a:t>‹#›</a:t>
            </a:fld>
            <a:endParaRPr lang="zh-CN" altLang="en-US"/>
          </a:p>
        </p:txBody>
      </p:sp>
    </p:spTree>
    <p:extLst>
      <p:ext uri="{BB962C8B-B14F-4D97-AF65-F5344CB8AC3E}">
        <p14:creationId xmlns:p14="http://schemas.microsoft.com/office/powerpoint/2010/main" val="409019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a:t>
            </a:fld>
            <a:endParaRPr lang="zh-CN" altLang="en-US"/>
          </a:p>
        </p:txBody>
      </p:sp>
    </p:spTree>
    <p:extLst>
      <p:ext uri="{BB962C8B-B14F-4D97-AF65-F5344CB8AC3E}">
        <p14:creationId xmlns:p14="http://schemas.microsoft.com/office/powerpoint/2010/main" val="94085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ctr"/>
            <a:r>
              <a:rPr lang="en-US" altLang="zh-CN" sz="1600" dirty="0" smtClean="0">
                <a:latin typeface="+mn-ea"/>
              </a:rPr>
              <a:t>Group 1</a:t>
            </a:r>
            <a:r>
              <a:rPr lang="zh-CN" altLang="en-US" sz="1600" dirty="0" smtClean="0">
                <a:latin typeface="+mn-ea"/>
              </a:rPr>
              <a:t>：</a:t>
            </a:r>
            <a:r>
              <a:rPr lang="en-US" altLang="zh-CN" sz="1600" dirty="0" smtClean="0">
                <a:latin typeface="+mn-ea"/>
              </a:rPr>
              <a:t>pH </a:t>
            </a:r>
            <a:r>
              <a:rPr lang="en-US" altLang="zh-CN" sz="1600" dirty="0">
                <a:latin typeface="+mn-ea"/>
              </a:rPr>
              <a:t>= 2.2</a:t>
            </a:r>
            <a:r>
              <a:rPr lang="zh-CN" altLang="zh-CN" sz="1600" dirty="0">
                <a:latin typeface="+mn-ea"/>
              </a:rPr>
              <a:t>±</a:t>
            </a:r>
            <a:r>
              <a:rPr lang="en-US" altLang="zh-CN" sz="1600" dirty="0">
                <a:latin typeface="+mn-ea"/>
              </a:rPr>
              <a:t>0.07</a:t>
            </a:r>
            <a:r>
              <a:rPr lang="zh-CN" altLang="zh-CN" sz="1600" dirty="0">
                <a:latin typeface="+mn-ea"/>
              </a:rPr>
              <a:t>；总有机碳 ＞ </a:t>
            </a:r>
            <a:r>
              <a:rPr lang="en-US" altLang="zh-CN" sz="1600" dirty="0">
                <a:latin typeface="+mn-ea"/>
              </a:rPr>
              <a:t>22 ± 4.8 mg/l</a:t>
            </a:r>
            <a:r>
              <a:rPr lang="zh-CN" altLang="zh-CN" sz="1600" dirty="0" smtClean="0">
                <a:latin typeface="+mn-ea"/>
              </a:rPr>
              <a:t>；总</a:t>
            </a:r>
            <a:r>
              <a:rPr lang="zh-CN" altLang="zh-CN" sz="1600" dirty="0">
                <a:latin typeface="+mn-ea"/>
              </a:rPr>
              <a:t>磷＞</a:t>
            </a:r>
            <a:r>
              <a:rPr lang="en-US" altLang="zh-CN" sz="1600" dirty="0">
                <a:latin typeface="+mn-ea"/>
              </a:rPr>
              <a:t>6.5±2.5mg/l</a:t>
            </a:r>
            <a:r>
              <a:rPr lang="zh-CN" altLang="zh-CN" sz="1600" dirty="0">
                <a:latin typeface="+mn-ea"/>
              </a:rPr>
              <a:t>；砷＞</a:t>
            </a:r>
            <a:r>
              <a:rPr lang="en-US" altLang="zh-CN" sz="1600" dirty="0">
                <a:latin typeface="+mn-ea"/>
              </a:rPr>
              <a:t>24±9.9mg/l</a:t>
            </a:r>
            <a:r>
              <a:rPr lang="zh-CN" altLang="zh-CN" sz="1600" dirty="0" smtClean="0">
                <a:latin typeface="+mn-ea"/>
              </a:rPr>
              <a:t>；镉</a:t>
            </a:r>
            <a:r>
              <a:rPr lang="zh-CN" altLang="zh-CN" sz="1600" dirty="0">
                <a:latin typeface="+mn-ea"/>
              </a:rPr>
              <a:t>＞</a:t>
            </a:r>
            <a:r>
              <a:rPr lang="en-US" altLang="zh-CN" sz="1600" dirty="0">
                <a:latin typeface="+mn-ea"/>
              </a:rPr>
              <a:t>1.5±0.59mg/l</a:t>
            </a:r>
            <a:endParaRPr lang="zh-CN" altLang="zh-CN" sz="1600" dirty="0">
              <a:latin typeface="+mn-ea"/>
            </a:endParaRPr>
          </a:p>
          <a:p>
            <a:r>
              <a:rPr lang="en-US" altLang="zh-CN" sz="1600" dirty="0">
                <a:latin typeface="+mn-ea"/>
              </a:rPr>
              <a:t>Group </a:t>
            </a:r>
            <a:r>
              <a:rPr lang="en-US" altLang="zh-CN" sz="1600" dirty="0" smtClean="0">
                <a:latin typeface="+mn-ea"/>
              </a:rPr>
              <a:t>2</a:t>
            </a:r>
            <a:r>
              <a:rPr lang="zh-CN" altLang="en-US" sz="1600" dirty="0" smtClean="0">
                <a:latin typeface="+mn-ea"/>
              </a:rPr>
              <a:t>：</a:t>
            </a:r>
            <a:r>
              <a:rPr lang="en-US" altLang="zh-CN" sz="1600" dirty="0" smtClean="0">
                <a:latin typeface="+mn-ea"/>
              </a:rPr>
              <a:t>pH </a:t>
            </a:r>
            <a:r>
              <a:rPr lang="en-US" altLang="zh-CN" sz="1600" dirty="0">
                <a:latin typeface="+mn-ea"/>
              </a:rPr>
              <a:t>= 2.4</a:t>
            </a:r>
            <a:r>
              <a:rPr lang="zh-CN" altLang="zh-CN" sz="1600" dirty="0">
                <a:latin typeface="+mn-ea"/>
              </a:rPr>
              <a:t>±</a:t>
            </a:r>
            <a:r>
              <a:rPr lang="en-US" altLang="zh-CN" sz="1600" dirty="0">
                <a:latin typeface="+mn-ea"/>
              </a:rPr>
              <a:t>0.08</a:t>
            </a:r>
            <a:r>
              <a:rPr lang="zh-CN" altLang="zh-CN" sz="1600" dirty="0">
                <a:latin typeface="+mn-ea"/>
              </a:rPr>
              <a:t>；溶解氧浓度</a:t>
            </a:r>
            <a:r>
              <a:rPr lang="en-US" altLang="zh-CN" sz="1600" dirty="0">
                <a:latin typeface="+mn-ea"/>
              </a:rPr>
              <a:t> </a:t>
            </a:r>
            <a:r>
              <a:rPr lang="zh-CN" altLang="zh-CN" sz="1600" dirty="0">
                <a:latin typeface="+mn-ea"/>
              </a:rPr>
              <a:t>＞</a:t>
            </a:r>
            <a:r>
              <a:rPr lang="en-US" altLang="zh-CN" sz="1600" dirty="0">
                <a:latin typeface="+mn-ea"/>
              </a:rPr>
              <a:t>6.2±1.a3mg/l</a:t>
            </a:r>
            <a:endParaRPr lang="zh-CN" altLang="zh-CN" sz="1600" dirty="0">
              <a:latin typeface="+mn-ea"/>
            </a:endParaRPr>
          </a:p>
          <a:p>
            <a:r>
              <a:rPr lang="en-US" altLang="zh-CN" sz="1600" dirty="0">
                <a:latin typeface="+mn-ea"/>
              </a:rPr>
              <a:t>Group </a:t>
            </a:r>
            <a:r>
              <a:rPr lang="en-US" altLang="zh-CN" sz="1600" dirty="0" smtClean="0">
                <a:latin typeface="+mn-ea"/>
              </a:rPr>
              <a:t>3</a:t>
            </a:r>
            <a:r>
              <a:rPr lang="zh-CN" altLang="en-US" sz="1600" dirty="0" smtClean="0">
                <a:latin typeface="+mn-ea"/>
              </a:rPr>
              <a:t>：</a:t>
            </a:r>
            <a:r>
              <a:rPr lang="en-US" altLang="zh-CN" sz="1600" dirty="0" smtClean="0">
                <a:latin typeface="+mn-ea"/>
              </a:rPr>
              <a:t>pH </a:t>
            </a:r>
            <a:r>
              <a:rPr lang="en-US" altLang="zh-CN" sz="1600" dirty="0">
                <a:latin typeface="+mn-ea"/>
              </a:rPr>
              <a:t>= 3.0±0.09</a:t>
            </a:r>
            <a:r>
              <a:rPr lang="zh-CN" altLang="zh-CN" sz="1600" dirty="0">
                <a:latin typeface="+mn-ea"/>
              </a:rPr>
              <a:t>；导电率＜</a:t>
            </a:r>
            <a:r>
              <a:rPr lang="el-GR" altLang="zh-CN" sz="1600" dirty="0">
                <a:latin typeface="+mn-ea"/>
              </a:rPr>
              <a:t>2605 ± 330 μ</a:t>
            </a:r>
            <a:r>
              <a:rPr lang="en-US" altLang="zh-CN" sz="1600" dirty="0">
                <a:latin typeface="+mn-ea"/>
              </a:rPr>
              <a:t>S /cm</a:t>
            </a:r>
            <a:r>
              <a:rPr lang="zh-CN" altLang="zh-CN" sz="1600" dirty="0" smtClean="0">
                <a:latin typeface="+mn-ea"/>
              </a:rPr>
              <a:t>；硫酸</a:t>
            </a:r>
            <a:r>
              <a:rPr lang="zh-CN" altLang="zh-CN" sz="1600" dirty="0">
                <a:latin typeface="+mn-ea"/>
              </a:rPr>
              <a:t>浓度＜</a:t>
            </a:r>
            <a:r>
              <a:rPr lang="en-US" altLang="zh-CN" sz="1600" dirty="0">
                <a:latin typeface="+mn-ea"/>
              </a:rPr>
              <a:t>2034 ± 384 mg/l</a:t>
            </a:r>
            <a:endParaRPr lang="zh-CN" altLang="zh-CN" sz="1600" dirty="0">
              <a:latin typeface="+mn-ea"/>
            </a:endParaRPr>
          </a:p>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10</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11</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12</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13</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14</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15</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16</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17</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18</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19</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因此</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我们可以推断潜在微生物群落组成和功能代谢的动力学以及更广泛的</a:t>
            </a:r>
            <a:r>
              <a:rPr lang="en-US" altLang="zh-CN" sz="1200" kern="1200" dirty="0" smtClean="0">
                <a:solidFill>
                  <a:schemeClr val="tx1"/>
                </a:solidFill>
                <a:effectLst/>
                <a:latin typeface="+mn-lt"/>
                <a:ea typeface="+mn-ea"/>
                <a:cs typeface="+mn-cs"/>
              </a:rPr>
              <a:t>pH</a:t>
            </a:r>
            <a:r>
              <a:rPr lang="zh-CN" altLang="zh-CN" sz="1200" kern="1200" dirty="0" smtClean="0">
                <a:solidFill>
                  <a:schemeClr val="tx1"/>
                </a:solidFill>
                <a:effectLst/>
                <a:latin typeface="+mn-lt"/>
                <a:ea typeface="+mn-ea"/>
                <a:cs typeface="+mn-cs"/>
              </a:rPr>
              <a:t>梯度即使我们观察到样品的</a:t>
            </a:r>
            <a:r>
              <a:rPr lang="en-US" altLang="zh-CN" sz="1200" kern="1200" dirty="0" smtClean="0">
                <a:solidFill>
                  <a:schemeClr val="tx1"/>
                </a:solidFill>
                <a:effectLst/>
                <a:latin typeface="+mn-lt"/>
                <a:ea typeface="+mn-ea"/>
                <a:cs typeface="+mn-cs"/>
              </a:rPr>
              <a:t>pH</a:t>
            </a:r>
            <a:r>
              <a:rPr lang="zh-CN" altLang="zh-CN" sz="1200" kern="1200" dirty="0" smtClean="0">
                <a:solidFill>
                  <a:schemeClr val="tx1"/>
                </a:solidFill>
                <a:effectLst/>
                <a:latin typeface="+mn-lt"/>
                <a:ea typeface="+mn-ea"/>
                <a:cs typeface="+mn-cs"/>
              </a:rPr>
              <a:t>值主要从</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到</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不等，</a:t>
            </a:r>
            <a:r>
              <a:rPr lang="en-US" altLang="zh-CN" sz="1200" kern="1200" dirty="0" smtClean="0">
                <a:solidFill>
                  <a:schemeClr val="tx1"/>
                </a:solidFill>
                <a:effectLst/>
                <a:latin typeface="+mn-lt"/>
                <a:ea typeface="+mn-ea"/>
                <a:cs typeface="+mn-cs"/>
              </a:rPr>
              <a:t>pH</a:t>
            </a:r>
            <a:r>
              <a:rPr lang="zh-CN" altLang="zh-CN" sz="1200" kern="1200" dirty="0" smtClean="0">
                <a:solidFill>
                  <a:schemeClr val="tx1"/>
                </a:solidFill>
                <a:effectLst/>
                <a:latin typeface="+mn-lt"/>
                <a:ea typeface="+mn-ea"/>
                <a:cs typeface="+mn-cs"/>
              </a:rPr>
              <a:t>范围为</a:t>
            </a:r>
            <a:r>
              <a:rPr lang="en-US" altLang="zh-CN" sz="1200" kern="1200" dirty="0" smtClean="0">
                <a:solidFill>
                  <a:schemeClr val="tx1"/>
                </a:solidFill>
                <a:effectLst/>
                <a:latin typeface="+mn-lt"/>
                <a:ea typeface="+mn-ea"/>
                <a:cs typeface="+mn-cs"/>
              </a:rPr>
              <a:t>1.8 - -4.4(</a:t>
            </a:r>
            <a:r>
              <a:rPr lang="zh-CN" altLang="zh-CN" sz="1200" kern="1200" dirty="0" smtClean="0">
                <a:solidFill>
                  <a:schemeClr val="tx1"/>
                </a:solidFill>
                <a:effectLst/>
                <a:latin typeface="+mn-lt"/>
                <a:ea typeface="+mn-ea"/>
                <a:cs typeface="+mn-cs"/>
              </a:rPr>
              <a:t>单位区间</a:t>
            </a:r>
            <a:r>
              <a:rPr lang="en-US" altLang="zh-CN" sz="1200" kern="1200" dirty="0" smtClean="0">
                <a:solidFill>
                  <a:schemeClr val="tx1"/>
                </a:solidFill>
                <a:effectLst/>
                <a:latin typeface="+mn-lt"/>
                <a:ea typeface="+mn-ea"/>
                <a:cs typeface="+mn-cs"/>
              </a:rPr>
              <a:t>0.01)</a:t>
            </a:r>
            <a:r>
              <a:rPr lang="zh-CN" altLang="zh-CN" sz="1200" kern="1200" dirty="0" smtClean="0">
                <a:solidFill>
                  <a:schemeClr val="tx1"/>
                </a:solidFill>
                <a:effectLst/>
                <a:latin typeface="+mn-lt"/>
                <a:ea typeface="+mn-ea"/>
                <a:cs typeface="+mn-cs"/>
              </a:rPr>
              <a:t>，覆盖了之前报道过的世界各地大地区的</a:t>
            </a:r>
            <a:r>
              <a:rPr lang="en-US" altLang="zh-CN" sz="1200" kern="1200" dirty="0" smtClean="0">
                <a:solidFill>
                  <a:schemeClr val="tx1"/>
                </a:solidFill>
                <a:effectLst/>
                <a:latin typeface="+mn-lt"/>
                <a:ea typeface="+mn-ea"/>
                <a:cs typeface="+mn-cs"/>
              </a:rPr>
              <a:t>AMD</a:t>
            </a:r>
            <a:r>
              <a:rPr lang="zh-CN" altLang="zh-CN" sz="1200" kern="1200" dirty="0" smtClean="0">
                <a:solidFill>
                  <a:schemeClr val="tx1"/>
                </a:solidFill>
                <a:effectLst/>
                <a:latin typeface="+mn-lt"/>
                <a:ea typeface="+mn-ea"/>
                <a:cs typeface="+mn-cs"/>
              </a:rPr>
              <a:t>系统的大部分的</a:t>
            </a:r>
            <a:r>
              <a:rPr lang="en-US" altLang="zh-CN" sz="1200" kern="1200" dirty="0" smtClean="0">
                <a:solidFill>
                  <a:schemeClr val="tx1"/>
                </a:solidFill>
                <a:effectLst/>
                <a:latin typeface="+mn-lt"/>
                <a:ea typeface="+mn-ea"/>
                <a:cs typeface="+mn-cs"/>
              </a:rPr>
              <a:t>pH</a:t>
            </a:r>
            <a:r>
              <a:rPr lang="zh-CN" altLang="zh-CN" sz="1200" kern="1200" dirty="0" smtClean="0">
                <a:solidFill>
                  <a:schemeClr val="tx1"/>
                </a:solidFill>
                <a:effectLst/>
                <a:latin typeface="+mn-lt"/>
                <a:ea typeface="+mn-ea"/>
                <a:cs typeface="+mn-cs"/>
              </a:rPr>
              <a:t>值</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Kuang</a:t>
            </a:r>
            <a:r>
              <a:rPr lang="en-US" altLang="zh-CN" sz="1200" kern="1200" dirty="0" smtClean="0">
                <a:solidFill>
                  <a:schemeClr val="tx1"/>
                </a:solidFill>
                <a:effectLst/>
                <a:latin typeface="+mn-lt"/>
                <a:ea typeface="+mn-ea"/>
                <a:cs typeface="+mn-cs"/>
              </a:rPr>
              <a:t> et al .,2013)</a:t>
            </a:r>
            <a:r>
              <a:rPr lang="zh-CN" altLang="zh-CN" sz="1200" kern="1200" dirty="0" smtClean="0">
                <a:solidFill>
                  <a:schemeClr val="tx1"/>
                </a:solidFill>
                <a:effectLst/>
                <a:latin typeface="+mn-lt"/>
                <a:ea typeface="+mn-ea"/>
                <a:cs typeface="+mn-cs"/>
              </a:rPr>
              <a:t>，被选为建模</a:t>
            </a:r>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20</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21</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资源动态利用和能源反式形成与</a:t>
            </a:r>
            <a:r>
              <a:rPr lang="en-US" altLang="zh-CN" dirty="0" smtClean="0"/>
              <a:t>AMD</a:t>
            </a:r>
            <a:r>
              <a:rPr lang="zh-CN" altLang="zh-CN" dirty="0" smtClean="0"/>
              <a:t>生态系统</a:t>
            </a:r>
            <a:endParaRPr lang="zh-CN" altLang="en-US" dirty="0" smtClean="0"/>
          </a:p>
          <a:p>
            <a:r>
              <a:rPr lang="zh-CN" altLang="zh-CN" dirty="0" smtClean="0"/>
              <a:t>的酸化进程相关相对的增加代谢潜力的基因参与环境适应等重金属抗性</a:t>
            </a:r>
            <a:r>
              <a:rPr lang="en-US" altLang="zh-CN" dirty="0" smtClean="0"/>
              <a:t>(</a:t>
            </a:r>
            <a:r>
              <a:rPr lang="zh-CN" altLang="zh-CN" dirty="0" smtClean="0"/>
              <a:t>图</a:t>
            </a:r>
            <a:r>
              <a:rPr lang="en-US" altLang="zh-CN" dirty="0" smtClean="0"/>
              <a:t>5c)</a:t>
            </a:r>
            <a:r>
              <a:rPr lang="zh-CN" altLang="zh-CN" dirty="0" smtClean="0"/>
              <a:t>和压力反应</a:t>
            </a:r>
            <a:r>
              <a:rPr lang="en-US" altLang="zh-CN" dirty="0" smtClean="0"/>
              <a:t>(</a:t>
            </a:r>
            <a:r>
              <a:rPr lang="zh-CN" altLang="zh-CN" dirty="0" smtClean="0"/>
              <a:t>补充图</a:t>
            </a:r>
            <a:r>
              <a:rPr lang="en-US" altLang="zh-CN" dirty="0" smtClean="0"/>
              <a:t>S5b)</a:t>
            </a:r>
            <a:r>
              <a:rPr lang="zh-CN" altLang="zh-CN" dirty="0" smtClean="0"/>
              <a:t>在极端条件下隐含极端微生物群落的自适应策略。</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22</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23</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24</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25</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26</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不同的重金属抗性基因编码的蛋白质和阳离子流出系统被普遍发现</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及其相对代谢潜力预测是非常高的在低</a:t>
            </a:r>
            <a:r>
              <a:rPr lang="en-US" altLang="zh-CN" sz="1200" kern="1200" dirty="0" smtClean="0">
                <a:solidFill>
                  <a:schemeClr val="tx1"/>
                </a:solidFill>
                <a:effectLst/>
                <a:latin typeface="+mn-lt"/>
                <a:ea typeface="+mn-ea"/>
                <a:cs typeface="+mn-cs"/>
              </a:rPr>
              <a:t>PH</a:t>
            </a:r>
            <a:r>
              <a:rPr lang="zh-CN" altLang="zh-CN" sz="1200" kern="1200" dirty="0" smtClean="0">
                <a:solidFill>
                  <a:schemeClr val="tx1"/>
                </a:solidFill>
                <a:effectLst/>
                <a:latin typeface="+mn-lt"/>
                <a:ea typeface="+mn-ea"/>
                <a:cs typeface="+mn-cs"/>
              </a:rPr>
              <a:t>的条件下。这可能是由于刺激增加溶解重金属的浓度。同样</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相对代谢潜力的基因参与防御氧化和渗透压力</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例如</a:t>
            </a:r>
            <a:r>
              <a:rPr lang="en-US" altLang="zh-CN" sz="1200" kern="1200" dirty="0" err="1" smtClean="0">
                <a:solidFill>
                  <a:schemeClr val="tx1"/>
                </a:solidFill>
                <a:effectLst/>
                <a:latin typeface="+mn-lt"/>
                <a:ea typeface="+mn-ea"/>
                <a:cs typeface="+mn-cs"/>
              </a:rPr>
              <a:t>oxyR</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proV</a:t>
            </a:r>
            <a:r>
              <a:rPr lang="en-US" altLang="zh-CN" sz="1200" kern="1200" dirty="0" smtClean="0">
                <a:solidFill>
                  <a:schemeClr val="tx1"/>
                </a:solidFill>
                <a:effectLst/>
                <a:latin typeface="+mn-lt"/>
                <a:ea typeface="+mn-ea"/>
                <a:cs typeface="+mn-cs"/>
              </a:rPr>
              <a:t> and ABC </a:t>
            </a:r>
            <a:r>
              <a:rPr lang="zh-CN" altLang="zh-CN" sz="1200" kern="1200" dirty="0" smtClean="0">
                <a:solidFill>
                  <a:schemeClr val="tx1"/>
                </a:solidFill>
                <a:effectLst/>
                <a:latin typeface="+mn-lt"/>
                <a:ea typeface="+mn-ea"/>
                <a:cs typeface="+mn-cs"/>
              </a:rPr>
              <a:t>转运蛋白</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被预测为高增加量。</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补充图表</a:t>
            </a:r>
            <a:r>
              <a:rPr lang="en-US" altLang="zh-CN" sz="1200" kern="1200" dirty="0" smtClean="0">
                <a:solidFill>
                  <a:schemeClr val="tx1"/>
                </a:solidFill>
                <a:effectLst/>
                <a:latin typeface="+mn-lt"/>
                <a:ea typeface="+mn-ea"/>
                <a:cs typeface="+mn-cs"/>
              </a:rPr>
              <a:t> S5b and c).</a:t>
            </a:r>
            <a:r>
              <a:rPr lang="zh-CN" altLang="zh-CN" sz="1200" kern="1200" dirty="0" smtClean="0">
                <a:solidFill>
                  <a:schemeClr val="tx1"/>
                </a:solidFill>
                <a:effectLst/>
                <a:latin typeface="+mn-lt"/>
                <a:ea typeface="+mn-ea"/>
                <a:cs typeface="+mn-cs"/>
              </a:rPr>
              <a:t>膜结合</a:t>
            </a:r>
            <a:r>
              <a:rPr lang="en-US" altLang="zh-CN" sz="1200" kern="1200" dirty="0" smtClean="0">
                <a:solidFill>
                  <a:schemeClr val="tx1"/>
                </a:solidFill>
                <a:effectLst/>
                <a:latin typeface="+mn-lt"/>
                <a:ea typeface="+mn-ea"/>
                <a:cs typeface="+mn-cs"/>
              </a:rPr>
              <a:t>ABC</a:t>
            </a:r>
            <a:r>
              <a:rPr lang="zh-CN" altLang="zh-CN" sz="1200" kern="1200" dirty="0" smtClean="0">
                <a:solidFill>
                  <a:schemeClr val="tx1"/>
                </a:solidFill>
                <a:effectLst/>
                <a:latin typeface="+mn-lt"/>
                <a:ea typeface="+mn-ea"/>
                <a:cs typeface="+mn-cs"/>
              </a:rPr>
              <a:t>转运蛋白识别作为泵排除细胞中的毒素和药物。这些运输系统</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如钾转运蛋白</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kdpBAC</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建议是一个很有效的策略来维持体内平衡</a:t>
            </a:r>
            <a:r>
              <a:rPr lang="en-US" altLang="zh-CN" sz="1200" kern="1200" dirty="0" smtClean="0">
                <a:solidFill>
                  <a:schemeClr val="tx1"/>
                </a:solidFill>
                <a:effectLst/>
                <a:latin typeface="+mn-lt"/>
                <a:ea typeface="+mn-ea"/>
                <a:cs typeface="+mn-cs"/>
              </a:rPr>
              <a:t>pH</a:t>
            </a:r>
            <a:r>
              <a:rPr lang="zh-CN" altLang="zh-CN" sz="1200" kern="1200" dirty="0" smtClean="0">
                <a:solidFill>
                  <a:schemeClr val="tx1"/>
                </a:solidFill>
                <a:effectLst/>
                <a:latin typeface="+mn-lt"/>
                <a:ea typeface="+mn-ea"/>
                <a:cs typeface="+mn-cs"/>
              </a:rPr>
              <a:t>值和细胞渗透压。总的来说</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这些压力</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耐药机制可能提供密集的微生物在极端环境中生存和繁荣的重要策略。</a:t>
            </a:r>
          </a:p>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27</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我们的动态的分析分类和功能群落结构在应对环境变化的建模策略是至关重要的一步预测我们的研究结果表明环境依赖的模式分类和特征</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功能基因</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很容易预测</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而相对的显著增强一套关键功能基因的代谢潜力更酸和金属含量丰富的条件下可能反映了一个重要的适应这些特殊的战略组合。基于模型的理解极端嗜酸微生物的分布机制的</a:t>
            </a:r>
            <a:r>
              <a:rPr lang="en-US" altLang="zh-CN" sz="1200" kern="1200" dirty="0" smtClean="0">
                <a:solidFill>
                  <a:schemeClr val="tx1"/>
                </a:solidFill>
                <a:effectLst/>
                <a:latin typeface="+mn-lt"/>
                <a:ea typeface="+mn-ea"/>
                <a:cs typeface="+mn-cs"/>
              </a:rPr>
              <a:t>AMD</a:t>
            </a:r>
            <a:r>
              <a:rPr lang="zh-CN" altLang="zh-CN" sz="1200" kern="1200" dirty="0" smtClean="0">
                <a:solidFill>
                  <a:schemeClr val="tx1"/>
                </a:solidFill>
                <a:effectLst/>
                <a:latin typeface="+mn-lt"/>
                <a:ea typeface="+mn-ea"/>
                <a:cs typeface="+mn-cs"/>
              </a:rPr>
              <a:t>系统。更重要的是</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我们证明自然微生物群落在</a:t>
            </a:r>
            <a:r>
              <a:rPr lang="en-US" altLang="zh-CN" sz="1200" kern="1200" dirty="0" smtClean="0">
                <a:solidFill>
                  <a:schemeClr val="tx1"/>
                </a:solidFill>
                <a:effectLst/>
                <a:latin typeface="+mn-lt"/>
                <a:ea typeface="+mn-ea"/>
                <a:cs typeface="+mn-cs"/>
              </a:rPr>
              <a:t>AMD</a:t>
            </a:r>
            <a:r>
              <a:rPr lang="zh-CN" altLang="zh-CN" sz="1200" kern="1200" dirty="0" smtClean="0">
                <a:solidFill>
                  <a:schemeClr val="tx1"/>
                </a:solidFill>
                <a:effectLst/>
                <a:latin typeface="+mn-lt"/>
                <a:ea typeface="+mn-ea"/>
                <a:cs typeface="+mn-cs"/>
              </a:rPr>
              <a:t>系统模型在功能基因水平上比物种水平上更易预测，至少在当前的研究中功能基因的集合被认为是这样的。</a:t>
            </a:r>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28</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zh-CN" sz="1200" kern="1200" dirty="0" smtClean="0">
                <a:solidFill>
                  <a:schemeClr val="tx1"/>
                </a:solidFill>
                <a:effectLst/>
                <a:latin typeface="+mn-lt"/>
                <a:ea typeface="+mn-ea"/>
                <a:cs typeface="+mn-cs"/>
              </a:rPr>
              <a:t>微生物分类学成分是解决通过焦磷酸测序获得普遍的</a:t>
            </a:r>
            <a:r>
              <a:rPr lang="en-US" altLang="zh-CN" sz="1200" kern="1200" dirty="0" smtClean="0">
                <a:solidFill>
                  <a:schemeClr val="tx1"/>
                </a:solidFill>
                <a:effectLst/>
                <a:latin typeface="+mn-lt"/>
                <a:ea typeface="+mn-ea"/>
                <a:cs typeface="+mn-cs"/>
              </a:rPr>
              <a:t>16s</a:t>
            </a:r>
            <a:r>
              <a:rPr lang="zh-CN" altLang="zh-CN" sz="1200" kern="1200" dirty="0" smtClean="0">
                <a:solidFill>
                  <a:schemeClr val="tx1"/>
                </a:solidFill>
                <a:effectLst/>
                <a:latin typeface="+mn-lt"/>
                <a:ea typeface="+mn-ea"/>
                <a:cs typeface="+mn-cs"/>
              </a:rPr>
              <a:t>核糖体</a:t>
            </a:r>
            <a:r>
              <a:rPr lang="en-US" altLang="zh-CN" sz="1200" kern="1200" dirty="0" smtClean="0">
                <a:solidFill>
                  <a:schemeClr val="tx1"/>
                </a:solidFill>
                <a:effectLst/>
                <a:latin typeface="+mn-lt"/>
                <a:ea typeface="+mn-ea"/>
                <a:cs typeface="+mn-cs"/>
              </a:rPr>
              <a:t>RNA</a:t>
            </a:r>
            <a:r>
              <a:rPr lang="zh-CN" altLang="zh-CN" sz="1200" kern="1200" dirty="0" smtClean="0">
                <a:solidFill>
                  <a:schemeClr val="tx1"/>
                </a:solidFill>
                <a:effectLst/>
                <a:latin typeface="+mn-lt"/>
                <a:ea typeface="+mn-ea"/>
                <a:cs typeface="+mn-cs"/>
              </a:rPr>
              <a:t>基因，</a:t>
            </a:r>
            <a:r>
              <a:rPr lang="en-US" altLang="zh-CN" sz="1200" kern="1200" dirty="0" smtClean="0">
                <a:solidFill>
                  <a:schemeClr val="tx1"/>
                </a:solidFill>
                <a:effectLst/>
                <a:latin typeface="+mn-lt"/>
                <a:ea typeface="+mn-ea"/>
                <a:cs typeface="+mn-cs"/>
              </a:rPr>
              <a:t>AMD</a:t>
            </a:r>
            <a:r>
              <a:rPr lang="zh-CN" altLang="zh-CN" sz="1200" kern="1200" dirty="0" smtClean="0">
                <a:solidFill>
                  <a:schemeClr val="tx1"/>
                </a:solidFill>
                <a:effectLst/>
                <a:latin typeface="+mn-lt"/>
                <a:ea typeface="+mn-ea"/>
                <a:cs typeface="+mn-cs"/>
              </a:rPr>
              <a:t>的功能结构组合被</a:t>
            </a:r>
            <a:r>
              <a:rPr lang="en-US" altLang="zh-CN" sz="1200" kern="1200" dirty="0" err="1" smtClean="0">
                <a:solidFill>
                  <a:schemeClr val="tx1"/>
                </a:solidFill>
                <a:effectLst/>
                <a:latin typeface="+mn-lt"/>
                <a:ea typeface="+mn-ea"/>
                <a:cs typeface="+mn-cs"/>
              </a:rPr>
              <a:t>GeoChip</a:t>
            </a:r>
            <a:r>
              <a:rPr lang="zh-CN" altLang="zh-CN" sz="1200" kern="1200" dirty="0" smtClean="0">
                <a:solidFill>
                  <a:schemeClr val="tx1"/>
                </a:solidFill>
                <a:effectLst/>
                <a:latin typeface="+mn-lt"/>
                <a:ea typeface="+mn-ea"/>
                <a:cs typeface="+mn-cs"/>
              </a:rPr>
              <a:t>异形</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这是一种高通量芯片基因组技术专门设计用于检测已知的基因涉及了生物地球化学过程和压力耐受和适应</a:t>
            </a:r>
            <a:r>
              <a:rPr lang="en-US" altLang="zh-CN" sz="1200" kern="1200" dirty="0" smtClean="0">
                <a:solidFill>
                  <a:schemeClr val="tx1"/>
                </a:solidFill>
                <a:effectLst/>
                <a:latin typeface="+mn-lt"/>
                <a:ea typeface="+mn-ea"/>
                <a:cs typeface="+mn-cs"/>
              </a:rPr>
              <a:t>(Zhou et al .,2015)</a:t>
            </a:r>
            <a:r>
              <a:rPr lang="zh-CN" altLang="zh-CN" sz="1200" kern="1200" dirty="0" smtClean="0">
                <a:solidFill>
                  <a:schemeClr val="tx1"/>
                </a:solidFill>
                <a:effectLst/>
                <a:latin typeface="+mn-lt"/>
                <a:ea typeface="+mn-ea"/>
                <a:cs typeface="+mn-cs"/>
              </a:rPr>
              <a:t>。另外</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宏基因组测序是另一种方式来研究宏基因组测序</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同时生成功能和分类数据集的信息。这样的方法可以用来验证我们的研究结果的在不同的栖息地的普遍性。</a:t>
            </a:r>
            <a:r>
              <a:rPr lang="zh-CN" altLang="zh-CN" dirty="0" smtClean="0">
                <a:solidFill>
                  <a:schemeClr val="tx1"/>
                </a:solidFill>
                <a:effectLst/>
                <a:latin typeface="+mn-lt"/>
                <a:ea typeface="+mn-ea"/>
                <a:cs typeface="+mn-cs"/>
              </a:rPr>
              <a:t>宏基因组测序</a:t>
            </a:r>
            <a:endParaRPr lang="en-US" altLang="zh-CN" dirty="0" smtClean="0">
              <a:solidFill>
                <a:schemeClr val="tx1"/>
              </a:solidFill>
              <a:effectLst/>
              <a:latin typeface="+mn-lt"/>
              <a:ea typeface="+mn-ea"/>
              <a:cs typeface="+mn-cs"/>
            </a:endParaRPr>
          </a:p>
          <a:p>
            <a:pPr lvl="0"/>
            <a:r>
              <a:rPr lang="zh-CN" altLang="zh-CN" dirty="0" smtClean="0">
                <a:solidFill>
                  <a:schemeClr val="tx1"/>
                </a:solidFill>
                <a:effectLst/>
                <a:latin typeface="+mn-lt"/>
                <a:ea typeface="+mn-ea"/>
                <a:cs typeface="+mn-cs"/>
              </a:rPr>
              <a:t>生成功能和分类数据集的信息</a:t>
            </a:r>
            <a:endParaRPr lang="en-US" altLang="zh-CN"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30E2152-0D82-4AB7-B55B-1FF6DFAA12FB}" type="slidenum">
              <a:rPr lang="zh-CN" altLang="en-US" smtClean="0"/>
              <a:t>29</a:t>
            </a:fld>
            <a:endParaRPr lang="zh-CN" altLang="en-US"/>
          </a:p>
        </p:txBody>
      </p:sp>
    </p:spTree>
    <p:extLst>
      <p:ext uri="{BB962C8B-B14F-4D97-AF65-F5344CB8AC3E}">
        <p14:creationId xmlns:p14="http://schemas.microsoft.com/office/powerpoint/2010/main" val="67431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3</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4</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5</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6</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7</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8</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2152-0D82-4AB7-B55B-1FF6DFAA12FB}" type="slidenum">
              <a:rPr lang="zh-CN" altLang="en-US" smtClean="0"/>
              <a:t>9</a:t>
            </a:fld>
            <a:endParaRPr lang="zh-CN" altLang="en-US"/>
          </a:p>
        </p:txBody>
      </p:sp>
    </p:spTree>
    <p:extLst>
      <p:ext uri="{BB962C8B-B14F-4D97-AF65-F5344CB8AC3E}">
        <p14:creationId xmlns:p14="http://schemas.microsoft.com/office/powerpoint/2010/main" val="215388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2016/4/9</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1527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2016/4/9</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361712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2016/4/9</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1013610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354" y="2129571"/>
            <a:ext cx="7771293" cy="14704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126" y="3885783"/>
            <a:ext cx="6401749" cy="1752044"/>
          </a:xfrm>
        </p:spPr>
        <p:txBody>
          <a:bodyPr/>
          <a:lstStyle>
            <a:lvl1pPr marL="0" indent="0" algn="ctr">
              <a:buNone/>
              <a:defRPr/>
            </a:lvl1pPr>
            <a:lvl2pPr marL="600715" indent="0" algn="ctr">
              <a:buNone/>
              <a:defRPr/>
            </a:lvl2pPr>
            <a:lvl3pPr marL="1201430" indent="0" algn="ctr">
              <a:buNone/>
              <a:defRPr/>
            </a:lvl3pPr>
            <a:lvl4pPr marL="1802145" indent="0" algn="ctr">
              <a:buNone/>
              <a:defRPr/>
            </a:lvl4pPr>
            <a:lvl5pPr marL="2402860" indent="0" algn="ctr">
              <a:buNone/>
              <a:defRPr/>
            </a:lvl5pPr>
            <a:lvl6pPr marL="3003575" indent="0" algn="ctr">
              <a:buNone/>
              <a:defRPr/>
            </a:lvl6pPr>
            <a:lvl7pPr marL="3604290" indent="0" algn="ctr">
              <a:buNone/>
              <a:defRPr/>
            </a:lvl7pPr>
            <a:lvl8pPr marL="4205006" indent="0" algn="ctr">
              <a:buNone/>
              <a:defRPr/>
            </a:lvl8pPr>
            <a:lvl9pPr marL="4805721"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CCD42E-BF23-4128-BBD9-075F131A520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59750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F1B4B7-215D-41E6-90EB-3EE648C940D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9561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28" y="4407228"/>
            <a:ext cx="7771293" cy="1362005"/>
          </a:xfrm>
        </p:spPr>
        <p:txBody>
          <a:bodyPr anchor="t"/>
          <a:lstStyle>
            <a:lvl1pPr algn="l">
              <a:defRPr sz="5256"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728" y="2907561"/>
            <a:ext cx="7771293" cy="1499667"/>
          </a:xfrm>
        </p:spPr>
        <p:txBody>
          <a:bodyPr anchor="b"/>
          <a:lstStyle>
            <a:lvl1pPr marL="0" indent="0">
              <a:buNone/>
              <a:defRPr sz="2628"/>
            </a:lvl1pPr>
            <a:lvl2pPr marL="600715" indent="0">
              <a:buNone/>
              <a:defRPr sz="2365"/>
            </a:lvl2pPr>
            <a:lvl3pPr marL="1201430" indent="0">
              <a:buNone/>
              <a:defRPr sz="2102"/>
            </a:lvl3pPr>
            <a:lvl4pPr marL="1802145" indent="0">
              <a:buNone/>
              <a:defRPr sz="1839"/>
            </a:lvl4pPr>
            <a:lvl5pPr marL="2402860" indent="0">
              <a:buNone/>
              <a:defRPr sz="1839"/>
            </a:lvl5pPr>
            <a:lvl6pPr marL="3003575" indent="0">
              <a:buNone/>
              <a:defRPr sz="1839"/>
            </a:lvl6pPr>
            <a:lvl7pPr marL="3604290" indent="0">
              <a:buNone/>
              <a:defRPr sz="1839"/>
            </a:lvl7pPr>
            <a:lvl8pPr marL="4205006" indent="0">
              <a:buNone/>
              <a:defRPr sz="1839"/>
            </a:lvl8pPr>
            <a:lvl9pPr marL="4805721" indent="0">
              <a:buNone/>
              <a:defRPr sz="1839"/>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96043-1E8D-46E1-8F37-C9BB59572F9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06856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44" y="1599786"/>
            <a:ext cx="4039048" cy="4526113"/>
          </a:xfrm>
        </p:spPr>
        <p:txBody>
          <a:bodyPr/>
          <a:lstStyle>
            <a:lvl1pPr>
              <a:defRPr sz="3679"/>
            </a:lvl1pPr>
            <a:lvl2pPr>
              <a:defRPr sz="3153"/>
            </a:lvl2pPr>
            <a:lvl3pPr>
              <a:defRPr sz="2628"/>
            </a:lvl3pPr>
            <a:lvl4pPr>
              <a:defRPr sz="2365"/>
            </a:lvl4pPr>
            <a:lvl5pPr>
              <a:defRPr sz="2365"/>
            </a:lvl5pPr>
            <a:lvl6pPr>
              <a:defRPr sz="2365"/>
            </a:lvl6pPr>
            <a:lvl7pPr>
              <a:defRPr sz="2365"/>
            </a:lvl7pPr>
            <a:lvl8pPr>
              <a:defRPr sz="2365"/>
            </a:lvl8pPr>
            <a:lvl9pPr>
              <a:defRPr sz="23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7912" y="1599786"/>
            <a:ext cx="4039048" cy="4526113"/>
          </a:xfrm>
        </p:spPr>
        <p:txBody>
          <a:bodyPr/>
          <a:lstStyle>
            <a:lvl1pPr>
              <a:defRPr sz="3679"/>
            </a:lvl1pPr>
            <a:lvl2pPr>
              <a:defRPr sz="3153"/>
            </a:lvl2pPr>
            <a:lvl3pPr>
              <a:defRPr sz="2628"/>
            </a:lvl3pPr>
            <a:lvl4pPr>
              <a:defRPr sz="2365"/>
            </a:lvl4pPr>
            <a:lvl5pPr>
              <a:defRPr sz="2365"/>
            </a:lvl5pPr>
            <a:lvl6pPr>
              <a:defRPr sz="2365"/>
            </a:lvl6pPr>
            <a:lvl7pPr>
              <a:defRPr sz="2365"/>
            </a:lvl7pPr>
            <a:lvl8pPr>
              <a:defRPr sz="2365"/>
            </a:lvl8pPr>
            <a:lvl9pPr>
              <a:defRPr sz="23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6190BF-1D38-4851-A5A8-697CD823D07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77247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43" y="1535127"/>
            <a:ext cx="4040629" cy="640331"/>
          </a:xfrm>
        </p:spPr>
        <p:txBody>
          <a:bodyPr anchor="b"/>
          <a:lstStyle>
            <a:lvl1pPr marL="0" indent="0">
              <a:buNone/>
              <a:defRPr sz="3153" b="1"/>
            </a:lvl1pPr>
            <a:lvl2pPr marL="600715" indent="0">
              <a:buNone/>
              <a:defRPr sz="2628" b="1"/>
            </a:lvl2pPr>
            <a:lvl3pPr marL="1201430" indent="0">
              <a:buNone/>
              <a:defRPr sz="2365" b="1"/>
            </a:lvl3pPr>
            <a:lvl4pPr marL="1802145" indent="0">
              <a:buNone/>
              <a:defRPr sz="2102" b="1"/>
            </a:lvl4pPr>
            <a:lvl5pPr marL="2402860" indent="0">
              <a:buNone/>
              <a:defRPr sz="2102" b="1"/>
            </a:lvl5pPr>
            <a:lvl6pPr marL="3003575" indent="0">
              <a:buNone/>
              <a:defRPr sz="2102" b="1"/>
            </a:lvl6pPr>
            <a:lvl7pPr marL="3604290" indent="0">
              <a:buNone/>
              <a:defRPr sz="2102" b="1"/>
            </a:lvl7pPr>
            <a:lvl8pPr marL="4205006" indent="0">
              <a:buNone/>
              <a:defRPr sz="2102" b="1"/>
            </a:lvl8pPr>
            <a:lvl9pPr marL="4805721" indent="0">
              <a:buNone/>
              <a:defRPr sz="2102" b="1"/>
            </a:lvl9pPr>
          </a:lstStyle>
          <a:p>
            <a:pPr lvl="0"/>
            <a:r>
              <a:rPr lang="zh-CN" altLang="en-US" smtClean="0"/>
              <a:t>单击此处编辑母版文本样式</a:t>
            </a:r>
          </a:p>
        </p:txBody>
      </p:sp>
      <p:sp>
        <p:nvSpPr>
          <p:cNvPr id="4" name="内容占位符 3"/>
          <p:cNvSpPr>
            <a:spLocks noGrp="1"/>
          </p:cNvSpPr>
          <p:nvPr>
            <p:ph sz="half" idx="2"/>
          </p:nvPr>
        </p:nvSpPr>
        <p:spPr>
          <a:xfrm>
            <a:off x="457043" y="2175455"/>
            <a:ext cx="4040629" cy="3950442"/>
          </a:xfrm>
        </p:spPr>
        <p:txBody>
          <a:bodyPr/>
          <a:lstStyle>
            <a:lvl1pPr>
              <a:defRPr sz="3153"/>
            </a:lvl1pPr>
            <a:lvl2pPr>
              <a:defRPr sz="2628"/>
            </a:lvl2pPr>
            <a:lvl3pPr>
              <a:defRPr sz="2365"/>
            </a:lvl3pPr>
            <a:lvl4pPr>
              <a:defRPr sz="2102"/>
            </a:lvl4pPr>
            <a:lvl5pPr>
              <a:defRPr sz="2102"/>
            </a:lvl5pPr>
            <a:lvl6pPr>
              <a:defRPr sz="2102"/>
            </a:lvl6pPr>
            <a:lvl7pPr>
              <a:defRPr sz="2102"/>
            </a:lvl7pPr>
            <a:lvl8pPr>
              <a:defRPr sz="2102"/>
            </a:lvl8pPr>
            <a:lvl9pPr>
              <a:defRPr sz="210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749" y="1535127"/>
            <a:ext cx="4042211" cy="640331"/>
          </a:xfrm>
        </p:spPr>
        <p:txBody>
          <a:bodyPr anchor="b"/>
          <a:lstStyle>
            <a:lvl1pPr marL="0" indent="0">
              <a:buNone/>
              <a:defRPr sz="3153" b="1"/>
            </a:lvl1pPr>
            <a:lvl2pPr marL="600715" indent="0">
              <a:buNone/>
              <a:defRPr sz="2628" b="1"/>
            </a:lvl2pPr>
            <a:lvl3pPr marL="1201430" indent="0">
              <a:buNone/>
              <a:defRPr sz="2365" b="1"/>
            </a:lvl3pPr>
            <a:lvl4pPr marL="1802145" indent="0">
              <a:buNone/>
              <a:defRPr sz="2102" b="1"/>
            </a:lvl4pPr>
            <a:lvl5pPr marL="2402860" indent="0">
              <a:buNone/>
              <a:defRPr sz="2102" b="1"/>
            </a:lvl5pPr>
            <a:lvl6pPr marL="3003575" indent="0">
              <a:buNone/>
              <a:defRPr sz="2102" b="1"/>
            </a:lvl6pPr>
            <a:lvl7pPr marL="3604290" indent="0">
              <a:buNone/>
              <a:defRPr sz="2102" b="1"/>
            </a:lvl7pPr>
            <a:lvl8pPr marL="4205006" indent="0">
              <a:buNone/>
              <a:defRPr sz="2102" b="1"/>
            </a:lvl8pPr>
            <a:lvl9pPr marL="4805721" indent="0">
              <a:buNone/>
              <a:defRPr sz="2102" b="1"/>
            </a:lvl9pPr>
          </a:lstStyle>
          <a:p>
            <a:pPr lvl="0"/>
            <a:r>
              <a:rPr lang="zh-CN" altLang="en-US" smtClean="0"/>
              <a:t>单击此处编辑母版文本样式</a:t>
            </a:r>
          </a:p>
        </p:txBody>
      </p:sp>
      <p:sp>
        <p:nvSpPr>
          <p:cNvPr id="6" name="内容占位符 5"/>
          <p:cNvSpPr>
            <a:spLocks noGrp="1"/>
          </p:cNvSpPr>
          <p:nvPr>
            <p:ph sz="quarter" idx="4"/>
          </p:nvPr>
        </p:nvSpPr>
        <p:spPr>
          <a:xfrm>
            <a:off x="4644749" y="2175455"/>
            <a:ext cx="4042211" cy="3950442"/>
          </a:xfrm>
        </p:spPr>
        <p:txBody>
          <a:bodyPr/>
          <a:lstStyle>
            <a:lvl1pPr>
              <a:defRPr sz="3153"/>
            </a:lvl1pPr>
            <a:lvl2pPr>
              <a:defRPr sz="2628"/>
            </a:lvl2pPr>
            <a:lvl3pPr>
              <a:defRPr sz="2365"/>
            </a:lvl3pPr>
            <a:lvl4pPr>
              <a:defRPr sz="2102"/>
            </a:lvl4pPr>
            <a:lvl5pPr>
              <a:defRPr sz="2102"/>
            </a:lvl5pPr>
            <a:lvl6pPr>
              <a:defRPr sz="2102"/>
            </a:lvl6pPr>
            <a:lvl7pPr>
              <a:defRPr sz="2102"/>
            </a:lvl7pPr>
            <a:lvl8pPr>
              <a:defRPr sz="2102"/>
            </a:lvl8pPr>
            <a:lvl9pPr>
              <a:defRPr sz="210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772803-13BF-447A-AA1E-0153176D81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9623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A13322-FB2E-4077-9844-AB0E40C9335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67228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D888BA-E2E9-412E-8E36-4B1B5E95B25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24634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42" y="273239"/>
            <a:ext cx="3007937" cy="1161771"/>
          </a:xfrm>
        </p:spPr>
        <p:txBody>
          <a:bodyPr anchor="b"/>
          <a:lstStyle>
            <a:lvl1pPr algn="l">
              <a:defRPr sz="2628"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682" y="273239"/>
            <a:ext cx="5111278" cy="5852661"/>
          </a:xfrm>
        </p:spPr>
        <p:txBody>
          <a:bodyPr/>
          <a:lstStyle>
            <a:lvl1pPr>
              <a:defRPr sz="4204"/>
            </a:lvl1pPr>
            <a:lvl2pPr>
              <a:defRPr sz="3679"/>
            </a:lvl2pPr>
            <a:lvl3pPr>
              <a:defRPr sz="3153"/>
            </a:lvl3pPr>
            <a:lvl4pPr>
              <a:defRPr sz="2628"/>
            </a:lvl4pPr>
            <a:lvl5pPr>
              <a:defRPr sz="2628"/>
            </a:lvl5pPr>
            <a:lvl6pPr>
              <a:defRPr sz="2628"/>
            </a:lvl6pPr>
            <a:lvl7pPr>
              <a:defRPr sz="2628"/>
            </a:lvl7pPr>
            <a:lvl8pPr>
              <a:defRPr sz="2628"/>
            </a:lvl8pPr>
            <a:lvl9pPr>
              <a:defRPr sz="262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42" y="1435009"/>
            <a:ext cx="3007937" cy="4690889"/>
          </a:xfrm>
        </p:spPr>
        <p:txBody>
          <a:bodyPr/>
          <a:lstStyle>
            <a:lvl1pPr marL="0" indent="0">
              <a:buNone/>
              <a:defRPr sz="1839"/>
            </a:lvl1pPr>
            <a:lvl2pPr marL="600715" indent="0">
              <a:buNone/>
              <a:defRPr sz="1577"/>
            </a:lvl2pPr>
            <a:lvl3pPr marL="1201430" indent="0">
              <a:buNone/>
              <a:defRPr sz="1314"/>
            </a:lvl3pPr>
            <a:lvl4pPr marL="1802145" indent="0">
              <a:buNone/>
              <a:defRPr sz="1183"/>
            </a:lvl4pPr>
            <a:lvl5pPr marL="2402860" indent="0">
              <a:buNone/>
              <a:defRPr sz="1183"/>
            </a:lvl5pPr>
            <a:lvl6pPr marL="3003575" indent="0">
              <a:buNone/>
              <a:defRPr sz="1183"/>
            </a:lvl6pPr>
            <a:lvl7pPr marL="3604290" indent="0">
              <a:buNone/>
              <a:defRPr sz="1183"/>
            </a:lvl7pPr>
            <a:lvl8pPr marL="4205006" indent="0">
              <a:buNone/>
              <a:defRPr sz="1183"/>
            </a:lvl8pPr>
            <a:lvl9pPr marL="4805721" indent="0">
              <a:buNone/>
              <a:defRPr sz="1183"/>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92C330-9B1F-4A89-A752-804C88E9110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1404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2016/4/9</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401591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796" y="4801437"/>
            <a:ext cx="5487666" cy="565243"/>
          </a:xfrm>
        </p:spPr>
        <p:txBody>
          <a:bodyPr anchor="b"/>
          <a:lstStyle>
            <a:lvl1pPr algn="l">
              <a:defRPr sz="2628"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1796" y="613215"/>
            <a:ext cx="5487666" cy="4115218"/>
          </a:xfrm>
        </p:spPr>
        <p:txBody>
          <a:bodyPr/>
          <a:lstStyle>
            <a:lvl1pPr marL="0" indent="0">
              <a:buNone/>
              <a:defRPr sz="4204"/>
            </a:lvl1pPr>
            <a:lvl2pPr marL="600715" indent="0">
              <a:buNone/>
              <a:defRPr sz="3679"/>
            </a:lvl2pPr>
            <a:lvl3pPr marL="1201430" indent="0">
              <a:buNone/>
              <a:defRPr sz="3153"/>
            </a:lvl3pPr>
            <a:lvl4pPr marL="1802145" indent="0">
              <a:buNone/>
              <a:defRPr sz="2628"/>
            </a:lvl4pPr>
            <a:lvl5pPr marL="2402860" indent="0">
              <a:buNone/>
              <a:defRPr sz="2628"/>
            </a:lvl5pPr>
            <a:lvl6pPr marL="3003575" indent="0">
              <a:buNone/>
              <a:defRPr sz="2628"/>
            </a:lvl6pPr>
            <a:lvl7pPr marL="3604290" indent="0">
              <a:buNone/>
              <a:defRPr sz="2628"/>
            </a:lvl7pPr>
            <a:lvl8pPr marL="4205006" indent="0">
              <a:buNone/>
              <a:defRPr sz="2628"/>
            </a:lvl8pPr>
            <a:lvl9pPr marL="4805721" indent="0">
              <a:buNone/>
              <a:defRPr sz="2628"/>
            </a:lvl9pPr>
          </a:lstStyle>
          <a:p>
            <a:pPr lvl="0"/>
            <a:endParaRPr lang="zh-CN" altLang="en-US" noProof="0" smtClean="0"/>
          </a:p>
        </p:txBody>
      </p:sp>
      <p:sp>
        <p:nvSpPr>
          <p:cNvPr id="4" name="文本占位符 3"/>
          <p:cNvSpPr>
            <a:spLocks noGrp="1"/>
          </p:cNvSpPr>
          <p:nvPr>
            <p:ph type="body" sz="half" idx="2"/>
          </p:nvPr>
        </p:nvSpPr>
        <p:spPr>
          <a:xfrm>
            <a:off x="1791796" y="5366678"/>
            <a:ext cx="5487666" cy="805106"/>
          </a:xfrm>
        </p:spPr>
        <p:txBody>
          <a:bodyPr/>
          <a:lstStyle>
            <a:lvl1pPr marL="0" indent="0">
              <a:buNone/>
              <a:defRPr sz="1839"/>
            </a:lvl1pPr>
            <a:lvl2pPr marL="600715" indent="0">
              <a:buNone/>
              <a:defRPr sz="1577"/>
            </a:lvl2pPr>
            <a:lvl3pPr marL="1201430" indent="0">
              <a:buNone/>
              <a:defRPr sz="1314"/>
            </a:lvl3pPr>
            <a:lvl4pPr marL="1802145" indent="0">
              <a:buNone/>
              <a:defRPr sz="1183"/>
            </a:lvl4pPr>
            <a:lvl5pPr marL="2402860" indent="0">
              <a:buNone/>
              <a:defRPr sz="1183"/>
            </a:lvl5pPr>
            <a:lvl6pPr marL="3003575" indent="0">
              <a:buNone/>
              <a:defRPr sz="1183"/>
            </a:lvl6pPr>
            <a:lvl7pPr marL="3604290" indent="0">
              <a:buNone/>
              <a:defRPr sz="1183"/>
            </a:lvl7pPr>
            <a:lvl8pPr marL="4205006" indent="0">
              <a:buNone/>
              <a:defRPr sz="1183"/>
            </a:lvl8pPr>
            <a:lvl9pPr marL="4805721" indent="0">
              <a:buNone/>
              <a:defRPr sz="1183"/>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EF7261-7DE8-45F5-B57C-445BFAC463A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26373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E79C3-6E72-4D4A-B7D2-C9BFCB176D9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19180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79" y="275323"/>
            <a:ext cx="2057479" cy="585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44" y="275323"/>
            <a:ext cx="6020617" cy="585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000000"/>
                </a:solidFill>
              </a:rPr>
              <a:t>2016/4/9</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7B56A5-AD7E-4A17-82D9-BD3BC41F06F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2461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2016/4/9</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413573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2016/4/9</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36607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365127"/>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1"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2016/4/9</a:t>
            </a:r>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4829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2016/4/9</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288770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2016/4/9</a:t>
            </a: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33526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2016/4/9</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141035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2016/4/9</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8804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2016/4/9</a:t>
            </a:r>
            <a:endParaRPr lang="zh-CN" altLang="en-US"/>
          </a:p>
        </p:txBody>
      </p:sp>
      <p:sp>
        <p:nvSpPr>
          <p:cNvPr id="5" name="页脚占位符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BE7EB-146A-45EE-9F36-5F69B9A310ED}" type="slidenum">
              <a:rPr lang="zh-CN" altLang="en-US" smtClean="0"/>
              <a:pPr/>
              <a:t>‹#›</a:t>
            </a:fld>
            <a:endParaRPr lang="zh-CN" altLang="en-US"/>
          </a:p>
        </p:txBody>
      </p:sp>
    </p:spTree>
    <p:extLst>
      <p:ext uri="{BB962C8B-B14F-4D97-AF65-F5344CB8AC3E}">
        <p14:creationId xmlns:p14="http://schemas.microsoft.com/office/powerpoint/2010/main" val="1267298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042" y="275321"/>
            <a:ext cx="82299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957" tIns="40980" rIns="81957" bIns="4098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042" y="1599786"/>
            <a:ext cx="8229917" cy="45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957" tIns="40980" rIns="81957" bIns="4098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043" y="6244787"/>
            <a:ext cx="2133389" cy="475555"/>
          </a:xfrm>
          <a:prstGeom prst="rect">
            <a:avLst/>
          </a:prstGeom>
          <a:noFill/>
          <a:ln w="9525">
            <a:noFill/>
            <a:miter lim="800000"/>
            <a:headEnd/>
            <a:tailEnd/>
          </a:ln>
        </p:spPr>
        <p:txBody>
          <a:bodyPr vert="horz" wrap="square" lIns="81957" tIns="40980" rIns="81957" bIns="40980" numCol="1" anchor="t" anchorCtr="0" compatLnSpc="1">
            <a:prstTxWarp prst="textNoShape">
              <a:avLst/>
            </a:prstTxWarp>
          </a:bodyPr>
          <a:lstStyle>
            <a:lvl1pPr eaLnBrk="1" hangingPunct="1">
              <a:buFont typeface="Arial" pitchFamily="34" charset="0"/>
              <a:buNone/>
              <a:defRPr sz="1577">
                <a:latin typeface="Arial" pitchFamily="34" charset="0"/>
                <a:ea typeface="宋体" pitchFamily="2" charset="-122"/>
              </a:defRPr>
            </a:lvl1pPr>
          </a:lstStyle>
          <a:p>
            <a:pPr fontAlgn="base">
              <a:spcBef>
                <a:spcPct val="0"/>
              </a:spcBef>
              <a:spcAft>
                <a:spcPct val="0"/>
              </a:spcAft>
              <a:defRPr/>
            </a:pPr>
            <a:r>
              <a:rPr lang="en-US" altLang="zh-CN" smtClean="0">
                <a:solidFill>
                  <a:srgbClr val="000000"/>
                </a:solidFill>
              </a:rPr>
              <a:t>2016/4/9</a:t>
            </a:r>
            <a:endParaRPr lang="en-US">
              <a:solidFill>
                <a:srgbClr val="000000"/>
              </a:solidFill>
            </a:endParaRPr>
          </a:p>
        </p:txBody>
      </p:sp>
      <p:sp>
        <p:nvSpPr>
          <p:cNvPr id="1029" name="Rectangle 5"/>
          <p:cNvSpPr>
            <a:spLocks noGrp="1" noChangeArrowheads="1"/>
          </p:cNvSpPr>
          <p:nvPr>
            <p:ph type="ftr" sz="quarter" idx="3"/>
          </p:nvPr>
        </p:nvSpPr>
        <p:spPr bwMode="auto">
          <a:xfrm>
            <a:off x="3124965" y="6244787"/>
            <a:ext cx="2895654" cy="475555"/>
          </a:xfrm>
          <a:prstGeom prst="rect">
            <a:avLst/>
          </a:prstGeom>
          <a:noFill/>
          <a:ln w="9525">
            <a:noFill/>
            <a:miter lim="800000"/>
            <a:headEnd/>
            <a:tailEnd/>
          </a:ln>
        </p:spPr>
        <p:txBody>
          <a:bodyPr vert="horz" wrap="square" lIns="81957" tIns="40980" rIns="81957" bIns="40980" numCol="1" anchor="t" anchorCtr="0" compatLnSpc="1">
            <a:prstTxWarp prst="textNoShape">
              <a:avLst/>
            </a:prstTxWarp>
          </a:bodyPr>
          <a:lstStyle>
            <a:lvl1pPr algn="ctr" eaLnBrk="1" hangingPunct="1">
              <a:buFont typeface="Arial" pitchFamily="34" charset="0"/>
              <a:buNone/>
              <a:defRPr sz="1577">
                <a:latin typeface="Arial" pitchFamily="34" charset="0"/>
                <a:ea typeface="宋体" pitchFamily="2" charset="-122"/>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570" y="6244787"/>
            <a:ext cx="2133390" cy="475555"/>
          </a:xfrm>
          <a:prstGeom prst="rect">
            <a:avLst/>
          </a:prstGeom>
          <a:noFill/>
          <a:ln w="9525">
            <a:noFill/>
            <a:miter lim="800000"/>
            <a:headEnd/>
            <a:tailEnd/>
          </a:ln>
        </p:spPr>
        <p:txBody>
          <a:bodyPr vert="horz" wrap="square" lIns="81957" tIns="40980" rIns="81957" bIns="40980" numCol="1" anchor="t" anchorCtr="0" compatLnSpc="1">
            <a:prstTxWarp prst="textNoShape">
              <a:avLst/>
            </a:prstTxWarp>
          </a:bodyPr>
          <a:lstStyle>
            <a:lvl1pPr algn="r" eaLnBrk="1" hangingPunct="1">
              <a:buFont typeface="Arial" panose="020B0604020202020204" pitchFamily="34" charset="0"/>
              <a:buNone/>
              <a:defRPr sz="1577"/>
            </a:lvl1pPr>
          </a:lstStyle>
          <a:p>
            <a:pPr fontAlgn="base">
              <a:spcBef>
                <a:spcPct val="0"/>
              </a:spcBef>
              <a:spcAft>
                <a:spcPct val="0"/>
              </a:spcAft>
              <a:defRPr/>
            </a:pPr>
            <a:fld id="{DE000FEC-0EEB-4D5A-B016-ABFF49E4E3FA}"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348346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1076281" rtl="0" eaLnBrk="0" fontAlgn="base" hangingPunct="0">
        <a:spcBef>
          <a:spcPct val="0"/>
        </a:spcBef>
        <a:spcAft>
          <a:spcPct val="0"/>
        </a:spcAft>
        <a:defRPr sz="5124">
          <a:solidFill>
            <a:schemeClr val="tx2"/>
          </a:solidFill>
          <a:latin typeface="+mj-lt"/>
          <a:ea typeface="+mj-ea"/>
          <a:cs typeface="+mj-cs"/>
        </a:defRPr>
      </a:lvl1pPr>
      <a:lvl2pPr algn="ctr" defTabSz="1076281" rtl="0" eaLnBrk="0" fontAlgn="base" hangingPunct="0">
        <a:spcBef>
          <a:spcPct val="0"/>
        </a:spcBef>
        <a:spcAft>
          <a:spcPct val="0"/>
        </a:spcAft>
        <a:defRPr sz="5124">
          <a:solidFill>
            <a:schemeClr val="tx2"/>
          </a:solidFill>
          <a:latin typeface="Arial" pitchFamily="34" charset="0"/>
          <a:ea typeface="宋体" pitchFamily="2" charset="-122"/>
        </a:defRPr>
      </a:lvl2pPr>
      <a:lvl3pPr algn="ctr" defTabSz="1076281" rtl="0" eaLnBrk="0" fontAlgn="base" hangingPunct="0">
        <a:spcBef>
          <a:spcPct val="0"/>
        </a:spcBef>
        <a:spcAft>
          <a:spcPct val="0"/>
        </a:spcAft>
        <a:defRPr sz="5124">
          <a:solidFill>
            <a:schemeClr val="tx2"/>
          </a:solidFill>
          <a:latin typeface="Arial" pitchFamily="34" charset="0"/>
          <a:ea typeface="宋体" pitchFamily="2" charset="-122"/>
        </a:defRPr>
      </a:lvl3pPr>
      <a:lvl4pPr algn="ctr" defTabSz="1076281" rtl="0" eaLnBrk="0" fontAlgn="base" hangingPunct="0">
        <a:spcBef>
          <a:spcPct val="0"/>
        </a:spcBef>
        <a:spcAft>
          <a:spcPct val="0"/>
        </a:spcAft>
        <a:defRPr sz="5124">
          <a:solidFill>
            <a:schemeClr val="tx2"/>
          </a:solidFill>
          <a:latin typeface="Arial" pitchFamily="34" charset="0"/>
          <a:ea typeface="宋体" pitchFamily="2" charset="-122"/>
        </a:defRPr>
      </a:lvl4pPr>
      <a:lvl5pPr algn="ctr" defTabSz="1076281" rtl="0" eaLnBrk="0" fontAlgn="base" hangingPunct="0">
        <a:spcBef>
          <a:spcPct val="0"/>
        </a:spcBef>
        <a:spcAft>
          <a:spcPct val="0"/>
        </a:spcAft>
        <a:defRPr sz="5124">
          <a:solidFill>
            <a:schemeClr val="tx2"/>
          </a:solidFill>
          <a:latin typeface="Arial" pitchFamily="34" charset="0"/>
          <a:ea typeface="宋体" pitchFamily="2" charset="-122"/>
        </a:defRPr>
      </a:lvl5pPr>
      <a:lvl6pPr marL="600715" algn="ctr" defTabSz="1076281" rtl="0" eaLnBrk="0" fontAlgn="base" hangingPunct="0">
        <a:spcBef>
          <a:spcPct val="0"/>
        </a:spcBef>
        <a:spcAft>
          <a:spcPct val="0"/>
        </a:spcAft>
        <a:defRPr sz="5124">
          <a:solidFill>
            <a:schemeClr val="tx2"/>
          </a:solidFill>
          <a:latin typeface="Arial" pitchFamily="34" charset="0"/>
          <a:ea typeface="宋体" pitchFamily="2" charset="-122"/>
        </a:defRPr>
      </a:lvl6pPr>
      <a:lvl7pPr marL="1201430" algn="ctr" defTabSz="1076281" rtl="0" eaLnBrk="0" fontAlgn="base" hangingPunct="0">
        <a:spcBef>
          <a:spcPct val="0"/>
        </a:spcBef>
        <a:spcAft>
          <a:spcPct val="0"/>
        </a:spcAft>
        <a:defRPr sz="5124">
          <a:solidFill>
            <a:schemeClr val="tx2"/>
          </a:solidFill>
          <a:latin typeface="Arial" pitchFamily="34" charset="0"/>
          <a:ea typeface="宋体" pitchFamily="2" charset="-122"/>
        </a:defRPr>
      </a:lvl7pPr>
      <a:lvl8pPr marL="1802145" algn="ctr" defTabSz="1076281" rtl="0" eaLnBrk="0" fontAlgn="base" hangingPunct="0">
        <a:spcBef>
          <a:spcPct val="0"/>
        </a:spcBef>
        <a:spcAft>
          <a:spcPct val="0"/>
        </a:spcAft>
        <a:defRPr sz="5124">
          <a:solidFill>
            <a:schemeClr val="tx2"/>
          </a:solidFill>
          <a:latin typeface="Arial" pitchFamily="34" charset="0"/>
          <a:ea typeface="宋体" pitchFamily="2" charset="-122"/>
        </a:defRPr>
      </a:lvl8pPr>
      <a:lvl9pPr marL="2402860" algn="ctr" defTabSz="1076281" rtl="0" eaLnBrk="0" fontAlgn="base" hangingPunct="0">
        <a:spcBef>
          <a:spcPct val="0"/>
        </a:spcBef>
        <a:spcAft>
          <a:spcPct val="0"/>
        </a:spcAft>
        <a:defRPr sz="5124">
          <a:solidFill>
            <a:schemeClr val="tx2"/>
          </a:solidFill>
          <a:latin typeface="Arial" pitchFamily="34" charset="0"/>
          <a:ea typeface="宋体" pitchFamily="2" charset="-122"/>
        </a:defRPr>
      </a:lvl9pPr>
    </p:titleStyle>
    <p:bodyStyle>
      <a:lvl1pPr marL="404648" indent="-404648" algn="l" defTabSz="1076281" rtl="0" eaLnBrk="0" fontAlgn="base" hangingPunct="0">
        <a:spcBef>
          <a:spcPct val="20000"/>
        </a:spcBef>
        <a:spcAft>
          <a:spcPct val="0"/>
        </a:spcAft>
        <a:buChar char="•"/>
        <a:defRPr sz="3679">
          <a:solidFill>
            <a:schemeClr val="tx1"/>
          </a:solidFill>
          <a:latin typeface="+mn-lt"/>
          <a:ea typeface="+mn-ea"/>
          <a:cs typeface="+mn-cs"/>
        </a:defRPr>
      </a:lvl1pPr>
      <a:lvl2pPr marL="873958" indent="-335817" algn="l" defTabSz="1076281" rtl="0" eaLnBrk="0" fontAlgn="base" hangingPunct="0">
        <a:spcBef>
          <a:spcPct val="20000"/>
        </a:spcBef>
        <a:spcAft>
          <a:spcPct val="0"/>
        </a:spcAft>
        <a:buChar char="–"/>
        <a:defRPr sz="3285">
          <a:solidFill>
            <a:schemeClr val="tx1"/>
          </a:solidFill>
          <a:latin typeface="+mn-lt"/>
          <a:ea typeface="+mn-ea"/>
        </a:defRPr>
      </a:lvl2pPr>
      <a:lvl3pPr marL="1347437" indent="-271156" algn="l" defTabSz="1076281" rtl="0" eaLnBrk="0" fontAlgn="base" hangingPunct="0">
        <a:spcBef>
          <a:spcPct val="20000"/>
        </a:spcBef>
        <a:spcAft>
          <a:spcPct val="0"/>
        </a:spcAft>
        <a:buChar char="•"/>
        <a:defRPr sz="2759">
          <a:solidFill>
            <a:schemeClr val="tx1"/>
          </a:solidFill>
          <a:latin typeface="+mn-lt"/>
          <a:ea typeface="+mn-ea"/>
        </a:defRPr>
      </a:lvl3pPr>
      <a:lvl4pPr marL="1885578" indent="-271156" algn="l" defTabSz="1076281" rtl="0" eaLnBrk="0" fontAlgn="base" hangingPunct="0">
        <a:spcBef>
          <a:spcPct val="20000"/>
        </a:spcBef>
        <a:spcAft>
          <a:spcPct val="0"/>
        </a:spcAft>
        <a:buChar char="–"/>
        <a:defRPr sz="2234">
          <a:solidFill>
            <a:schemeClr val="tx1"/>
          </a:solidFill>
          <a:latin typeface="+mn-lt"/>
          <a:ea typeface="+mn-ea"/>
        </a:defRPr>
      </a:lvl4pPr>
      <a:lvl5pPr marL="2423718" indent="-271156" algn="l" defTabSz="1076281" rtl="0" eaLnBrk="0" fontAlgn="base" hangingPunct="0">
        <a:spcBef>
          <a:spcPct val="20000"/>
        </a:spcBef>
        <a:spcAft>
          <a:spcPct val="0"/>
        </a:spcAft>
        <a:buChar char="»"/>
        <a:defRPr sz="2234">
          <a:solidFill>
            <a:schemeClr val="tx1"/>
          </a:solidFill>
          <a:latin typeface="+mn-lt"/>
          <a:ea typeface="+mn-ea"/>
        </a:defRPr>
      </a:lvl5pPr>
      <a:lvl6pPr marL="3024434" indent="-271156" algn="l" defTabSz="1076281" rtl="0" eaLnBrk="0" fontAlgn="base" hangingPunct="0">
        <a:spcBef>
          <a:spcPct val="20000"/>
        </a:spcBef>
        <a:spcAft>
          <a:spcPct val="0"/>
        </a:spcAft>
        <a:buChar char="»"/>
        <a:defRPr sz="2234">
          <a:solidFill>
            <a:schemeClr val="tx1"/>
          </a:solidFill>
          <a:latin typeface="+mn-lt"/>
          <a:ea typeface="+mn-ea"/>
        </a:defRPr>
      </a:lvl6pPr>
      <a:lvl7pPr marL="3625149" indent="-271156" algn="l" defTabSz="1076281" rtl="0" eaLnBrk="0" fontAlgn="base" hangingPunct="0">
        <a:spcBef>
          <a:spcPct val="20000"/>
        </a:spcBef>
        <a:spcAft>
          <a:spcPct val="0"/>
        </a:spcAft>
        <a:buChar char="»"/>
        <a:defRPr sz="2234">
          <a:solidFill>
            <a:schemeClr val="tx1"/>
          </a:solidFill>
          <a:latin typeface="+mn-lt"/>
          <a:ea typeface="+mn-ea"/>
        </a:defRPr>
      </a:lvl7pPr>
      <a:lvl8pPr marL="4225864" indent="-271156" algn="l" defTabSz="1076281" rtl="0" eaLnBrk="0" fontAlgn="base" hangingPunct="0">
        <a:spcBef>
          <a:spcPct val="20000"/>
        </a:spcBef>
        <a:spcAft>
          <a:spcPct val="0"/>
        </a:spcAft>
        <a:buChar char="»"/>
        <a:defRPr sz="2234">
          <a:solidFill>
            <a:schemeClr val="tx1"/>
          </a:solidFill>
          <a:latin typeface="+mn-lt"/>
          <a:ea typeface="+mn-ea"/>
        </a:defRPr>
      </a:lvl8pPr>
      <a:lvl9pPr marL="4826579" indent="-271156" algn="l" defTabSz="1076281" rtl="0" eaLnBrk="0" fontAlgn="base" hangingPunct="0">
        <a:spcBef>
          <a:spcPct val="20000"/>
        </a:spcBef>
        <a:spcAft>
          <a:spcPct val="0"/>
        </a:spcAft>
        <a:buChar char="»"/>
        <a:defRPr sz="2234">
          <a:solidFill>
            <a:schemeClr val="tx1"/>
          </a:solidFill>
          <a:latin typeface="+mn-lt"/>
          <a:ea typeface="+mn-ea"/>
        </a:defRPr>
      </a:lvl9pPr>
    </p:bodyStyle>
    <p:otherStyle>
      <a:defPPr>
        <a:defRPr lang="zh-CN"/>
      </a:defPPr>
      <a:lvl1pPr marL="0" algn="l" defTabSz="1201430" rtl="0" eaLnBrk="1" latinLnBrk="0" hangingPunct="1">
        <a:defRPr sz="2365" kern="1200">
          <a:solidFill>
            <a:schemeClr val="tx1"/>
          </a:solidFill>
          <a:latin typeface="+mn-lt"/>
          <a:ea typeface="+mn-ea"/>
          <a:cs typeface="+mn-cs"/>
        </a:defRPr>
      </a:lvl1pPr>
      <a:lvl2pPr marL="600715" algn="l" defTabSz="1201430" rtl="0" eaLnBrk="1" latinLnBrk="0" hangingPunct="1">
        <a:defRPr sz="2365" kern="1200">
          <a:solidFill>
            <a:schemeClr val="tx1"/>
          </a:solidFill>
          <a:latin typeface="+mn-lt"/>
          <a:ea typeface="+mn-ea"/>
          <a:cs typeface="+mn-cs"/>
        </a:defRPr>
      </a:lvl2pPr>
      <a:lvl3pPr marL="1201430" algn="l" defTabSz="1201430" rtl="0" eaLnBrk="1" latinLnBrk="0" hangingPunct="1">
        <a:defRPr sz="2365" kern="1200">
          <a:solidFill>
            <a:schemeClr val="tx1"/>
          </a:solidFill>
          <a:latin typeface="+mn-lt"/>
          <a:ea typeface="+mn-ea"/>
          <a:cs typeface="+mn-cs"/>
        </a:defRPr>
      </a:lvl3pPr>
      <a:lvl4pPr marL="1802145" algn="l" defTabSz="1201430" rtl="0" eaLnBrk="1" latinLnBrk="0" hangingPunct="1">
        <a:defRPr sz="2365" kern="1200">
          <a:solidFill>
            <a:schemeClr val="tx1"/>
          </a:solidFill>
          <a:latin typeface="+mn-lt"/>
          <a:ea typeface="+mn-ea"/>
          <a:cs typeface="+mn-cs"/>
        </a:defRPr>
      </a:lvl4pPr>
      <a:lvl5pPr marL="2402860" algn="l" defTabSz="1201430" rtl="0" eaLnBrk="1" latinLnBrk="0" hangingPunct="1">
        <a:defRPr sz="2365" kern="1200">
          <a:solidFill>
            <a:schemeClr val="tx1"/>
          </a:solidFill>
          <a:latin typeface="+mn-lt"/>
          <a:ea typeface="+mn-ea"/>
          <a:cs typeface="+mn-cs"/>
        </a:defRPr>
      </a:lvl5pPr>
      <a:lvl6pPr marL="3003575" algn="l" defTabSz="1201430" rtl="0" eaLnBrk="1" latinLnBrk="0" hangingPunct="1">
        <a:defRPr sz="2365" kern="1200">
          <a:solidFill>
            <a:schemeClr val="tx1"/>
          </a:solidFill>
          <a:latin typeface="+mn-lt"/>
          <a:ea typeface="+mn-ea"/>
          <a:cs typeface="+mn-cs"/>
        </a:defRPr>
      </a:lvl6pPr>
      <a:lvl7pPr marL="3604290" algn="l" defTabSz="1201430" rtl="0" eaLnBrk="1" latinLnBrk="0" hangingPunct="1">
        <a:defRPr sz="2365" kern="1200">
          <a:solidFill>
            <a:schemeClr val="tx1"/>
          </a:solidFill>
          <a:latin typeface="+mn-lt"/>
          <a:ea typeface="+mn-ea"/>
          <a:cs typeface="+mn-cs"/>
        </a:defRPr>
      </a:lvl7pPr>
      <a:lvl8pPr marL="4205006" algn="l" defTabSz="1201430" rtl="0" eaLnBrk="1" latinLnBrk="0" hangingPunct="1">
        <a:defRPr sz="2365" kern="1200">
          <a:solidFill>
            <a:schemeClr val="tx1"/>
          </a:solidFill>
          <a:latin typeface="+mn-lt"/>
          <a:ea typeface="+mn-ea"/>
          <a:cs typeface="+mn-cs"/>
        </a:defRPr>
      </a:lvl8pPr>
      <a:lvl9pPr marL="4805721" algn="l" defTabSz="1201430" rtl="0" eaLnBrk="1" latinLnBrk="0" hangingPunct="1">
        <a:defRPr sz="23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image" Target="../media/image27.png"/><Relationship Id="rId5" Type="http://schemas.openxmlformats.org/officeDocument/2006/relationships/diagramQuickStyle" Target="../diagrams/quickStyle4.xml"/><Relationship Id="rId10" Type="http://schemas.openxmlformats.org/officeDocument/2006/relationships/image" Target="../media/image30.png"/><Relationship Id="rId4" Type="http://schemas.openxmlformats.org/officeDocument/2006/relationships/diagramLayout" Target="../diagrams/layout4.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0516" y="0"/>
            <a:ext cx="81886" cy="5581934"/>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6" name="矩形 5"/>
          <p:cNvSpPr/>
          <p:nvPr/>
        </p:nvSpPr>
        <p:spPr>
          <a:xfrm>
            <a:off x="2202406" y="2156346"/>
            <a:ext cx="81000" cy="470165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7030" y="3321011"/>
            <a:ext cx="4453062" cy="636313"/>
            <a:chOff x="4697030" y="3190381"/>
            <a:chExt cx="4453062" cy="636313"/>
          </a:xfrm>
        </p:grpSpPr>
        <p:sp>
          <p:nvSpPr>
            <p:cNvPr id="16" name="矩形 15"/>
            <p:cNvSpPr/>
            <p:nvPr/>
          </p:nvSpPr>
          <p:spPr>
            <a:xfrm flipV="1">
              <a:off x="4697030" y="3190381"/>
              <a:ext cx="4453061"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404262" y="3490538"/>
              <a:ext cx="374583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855863" y="3790694"/>
              <a:ext cx="3294228"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7945482" y="6371772"/>
            <a:ext cx="108858" cy="4862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00" y="624430"/>
            <a:ext cx="15621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组合 6"/>
          <p:cNvGrpSpPr/>
          <p:nvPr/>
        </p:nvGrpSpPr>
        <p:grpSpPr>
          <a:xfrm>
            <a:off x="5280669" y="2131303"/>
            <a:ext cx="3262433" cy="3561734"/>
            <a:chOff x="5488068" y="2079051"/>
            <a:chExt cx="3262433" cy="3561734"/>
          </a:xfrm>
        </p:grpSpPr>
        <p:sp>
          <p:nvSpPr>
            <p:cNvPr id="5" name="TextBox 4"/>
            <p:cNvSpPr txBox="1"/>
            <p:nvPr/>
          </p:nvSpPr>
          <p:spPr>
            <a:xfrm>
              <a:off x="5855863" y="4679496"/>
              <a:ext cx="2821578" cy="961289"/>
            </a:xfrm>
            <a:prstGeom prst="rect">
              <a:avLst/>
            </a:prstGeom>
            <a:noFill/>
          </p:spPr>
          <p:txBody>
            <a:bodyPr wrap="square" rtlCol="0">
              <a:spAutoFit/>
            </a:bodyPr>
            <a:lstStyle/>
            <a:p>
              <a:pPr algn="r">
                <a:lnSpc>
                  <a:spcPct val="150000"/>
                </a:lnSpc>
              </a:pPr>
              <a:r>
                <a:rPr lang="zh-CN" altLang="en-US" sz="2000" dirty="0" smtClean="0">
                  <a:solidFill>
                    <a:schemeClr val="bg2">
                      <a:lumMod val="75000"/>
                    </a:schemeClr>
                  </a:solidFill>
                  <a:latin typeface="微软雅黑" panose="020B0503020204020204" pitchFamily="34" charset="-122"/>
                  <a:ea typeface="微软雅黑" panose="020B0503020204020204" pitchFamily="34" charset="-122"/>
                </a:rPr>
                <a:t>汇报人：赵卓丽</a:t>
              </a:r>
              <a:endParaRPr lang="en-US" altLang="zh-CN" sz="2000" dirty="0" smtClean="0">
                <a:solidFill>
                  <a:schemeClr val="bg2">
                    <a:lumMod val="75000"/>
                  </a:schemeClr>
                </a:solidFill>
                <a:latin typeface="微软雅黑" panose="020B0503020204020204" pitchFamily="34" charset="-122"/>
                <a:ea typeface="微软雅黑" panose="020B0503020204020204" pitchFamily="34" charset="-122"/>
              </a:endParaRPr>
            </a:p>
            <a:p>
              <a:pPr algn="r">
                <a:lnSpc>
                  <a:spcPct val="150000"/>
                </a:lnSpc>
              </a:pPr>
              <a:r>
                <a:rPr lang="en-US" altLang="zh-CN" sz="2000" dirty="0" smtClean="0">
                  <a:solidFill>
                    <a:schemeClr val="bg2">
                      <a:lumMod val="75000"/>
                    </a:schemeClr>
                  </a:solidFill>
                  <a:latin typeface="微软雅黑" panose="020B0503020204020204" pitchFamily="34" charset="-122"/>
                  <a:ea typeface="微软雅黑" panose="020B0503020204020204" pitchFamily="34" charset="-122"/>
                </a:rPr>
                <a:t>2016</a:t>
              </a:r>
              <a:r>
                <a:rPr lang="zh-CN" altLang="en-US" sz="2000" dirty="0" smtClean="0">
                  <a:solidFill>
                    <a:schemeClr val="bg2">
                      <a:lumMod val="75000"/>
                    </a:schemeClr>
                  </a:solidFill>
                  <a:latin typeface="微软雅黑" panose="020B0503020204020204" pitchFamily="34" charset="-122"/>
                  <a:ea typeface="微软雅黑" panose="020B0503020204020204" pitchFamily="34" charset="-122"/>
                </a:rPr>
                <a:t>年</a:t>
              </a:r>
              <a:r>
                <a:rPr lang="en-US" altLang="zh-CN" sz="2000" dirty="0" smtClean="0">
                  <a:solidFill>
                    <a:schemeClr val="bg2">
                      <a:lumMod val="75000"/>
                    </a:schemeClr>
                  </a:solidFill>
                  <a:latin typeface="微软雅黑" panose="020B0503020204020204" pitchFamily="34" charset="-122"/>
                  <a:ea typeface="微软雅黑" panose="020B0503020204020204" pitchFamily="34" charset="-122"/>
                </a:rPr>
                <a:t>4</a:t>
              </a:r>
              <a:r>
                <a:rPr lang="zh-CN" altLang="en-US" sz="2000" dirty="0" smtClean="0">
                  <a:solidFill>
                    <a:schemeClr val="bg2">
                      <a:lumMod val="75000"/>
                    </a:schemeClr>
                  </a:solidFill>
                  <a:latin typeface="微软雅黑" panose="020B0503020204020204" pitchFamily="34" charset="-122"/>
                  <a:ea typeface="微软雅黑" panose="020B0503020204020204" pitchFamily="34" charset="-122"/>
                </a:rPr>
                <a:t>月</a:t>
              </a:r>
              <a:r>
                <a:rPr lang="en-US" altLang="zh-CN" sz="2000" dirty="0" smtClean="0">
                  <a:solidFill>
                    <a:schemeClr val="bg2">
                      <a:lumMod val="75000"/>
                    </a:schemeClr>
                  </a:solidFill>
                  <a:latin typeface="微软雅黑" panose="020B0503020204020204" pitchFamily="34" charset="-122"/>
                  <a:ea typeface="微软雅黑" panose="020B0503020204020204" pitchFamily="34" charset="-122"/>
                </a:rPr>
                <a:t>9</a:t>
              </a:r>
              <a:r>
                <a:rPr lang="zh-CN" altLang="en-US" sz="2000" dirty="0" smtClean="0">
                  <a:solidFill>
                    <a:schemeClr val="bg2">
                      <a:lumMod val="75000"/>
                    </a:schemeClr>
                  </a:solidFill>
                  <a:latin typeface="微软雅黑" panose="020B0503020204020204" pitchFamily="34" charset="-122"/>
                  <a:ea typeface="微软雅黑" panose="020B0503020204020204" pitchFamily="34" charset="-122"/>
                </a:rPr>
                <a:t>日</a:t>
              </a:r>
              <a:endParaRPr lang="zh-CN" altLang="en-US" sz="20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5488068" y="2079051"/>
              <a:ext cx="3262433" cy="1015663"/>
            </a:xfrm>
            <a:prstGeom prst="rect">
              <a:avLst/>
            </a:prstGeom>
            <a:noFill/>
          </p:spPr>
          <p:txBody>
            <a:bodyPr wrap="none" lIns="91440" tIns="45720" rIns="91440" bIns="45720">
              <a:spAutoFit/>
            </a:bodyPr>
            <a:lstStyle/>
            <a:p>
              <a:pPr algn="r"/>
              <a:r>
                <a:rPr lang="zh-CN" altLang="en-US" sz="6000" b="1" dirty="0" smtClean="0">
                  <a:ln w="1905"/>
                  <a:solidFill>
                    <a:schemeClr val="tx1">
                      <a:lumMod val="85000"/>
                      <a:lumOff val="15000"/>
                    </a:schemeClr>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读书报告</a:t>
              </a:r>
              <a:endParaRPr lang="zh-CN" altLang="en-US" sz="6000" b="1" cap="none" spc="0" dirty="0">
                <a:ln w="1905"/>
                <a:solidFill>
                  <a:schemeClr val="tx1">
                    <a:lumMod val="85000"/>
                    <a:lumOff val="15000"/>
                  </a:schemeClr>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4564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10</a:t>
            </a:fld>
            <a:endParaRPr lang="en-US" altLang="zh-CN" dirty="0">
              <a:solidFill>
                <a:schemeClr val="bg2">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16" y="1261245"/>
            <a:ext cx="459105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bwMode="auto">
          <a:xfrm>
            <a:off x="4650374" y="2782389"/>
            <a:ext cx="900000" cy="1152000"/>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1" name="矩形 10"/>
          <p:cNvSpPr/>
          <p:nvPr/>
        </p:nvSpPr>
        <p:spPr bwMode="auto">
          <a:xfrm>
            <a:off x="4646018" y="3934389"/>
            <a:ext cx="900000" cy="753298"/>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2" name="矩形 11"/>
          <p:cNvSpPr/>
          <p:nvPr/>
        </p:nvSpPr>
        <p:spPr bwMode="auto">
          <a:xfrm>
            <a:off x="4654725" y="4707001"/>
            <a:ext cx="900000" cy="115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5" name="TextBox 4"/>
          <p:cNvSpPr txBox="1"/>
          <p:nvPr/>
        </p:nvSpPr>
        <p:spPr>
          <a:xfrm>
            <a:off x="5559081" y="872567"/>
            <a:ext cx="3589275" cy="1077218"/>
          </a:xfrm>
          <a:prstGeom prst="rect">
            <a:avLst/>
          </a:prstGeom>
          <a:noFill/>
        </p:spPr>
        <p:txBody>
          <a:bodyPr wrap="square" rtlCol="0">
            <a:spAutoFit/>
          </a:bodyPr>
          <a:lstStyle/>
          <a:p>
            <a:pPr defTabSz="1201430">
              <a:defRPr/>
            </a:pPr>
            <a:r>
              <a:rPr lang="en-US" altLang="zh-CN" sz="1600" dirty="0" smtClean="0">
                <a:latin typeface="Times New Roman" panose="02020603050405020304" pitchFamily="18" charset="0"/>
                <a:cs typeface="Times New Roman" panose="02020603050405020304" pitchFamily="18" charset="0"/>
              </a:rPr>
              <a:t>Group1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n=15</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pH </a:t>
            </a:r>
            <a:r>
              <a:rPr lang="en-US" altLang="zh-CN" sz="1600" dirty="0">
                <a:latin typeface="Times New Roman" panose="02020603050405020304" pitchFamily="18" charset="0"/>
                <a:cs typeface="Times New Roman" panose="02020603050405020304" pitchFamily="18" charset="0"/>
              </a:rPr>
              <a:t>= 2.2</a:t>
            </a:r>
            <a:r>
              <a:rPr lang="zh-CN" altLang="zh-CN"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0.07</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pPr defTabSz="1201430">
              <a:defRPr/>
            </a:pPr>
            <a:r>
              <a:rPr lang="en-US" altLang="zh-CN" sz="1600" dirty="0" smtClean="0">
                <a:latin typeface="Times New Roman" panose="02020603050405020304" pitchFamily="18" charset="0"/>
                <a:cs typeface="Times New Roman" panose="02020603050405020304" pitchFamily="18" charset="0"/>
              </a:rPr>
              <a:t>JGS1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JGS2</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YSC1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YSC2</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ZJ1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DC7</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DC8</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PD3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DX1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DX2</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pPr defTabSz="1201430">
              <a:defRPr/>
            </a:pPr>
            <a:r>
              <a:rPr lang="en-US" altLang="zh-CN" sz="1600" dirty="0" smtClean="0">
                <a:latin typeface="Times New Roman" panose="02020603050405020304" pitchFamily="18" charset="0"/>
                <a:cs typeface="Times New Roman" panose="02020603050405020304" pitchFamily="18" charset="0"/>
              </a:rPr>
              <a:t>DX3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YP1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YP2</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YP3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YP5</a:t>
            </a:r>
            <a:endParaRPr lang="zh-CN" altLang="en-US" sz="16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631760" y="3020994"/>
            <a:ext cx="3589275" cy="830997"/>
          </a:xfrm>
          <a:prstGeom prst="rect">
            <a:avLst/>
          </a:prstGeom>
          <a:noFill/>
        </p:spPr>
        <p:txBody>
          <a:bodyPr wrap="square" rtlCol="0">
            <a:spAutoFit/>
          </a:bodyPr>
          <a:lstStyle/>
          <a:p>
            <a:pPr defTabSz="1201430">
              <a:defRPr/>
            </a:pPr>
            <a:r>
              <a:rPr lang="en-US" altLang="zh-CN" sz="1600" dirty="0" smtClean="0">
                <a:latin typeface="Times New Roman" panose="02020603050405020304" pitchFamily="18" charset="0"/>
                <a:cs typeface="Times New Roman" panose="02020603050405020304" pitchFamily="18" charset="0"/>
              </a:rPr>
              <a:t>Group2</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n=10</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pH </a:t>
            </a: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2.4</a:t>
            </a:r>
            <a:r>
              <a:rPr lang="zh-CN" altLang="zh-CN"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0.08</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pPr defTabSz="1201430">
              <a:defRPr/>
            </a:pPr>
            <a:r>
              <a:rPr lang="en-US" altLang="zh-CN" sz="1600" dirty="0" smtClean="0">
                <a:latin typeface="Times New Roman" panose="02020603050405020304" pitchFamily="18" charset="0"/>
                <a:cs typeface="Times New Roman" panose="02020603050405020304" pitchFamily="18" charset="0"/>
              </a:rPr>
              <a:t>DBS1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DBS3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FK1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YF1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YF2</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YF3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YF4</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YF5</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YF7</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YF8</a:t>
            </a:r>
            <a:endParaRPr lang="zh-CN" altLang="en-US" sz="1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711481" y="4908215"/>
            <a:ext cx="3589275" cy="1077218"/>
          </a:xfrm>
          <a:prstGeom prst="rect">
            <a:avLst/>
          </a:prstGeom>
          <a:noFill/>
        </p:spPr>
        <p:txBody>
          <a:bodyPr wrap="square" rtlCol="0">
            <a:spAutoFit/>
          </a:bodyPr>
          <a:lstStyle/>
          <a:p>
            <a:pPr defTabSz="1201430">
              <a:defRPr/>
            </a:pPr>
            <a:r>
              <a:rPr lang="en-US" altLang="zh-CN" sz="1600" dirty="0" smtClean="0">
                <a:latin typeface="Times New Roman" panose="02020603050405020304" pitchFamily="18" charset="0"/>
                <a:cs typeface="Times New Roman" panose="02020603050405020304" pitchFamily="18" charset="0"/>
              </a:rPr>
              <a:t>Group3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n=15</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pH </a:t>
            </a: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3.0</a:t>
            </a:r>
            <a:r>
              <a:rPr lang="zh-CN" altLang="zh-CN"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0.09</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pPr defTabSz="1201430">
              <a:defRPr/>
            </a:pPr>
            <a:r>
              <a:rPr lang="en-US" altLang="zh-CN" sz="1600" dirty="0" smtClean="0">
                <a:latin typeface="Times New Roman" panose="02020603050405020304" pitchFamily="18" charset="0"/>
                <a:cs typeface="Times New Roman" panose="02020603050405020304" pitchFamily="18" charset="0"/>
              </a:rPr>
              <a:t>NS</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XSC1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XSC3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ZJ2</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ZJ3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ZJ8</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DC1</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DC2</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DC3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DC5</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DC7</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pPr defTabSz="1201430">
              <a:defRPr/>
            </a:pPr>
            <a:r>
              <a:rPr lang="en-US" altLang="zh-CN" sz="1600" dirty="0" smtClean="0">
                <a:latin typeface="Times New Roman" panose="02020603050405020304" pitchFamily="18" charset="0"/>
                <a:cs typeface="Times New Roman" panose="02020603050405020304" pitchFamily="18" charset="0"/>
              </a:rPr>
              <a:t>DC8</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PD3</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PD4</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PD7</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SL</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YP4</a:t>
            </a:r>
            <a:endParaRPr lang="zh-CN" altLang="en-US" sz="1600" dirty="0">
              <a:latin typeface="Times New Roman" panose="02020603050405020304" pitchFamily="18" charset="0"/>
              <a:cs typeface="Times New Roman" panose="02020603050405020304" pitchFamily="18" charset="0"/>
            </a:endParaRPr>
          </a:p>
        </p:txBody>
      </p:sp>
      <p:grpSp>
        <p:nvGrpSpPr>
          <p:cNvPr id="5134" name="组合 5133"/>
          <p:cNvGrpSpPr/>
          <p:nvPr/>
        </p:nvGrpSpPr>
        <p:grpSpPr>
          <a:xfrm>
            <a:off x="5546018" y="3934389"/>
            <a:ext cx="1638553" cy="376649"/>
            <a:chOff x="5546018" y="3934389"/>
            <a:chExt cx="1638553" cy="376649"/>
          </a:xfrm>
        </p:grpSpPr>
        <p:cxnSp>
          <p:nvCxnSpPr>
            <p:cNvPr id="5121" name="直接连接符 5120"/>
            <p:cNvCxnSpPr/>
            <p:nvPr/>
          </p:nvCxnSpPr>
          <p:spPr bwMode="auto">
            <a:xfrm>
              <a:off x="7184571" y="3934389"/>
              <a:ext cx="0" cy="376649"/>
            </a:xfrm>
            <a:prstGeom prst="line">
              <a:avLst/>
            </a:prstGeom>
            <a:solidFill>
              <a:schemeClr val="accent1"/>
            </a:solidFill>
            <a:ln w="25400" cap="flat" cmpd="sng" algn="ctr">
              <a:solidFill>
                <a:srgbClr val="66FF66"/>
              </a:solidFill>
              <a:prstDash val="solid"/>
              <a:round/>
              <a:headEnd type="none" w="med" len="med"/>
              <a:tailEnd type="none" w="med" len="med"/>
            </a:ln>
            <a:effectLst/>
          </p:spPr>
        </p:cxnSp>
        <p:cxnSp>
          <p:nvCxnSpPr>
            <p:cNvPr id="5124" name="直接箭头连接符 5123"/>
            <p:cNvCxnSpPr>
              <a:endCxn id="11" idx="3"/>
            </p:cNvCxnSpPr>
            <p:nvPr/>
          </p:nvCxnSpPr>
          <p:spPr bwMode="auto">
            <a:xfrm flipH="1">
              <a:off x="5546018" y="4311038"/>
              <a:ext cx="1638553" cy="0"/>
            </a:xfrm>
            <a:prstGeom prst="straightConnector1">
              <a:avLst/>
            </a:prstGeom>
            <a:solidFill>
              <a:schemeClr val="accent1"/>
            </a:solidFill>
            <a:ln w="25400" cap="flat" cmpd="sng" algn="ctr">
              <a:solidFill>
                <a:srgbClr val="66FF66"/>
              </a:solidFill>
              <a:prstDash val="solid"/>
              <a:round/>
              <a:headEnd type="none" w="med" len="med"/>
              <a:tailEnd type="arrow"/>
            </a:ln>
            <a:effectLst/>
          </p:spPr>
        </p:cxnSp>
      </p:grpSp>
      <p:grpSp>
        <p:nvGrpSpPr>
          <p:cNvPr id="5133" name="组合 5132"/>
          <p:cNvGrpSpPr/>
          <p:nvPr/>
        </p:nvGrpSpPr>
        <p:grpSpPr>
          <a:xfrm>
            <a:off x="5172889" y="5859001"/>
            <a:ext cx="1984884" cy="567925"/>
            <a:chOff x="5368834" y="5859001"/>
            <a:chExt cx="1984884" cy="567925"/>
          </a:xfrm>
        </p:grpSpPr>
        <p:cxnSp>
          <p:nvCxnSpPr>
            <p:cNvPr id="5128" name="直接连接符 5127"/>
            <p:cNvCxnSpPr/>
            <p:nvPr/>
          </p:nvCxnSpPr>
          <p:spPr bwMode="auto">
            <a:xfrm>
              <a:off x="7353718" y="5985433"/>
              <a:ext cx="0" cy="441493"/>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130" name="直接连接符 5129"/>
            <p:cNvCxnSpPr/>
            <p:nvPr/>
          </p:nvCxnSpPr>
          <p:spPr bwMode="auto">
            <a:xfrm flipH="1">
              <a:off x="5368834" y="6426926"/>
              <a:ext cx="1984884"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132" name="直接箭头连接符 5131"/>
            <p:cNvCxnSpPr/>
            <p:nvPr/>
          </p:nvCxnSpPr>
          <p:spPr bwMode="auto">
            <a:xfrm flipV="1">
              <a:off x="5368834" y="5859001"/>
              <a:ext cx="0" cy="56792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grpSp>
      <p:grpSp>
        <p:nvGrpSpPr>
          <p:cNvPr id="24" name="组合 23"/>
          <p:cNvGrpSpPr/>
          <p:nvPr/>
        </p:nvGrpSpPr>
        <p:grpSpPr>
          <a:xfrm>
            <a:off x="5096019" y="1841864"/>
            <a:ext cx="1970985" cy="940521"/>
            <a:chOff x="5096019" y="1841864"/>
            <a:chExt cx="1970985" cy="940521"/>
          </a:xfrm>
        </p:grpSpPr>
        <p:cxnSp>
          <p:nvCxnSpPr>
            <p:cNvPr id="19" name="肘形连接符 18"/>
            <p:cNvCxnSpPr/>
            <p:nvPr/>
          </p:nvCxnSpPr>
          <p:spPr bwMode="auto">
            <a:xfrm rot="16200000" flipH="1">
              <a:off x="4828234" y="2514595"/>
              <a:ext cx="535575" cy="6"/>
            </a:xfrm>
            <a:prstGeom prst="bentConnector3">
              <a:avLst/>
            </a:prstGeom>
            <a:solidFill>
              <a:schemeClr val="accent1"/>
            </a:solidFill>
            <a:ln w="25400" cap="flat" cmpd="sng" algn="ctr">
              <a:solidFill>
                <a:srgbClr val="00B0F0"/>
              </a:solidFill>
              <a:prstDash val="solid"/>
              <a:round/>
              <a:headEnd type="none" w="med" len="med"/>
              <a:tailEnd type="arrow"/>
            </a:ln>
            <a:effectLst/>
          </p:spPr>
        </p:cxnSp>
        <p:cxnSp>
          <p:nvCxnSpPr>
            <p:cNvPr id="16" name="直接连接符 15"/>
            <p:cNvCxnSpPr/>
            <p:nvPr/>
          </p:nvCxnSpPr>
          <p:spPr bwMode="auto">
            <a:xfrm>
              <a:off x="5104725" y="2246810"/>
              <a:ext cx="1949218" cy="0"/>
            </a:xfrm>
            <a:prstGeom prst="line">
              <a:avLst/>
            </a:prstGeom>
            <a:solidFill>
              <a:schemeClr val="accent1"/>
            </a:solidFill>
            <a:ln w="9525" cap="flat" cmpd="sng" algn="ctr">
              <a:solidFill>
                <a:srgbClr val="00B0F0"/>
              </a:solidFill>
              <a:prstDash val="solid"/>
              <a:round/>
              <a:headEnd type="none" w="med" len="med"/>
              <a:tailEnd type="none" w="med" len="med"/>
            </a:ln>
            <a:effectLst/>
          </p:spPr>
        </p:cxnSp>
        <p:cxnSp>
          <p:nvCxnSpPr>
            <p:cNvPr id="18" name="直接连接符 17"/>
            <p:cNvCxnSpPr/>
            <p:nvPr/>
          </p:nvCxnSpPr>
          <p:spPr bwMode="auto">
            <a:xfrm flipV="1">
              <a:off x="7067004" y="1841864"/>
              <a:ext cx="0" cy="404946"/>
            </a:xfrm>
            <a:prstGeom prst="line">
              <a:avLst/>
            </a:prstGeom>
            <a:solidFill>
              <a:schemeClr val="accent1"/>
            </a:solidFill>
            <a:ln w="9525" cap="flat" cmpd="sng" algn="ctr">
              <a:solidFill>
                <a:srgbClr val="00B0F0"/>
              </a:solidFill>
              <a:prstDash val="solid"/>
              <a:round/>
              <a:headEnd type="none" w="med" len="med"/>
              <a:tailEnd type="none" w="med" len="med"/>
            </a:ln>
            <a:effectLst/>
          </p:spPr>
        </p:cxnSp>
      </p:grpSp>
      <p:sp>
        <p:nvSpPr>
          <p:cNvPr id="25" name="矩形 24"/>
          <p:cNvSpPr/>
          <p:nvPr/>
        </p:nvSpPr>
        <p:spPr bwMode="auto">
          <a:xfrm>
            <a:off x="2045776" y="5859001"/>
            <a:ext cx="2735230" cy="364769"/>
          </a:xfrm>
          <a:prstGeom prst="rect">
            <a:avLst/>
          </a:pr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cxnSp>
        <p:nvCxnSpPr>
          <p:cNvPr id="28" name="直接箭头连接符 27"/>
          <p:cNvCxnSpPr/>
          <p:nvPr/>
        </p:nvCxnSpPr>
        <p:spPr bwMode="auto">
          <a:xfrm>
            <a:off x="3341021" y="6223770"/>
            <a:ext cx="0" cy="2031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9" name="TextBox 28"/>
          <p:cNvSpPr txBox="1"/>
          <p:nvPr/>
        </p:nvSpPr>
        <p:spPr>
          <a:xfrm>
            <a:off x="2045776" y="6426926"/>
            <a:ext cx="2608949" cy="369332"/>
          </a:xfrm>
          <a:prstGeom prst="rect">
            <a:avLst/>
          </a:prstGeom>
          <a:noFill/>
        </p:spPr>
        <p:txBody>
          <a:bodyPr wrap="square" rtlCol="0">
            <a:spAutoFit/>
          </a:bodyPr>
          <a:lstStyle/>
          <a:p>
            <a:pPr algn="ctr"/>
            <a:r>
              <a:rPr lang="zh-CN" altLang="en-US" dirty="0" smtClean="0"/>
              <a:t>地球化学性质</a:t>
            </a:r>
            <a:endParaRPr lang="zh-CN" altLang="en-US" dirty="0"/>
          </a:p>
        </p:txBody>
      </p:sp>
      <p:sp>
        <p:nvSpPr>
          <p:cNvPr id="30" name="TextBox 29"/>
          <p:cNvSpPr txBox="1"/>
          <p:nvPr/>
        </p:nvSpPr>
        <p:spPr>
          <a:xfrm>
            <a:off x="297752" y="1841864"/>
            <a:ext cx="461665" cy="3066351"/>
          </a:xfrm>
          <a:prstGeom prst="rect">
            <a:avLst/>
          </a:prstGeom>
          <a:noFill/>
        </p:spPr>
        <p:txBody>
          <a:bodyPr vert="eaVert" wrap="square" rtlCol="0">
            <a:spAutoFit/>
          </a:bodyPr>
          <a:lstStyle/>
          <a:p>
            <a:pPr algn="ctr"/>
            <a:r>
              <a:rPr lang="zh-CN" altLang="en-US" dirty="0" smtClean="0"/>
              <a:t>分层聚类分析</a:t>
            </a:r>
            <a:endParaRPr lang="zh-CN" altLang="en-US" dirty="0"/>
          </a:p>
        </p:txBody>
      </p:sp>
      <p:sp>
        <p:nvSpPr>
          <p:cNvPr id="31" name="TextBox 30"/>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Tree>
    <p:extLst>
      <p:ext uri="{BB962C8B-B14F-4D97-AF65-F5344CB8AC3E}">
        <p14:creationId xmlns:p14="http://schemas.microsoft.com/office/powerpoint/2010/main" val="40957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up)">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par>
                                <p:cTn id="28" presetID="22" presetClass="entr" presetSubtype="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5134"/>
                                        </p:tgtEl>
                                        <p:attrNameLst>
                                          <p:attrName>style.visibility</p:attrName>
                                        </p:attrNameLst>
                                      </p:cBhvr>
                                      <p:to>
                                        <p:strVal val="visible"/>
                                      </p:to>
                                    </p:set>
                                    <p:animEffect transition="in" filter="wipe(up)">
                                      <p:cBhvr>
                                        <p:cTn id="40" dur="500"/>
                                        <p:tgtEl>
                                          <p:spTgt spid="513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133"/>
                                        </p:tgtEl>
                                        <p:attrNameLst>
                                          <p:attrName>style.visibility</p:attrName>
                                        </p:attrNameLst>
                                      </p:cBhvr>
                                      <p:to>
                                        <p:strVal val="visible"/>
                                      </p:to>
                                    </p:set>
                                    <p:animEffect transition="in" filter="wipe(down)">
                                      <p:cBhvr>
                                        <p:cTn id="52" dur="500"/>
                                        <p:tgtEl>
                                          <p:spTgt spid="5133"/>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5" grpId="0"/>
      <p:bldP spid="14" grpId="0"/>
      <p:bldP spid="15" grpId="0"/>
      <p:bldP spid="25" grpId="0" animBg="1"/>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55325" y="1119438"/>
            <a:ext cx="4068943" cy="4957849"/>
            <a:chOff x="855325" y="1119438"/>
            <a:chExt cx="4068943" cy="4957849"/>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25" y="1119438"/>
              <a:ext cx="4068943" cy="486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459" y="5787001"/>
              <a:ext cx="1333500"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959" y="5824647"/>
              <a:ext cx="2190750"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785" y="5953462"/>
              <a:ext cx="2228850"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11</a:t>
            </a:fld>
            <a:endParaRPr lang="en-US" altLang="zh-CN" dirty="0">
              <a:solidFill>
                <a:schemeClr val="bg2">
                  <a:lumMod val="75000"/>
                </a:schemeClr>
              </a:solidFill>
            </a:endParaRPr>
          </a:p>
        </p:txBody>
      </p:sp>
      <p:sp>
        <p:nvSpPr>
          <p:cNvPr id="5" name="TextBox 4"/>
          <p:cNvSpPr txBox="1"/>
          <p:nvPr/>
        </p:nvSpPr>
        <p:spPr>
          <a:xfrm>
            <a:off x="1294038" y="6122740"/>
            <a:ext cx="3084162" cy="369332"/>
          </a:xfrm>
          <a:prstGeom prst="rect">
            <a:avLst/>
          </a:prstGeom>
          <a:noFill/>
        </p:spPr>
        <p:txBody>
          <a:bodyPr wrap="square" rtlCol="0">
            <a:spAutoFit/>
          </a:bodyPr>
          <a:lstStyle/>
          <a:p>
            <a:pPr algn="ctr"/>
            <a:r>
              <a:rPr lang="zh-CN" altLang="en-US" dirty="0" smtClean="0"/>
              <a:t>相对丰度</a:t>
            </a:r>
            <a:endParaRPr lang="zh-CN" altLang="en-US" dirty="0"/>
          </a:p>
        </p:txBody>
      </p:sp>
      <p:sp>
        <p:nvSpPr>
          <p:cNvPr id="7" name="矩形 6"/>
          <p:cNvSpPr/>
          <p:nvPr/>
        </p:nvSpPr>
        <p:spPr bwMode="auto">
          <a:xfrm>
            <a:off x="1611824" y="1720312"/>
            <a:ext cx="820772" cy="2696705"/>
          </a:xfrm>
          <a:prstGeom prst="rect">
            <a:avLst/>
          </a:prstGeom>
          <a:noFill/>
          <a:ln w="25400" cap="flat" cmpd="sng" algn="ctr">
            <a:solidFill>
              <a:srgbClr val="FF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bwMode="auto">
          <a:xfrm>
            <a:off x="2849084" y="1733230"/>
            <a:ext cx="820772" cy="2696705"/>
          </a:xfrm>
          <a:prstGeom prst="rect">
            <a:avLst/>
          </a:prstGeom>
          <a:noFill/>
          <a:ln w="25400" cap="flat" cmpd="sng" algn="ctr">
            <a:solidFill>
              <a:srgbClr val="FF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9" name="TextBox 8"/>
          <p:cNvSpPr txBox="1"/>
          <p:nvPr/>
        </p:nvSpPr>
        <p:spPr>
          <a:xfrm>
            <a:off x="5718628" y="3081582"/>
            <a:ext cx="2495227" cy="646331"/>
          </a:xfrm>
          <a:prstGeom prst="rect">
            <a:avLst/>
          </a:prstGeom>
          <a:noFill/>
        </p:spPr>
        <p:txBody>
          <a:bodyPr wrap="square" rtlCol="0">
            <a:spAutoFit/>
          </a:bodyPr>
          <a:lstStyle/>
          <a:p>
            <a:pPr algn="r"/>
            <a:r>
              <a:rPr lang="zh-CN" altLang="en-US" dirty="0" smtClean="0"/>
              <a:t>变形菌门： </a:t>
            </a:r>
            <a:r>
              <a:rPr lang="el-GR" altLang="zh-CN" dirty="0" smtClean="0"/>
              <a:t>β</a:t>
            </a:r>
            <a:r>
              <a:rPr lang="en-US" altLang="zh-CN" dirty="0" smtClean="0"/>
              <a:t>-</a:t>
            </a:r>
            <a:r>
              <a:rPr lang="zh-CN" altLang="en-US" dirty="0" smtClean="0"/>
              <a:t>变形菌</a:t>
            </a:r>
            <a:endParaRPr lang="en-US" altLang="zh-CN" dirty="0" smtClean="0"/>
          </a:p>
          <a:p>
            <a:pPr algn="r"/>
            <a:r>
              <a:rPr lang="en-US" altLang="zh-CN" dirty="0"/>
              <a:t> </a:t>
            </a:r>
            <a:r>
              <a:rPr lang="en-US" altLang="zh-CN" dirty="0" smtClean="0"/>
              <a:t>                  </a:t>
            </a:r>
            <a:r>
              <a:rPr lang="el-GR" altLang="zh-CN" dirty="0" smtClean="0"/>
              <a:t>γ</a:t>
            </a:r>
            <a:r>
              <a:rPr lang="en-US" altLang="zh-CN" dirty="0" smtClean="0"/>
              <a:t>-</a:t>
            </a:r>
            <a:r>
              <a:rPr lang="zh-CN" altLang="en-US" dirty="0" smtClean="0"/>
              <a:t>变形菌</a:t>
            </a:r>
            <a:endParaRPr lang="zh-CN" altLang="en-US" dirty="0"/>
          </a:p>
        </p:txBody>
      </p:sp>
      <p:sp>
        <p:nvSpPr>
          <p:cNvPr id="19" name="TextBox 18"/>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Tree>
    <p:extLst>
      <p:ext uri="{BB962C8B-B14F-4D97-AF65-F5344CB8AC3E}">
        <p14:creationId xmlns:p14="http://schemas.microsoft.com/office/powerpoint/2010/main" val="27846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12</a:t>
            </a:fld>
            <a:endParaRPr lang="en-US" altLang="zh-CN" dirty="0">
              <a:solidFill>
                <a:schemeClr val="bg2">
                  <a:lumMod val="75000"/>
                </a:schemeClr>
              </a:solidFill>
            </a:endParaRPr>
          </a:p>
        </p:txBody>
      </p:sp>
      <p:sp>
        <p:nvSpPr>
          <p:cNvPr id="7" name="TextBox 6"/>
          <p:cNvSpPr txBox="1"/>
          <p:nvPr/>
        </p:nvSpPr>
        <p:spPr>
          <a:xfrm>
            <a:off x="972402" y="5166225"/>
            <a:ext cx="3084162" cy="369332"/>
          </a:xfrm>
          <a:prstGeom prst="rect">
            <a:avLst/>
          </a:prstGeom>
          <a:noFill/>
        </p:spPr>
        <p:txBody>
          <a:bodyPr wrap="square" rtlCol="0">
            <a:spAutoFit/>
          </a:bodyPr>
          <a:lstStyle/>
          <a:p>
            <a:pPr algn="ctr"/>
            <a:r>
              <a:rPr lang="zh-CN" altLang="en-US" dirty="0" smtClean="0"/>
              <a:t>功能性群落结构</a:t>
            </a:r>
            <a:endParaRPr lang="zh-CN" altLang="en-US" dirty="0"/>
          </a:p>
        </p:txBody>
      </p:sp>
      <p:sp>
        <p:nvSpPr>
          <p:cNvPr id="2" name="TextBox 1"/>
          <p:cNvSpPr txBox="1"/>
          <p:nvPr/>
        </p:nvSpPr>
        <p:spPr>
          <a:xfrm>
            <a:off x="5331417" y="2544918"/>
            <a:ext cx="3192651" cy="1477328"/>
          </a:xfrm>
          <a:prstGeom prst="rect">
            <a:avLst/>
          </a:prstGeom>
          <a:noFill/>
        </p:spPr>
        <p:txBody>
          <a:bodyPr wrap="square" rtlCol="0">
            <a:spAutoFit/>
          </a:bodyPr>
          <a:lstStyle/>
          <a:p>
            <a:pPr algn="ctr"/>
            <a:r>
              <a:rPr lang="zh-CN" altLang="en-US" dirty="0" smtClean="0"/>
              <a:t>分类模式和群落功能结构可能受到不同地球化学性质，丰生物和生物结构之间的差异以及三个在样品中明显不同的非参数多变量的影响。</a:t>
            </a:r>
            <a:endParaRPr lang="zh-CN" altLang="en-US" dirty="0"/>
          </a:p>
        </p:txBody>
      </p:sp>
      <p:sp>
        <p:nvSpPr>
          <p:cNvPr id="27" name="TextBox 26"/>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grpSp>
        <p:nvGrpSpPr>
          <p:cNvPr id="14" name="组合 13"/>
          <p:cNvGrpSpPr/>
          <p:nvPr/>
        </p:nvGrpSpPr>
        <p:grpSpPr>
          <a:xfrm>
            <a:off x="763295" y="1612556"/>
            <a:ext cx="4086225" cy="3410198"/>
            <a:chOff x="763295" y="1612556"/>
            <a:chExt cx="4086225" cy="3410198"/>
          </a:xfrm>
        </p:grpSpPr>
        <p:grpSp>
          <p:nvGrpSpPr>
            <p:cNvPr id="12" name="组合 11"/>
            <p:cNvGrpSpPr/>
            <p:nvPr/>
          </p:nvGrpSpPr>
          <p:grpSpPr>
            <a:xfrm>
              <a:off x="969291" y="1612556"/>
              <a:ext cx="3740212" cy="3343523"/>
              <a:chOff x="890516" y="1611821"/>
              <a:chExt cx="3740212" cy="3343523"/>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16" y="1611821"/>
                <a:ext cx="3740212" cy="334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接连接符 7"/>
              <p:cNvCxnSpPr/>
              <p:nvPr/>
            </p:nvCxnSpPr>
            <p:spPr bwMode="auto">
              <a:xfrm>
                <a:off x="1492861" y="2944678"/>
                <a:ext cx="27598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直接连接符 10"/>
              <p:cNvCxnSpPr/>
              <p:nvPr/>
            </p:nvCxnSpPr>
            <p:spPr bwMode="auto">
              <a:xfrm flipV="1">
                <a:off x="2760622" y="2077757"/>
                <a:ext cx="0" cy="232474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95" y="4889404"/>
              <a:ext cx="4086225"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296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13</a:t>
            </a:fld>
            <a:endParaRPr lang="en-US" altLang="zh-CN" dirty="0">
              <a:solidFill>
                <a:schemeClr val="bg2">
                  <a:lumMod val="75000"/>
                </a:schemeClr>
              </a:solidFill>
            </a:endParaRPr>
          </a:p>
        </p:txBody>
      </p:sp>
      <p:sp>
        <p:nvSpPr>
          <p:cNvPr id="6" name="TextBox 5"/>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
        <p:nvSpPr>
          <p:cNvPr id="7" name="TextBox 6"/>
          <p:cNvSpPr txBox="1"/>
          <p:nvPr/>
        </p:nvSpPr>
        <p:spPr>
          <a:xfrm>
            <a:off x="890516" y="836023"/>
            <a:ext cx="7889965" cy="461665"/>
          </a:xfrm>
          <a:prstGeom prst="rect">
            <a:avLst/>
          </a:prstGeom>
          <a:noFill/>
        </p:spPr>
        <p:txBody>
          <a:bodyPr wrap="square" rtlCol="0">
            <a:spAutoFit/>
          </a:bodyPr>
          <a:lstStyle/>
          <a:p>
            <a:r>
              <a:rPr lang="en-US" altLang="zh-CN" sz="2400" b="1" dirty="0">
                <a:solidFill>
                  <a:srgbClr val="00B0F0"/>
                </a:solidFill>
                <a:latin typeface="+mn-ea"/>
              </a:rPr>
              <a:t>2</a:t>
            </a:r>
            <a:r>
              <a:rPr lang="en-US" altLang="zh-CN" sz="2400" b="1" dirty="0" smtClean="0">
                <a:solidFill>
                  <a:srgbClr val="00B0F0"/>
                </a:solidFill>
                <a:latin typeface="+mn-ea"/>
              </a:rPr>
              <a:t>.</a:t>
            </a:r>
            <a:r>
              <a:rPr lang="zh-CN" altLang="en-US" sz="2400" b="1" dirty="0" smtClean="0">
                <a:solidFill>
                  <a:srgbClr val="00B0F0"/>
                </a:solidFill>
                <a:latin typeface="+mn-ea"/>
              </a:rPr>
              <a:t>对于环境动态属性和微生物分类模型的代谢潜力的响应</a:t>
            </a:r>
            <a:endParaRPr lang="zh-CN" altLang="en-US" sz="2400" b="1" dirty="0">
              <a:solidFill>
                <a:srgbClr val="00B0F0"/>
              </a:solidFill>
              <a:latin typeface="+mn-ea"/>
            </a:endParaRPr>
          </a:p>
        </p:txBody>
      </p:sp>
      <p:graphicFrame>
        <p:nvGraphicFramePr>
          <p:cNvPr id="2" name="图示 1"/>
          <p:cNvGraphicFramePr/>
          <p:nvPr>
            <p:extLst>
              <p:ext uri="{D42A27DB-BD31-4B8C-83A1-F6EECF244321}">
                <p14:modId xmlns:p14="http://schemas.microsoft.com/office/powerpoint/2010/main" val="1171060207"/>
              </p:ext>
            </p:extLst>
          </p:nvPr>
        </p:nvGraphicFramePr>
        <p:xfrm>
          <a:off x="2164597" y="1962797"/>
          <a:ext cx="4814807" cy="3500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402" y="1385080"/>
            <a:ext cx="7659687"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6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14</a:t>
            </a:fld>
            <a:endParaRPr lang="en-US" altLang="zh-CN" dirty="0">
              <a:solidFill>
                <a:schemeClr val="bg2">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2" y="1359817"/>
            <a:ext cx="54673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圆角矩形 1"/>
          <p:cNvSpPr/>
          <p:nvPr/>
        </p:nvSpPr>
        <p:spPr bwMode="auto">
          <a:xfrm>
            <a:off x="6119248" y="3165097"/>
            <a:ext cx="2650210" cy="945397"/>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altLang="zh-CN" sz="1600" dirty="0" smtClean="0">
                <a:solidFill>
                  <a:schemeClr val="tx1">
                    <a:lumMod val="75000"/>
                    <a:lumOff val="25000"/>
                  </a:schemeClr>
                </a:solidFill>
              </a:rPr>
              <a:t>Metabolic potential:</a:t>
            </a:r>
          </a:p>
          <a:p>
            <a:r>
              <a:rPr lang="en-US" altLang="zh-CN" sz="1600" dirty="0" err="1" smtClean="0">
                <a:solidFill>
                  <a:schemeClr val="tx1">
                    <a:lumMod val="75000"/>
                    <a:lumOff val="25000"/>
                  </a:schemeClr>
                </a:solidFill>
              </a:rPr>
              <a:t>PCs</a:t>
            </a:r>
            <a:r>
              <a:rPr lang="en-US" altLang="zh-CN" sz="1600" baseline="-25000" dirty="0" err="1" smtClean="0">
                <a:solidFill>
                  <a:schemeClr val="tx1">
                    <a:lumMod val="75000"/>
                    <a:lumOff val="25000"/>
                  </a:schemeClr>
                </a:solidFill>
              </a:rPr>
              <a:t>Env</a:t>
            </a:r>
            <a:r>
              <a:rPr lang="en-US" altLang="zh-CN" sz="1600" baseline="-25000" dirty="0" smtClean="0">
                <a:solidFill>
                  <a:schemeClr val="tx1">
                    <a:lumMod val="75000"/>
                    <a:lumOff val="25000"/>
                  </a:schemeClr>
                </a:solidFill>
              </a:rPr>
              <a:t>     </a:t>
            </a:r>
            <a:r>
              <a:rPr lang="en-US" altLang="zh-CN" sz="1600" dirty="0" smtClean="0">
                <a:solidFill>
                  <a:schemeClr val="tx1">
                    <a:lumMod val="75000"/>
                    <a:lumOff val="25000"/>
                  </a:schemeClr>
                </a:solidFill>
              </a:rPr>
              <a:t>E1</a:t>
            </a:r>
          </a:p>
          <a:p>
            <a:r>
              <a:rPr lang="en-US" altLang="zh-CN" sz="1600" dirty="0" err="1" smtClean="0">
                <a:solidFill>
                  <a:schemeClr val="tx1">
                    <a:lumMod val="75000"/>
                    <a:lumOff val="25000"/>
                  </a:schemeClr>
                </a:solidFill>
              </a:rPr>
              <a:t>PCs</a:t>
            </a:r>
            <a:r>
              <a:rPr lang="en-US" altLang="zh-CN" sz="1600" baseline="-25000" dirty="0" err="1" smtClean="0">
                <a:solidFill>
                  <a:schemeClr val="tx1">
                    <a:lumMod val="75000"/>
                    <a:lumOff val="25000"/>
                  </a:schemeClr>
                </a:solidFill>
              </a:rPr>
              <a:t>Taxa</a:t>
            </a:r>
            <a:r>
              <a:rPr lang="en-US" altLang="zh-CN" sz="1600" baseline="-25000" dirty="0" smtClean="0">
                <a:solidFill>
                  <a:schemeClr val="tx1">
                    <a:lumMod val="75000"/>
                    <a:lumOff val="25000"/>
                  </a:schemeClr>
                </a:solidFill>
              </a:rPr>
              <a:t>    </a:t>
            </a:r>
            <a:r>
              <a:rPr lang="en-US" altLang="zh-CN" sz="1600" dirty="0" smtClean="0">
                <a:solidFill>
                  <a:schemeClr val="tx1">
                    <a:lumMod val="75000"/>
                    <a:lumOff val="25000"/>
                  </a:schemeClr>
                </a:solidFill>
              </a:rPr>
              <a:t>T1</a:t>
            </a:r>
            <a:r>
              <a:rPr lang="zh-CN" altLang="en-US" sz="1600" dirty="0" smtClean="0">
                <a:solidFill>
                  <a:schemeClr val="tx1">
                    <a:lumMod val="75000"/>
                    <a:lumOff val="25000"/>
                  </a:schemeClr>
                </a:solidFill>
              </a:rPr>
              <a:t>、</a:t>
            </a:r>
            <a:r>
              <a:rPr lang="en-US" altLang="zh-CN" sz="1600" dirty="0" smtClean="0">
                <a:solidFill>
                  <a:schemeClr val="tx1">
                    <a:lumMod val="75000"/>
                    <a:lumOff val="25000"/>
                  </a:schemeClr>
                </a:solidFill>
              </a:rPr>
              <a:t>T3</a:t>
            </a:r>
            <a:r>
              <a:rPr lang="zh-CN" altLang="en-US" sz="1600" dirty="0">
                <a:solidFill>
                  <a:schemeClr val="tx1">
                    <a:lumMod val="75000"/>
                    <a:lumOff val="25000"/>
                  </a:schemeClr>
                </a:solidFill>
              </a:rPr>
              <a:t>、</a:t>
            </a:r>
            <a:r>
              <a:rPr lang="en-US" altLang="zh-CN" sz="1600" dirty="0">
                <a:solidFill>
                  <a:schemeClr val="tx1">
                    <a:lumMod val="75000"/>
                    <a:lumOff val="25000"/>
                  </a:schemeClr>
                </a:solidFill>
              </a:rPr>
              <a:t>T4</a:t>
            </a:r>
          </a:p>
          <a:p>
            <a:pPr lvl="0"/>
            <a:endParaRPr lang="zh-CN" altLang="en-US" sz="1600" dirty="0">
              <a:solidFill>
                <a:schemeClr val="tx1">
                  <a:lumMod val="75000"/>
                  <a:lumOff val="25000"/>
                </a:schemeClr>
              </a:solidFill>
            </a:endParaRPr>
          </a:p>
        </p:txBody>
      </p:sp>
      <p:sp>
        <p:nvSpPr>
          <p:cNvPr id="10" name="圆角矩形 9"/>
          <p:cNvSpPr/>
          <p:nvPr/>
        </p:nvSpPr>
        <p:spPr bwMode="auto">
          <a:xfrm>
            <a:off x="6119248" y="1779721"/>
            <a:ext cx="2650210" cy="945397"/>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altLang="zh-CN" sz="1600" dirty="0" smtClean="0">
                <a:solidFill>
                  <a:schemeClr val="tx1">
                    <a:lumMod val="75000"/>
                    <a:lumOff val="25000"/>
                  </a:schemeClr>
                </a:solidFill>
              </a:rPr>
              <a:t>Gene </a:t>
            </a:r>
            <a:r>
              <a:rPr lang="en-US" altLang="zh-CN" sz="1600" dirty="0" smtClean="0">
                <a:solidFill>
                  <a:schemeClr val="tx1">
                    <a:lumMod val="75000"/>
                    <a:lumOff val="25000"/>
                  </a:schemeClr>
                </a:solidFill>
              </a:rPr>
              <a:t>diversity</a:t>
            </a:r>
            <a:r>
              <a:rPr lang="zh-CN" altLang="en-US" sz="1600" dirty="0" smtClean="0">
                <a:solidFill>
                  <a:schemeClr val="tx1">
                    <a:lumMod val="75000"/>
                    <a:lumOff val="25000"/>
                  </a:schemeClr>
                </a:solidFill>
              </a:rPr>
              <a:t>：</a:t>
            </a:r>
            <a:endParaRPr lang="en-US" altLang="zh-CN" sz="1600" dirty="0" smtClean="0">
              <a:solidFill>
                <a:schemeClr val="tx1">
                  <a:lumMod val="75000"/>
                  <a:lumOff val="25000"/>
                </a:schemeClr>
              </a:solidFill>
            </a:endParaRPr>
          </a:p>
          <a:p>
            <a:pPr lvl="0"/>
            <a:r>
              <a:rPr lang="en-US" altLang="zh-CN" sz="1600" dirty="0" err="1" smtClean="0">
                <a:solidFill>
                  <a:schemeClr val="tx1">
                    <a:lumMod val="75000"/>
                    <a:lumOff val="25000"/>
                  </a:schemeClr>
                </a:solidFill>
              </a:rPr>
              <a:t>PCs</a:t>
            </a:r>
            <a:r>
              <a:rPr lang="en-US" altLang="zh-CN" sz="1600" baseline="-25000" dirty="0" err="1" smtClean="0">
                <a:solidFill>
                  <a:schemeClr val="tx1">
                    <a:lumMod val="75000"/>
                    <a:lumOff val="25000"/>
                  </a:schemeClr>
                </a:solidFill>
              </a:rPr>
              <a:t>Taxa</a:t>
            </a:r>
            <a:endParaRPr lang="en-US" altLang="zh-CN" sz="1600" baseline="-25000" dirty="0" smtClean="0">
              <a:solidFill>
                <a:schemeClr val="tx1">
                  <a:lumMod val="75000"/>
                  <a:lumOff val="25000"/>
                </a:schemeClr>
              </a:solidFill>
            </a:endParaRPr>
          </a:p>
          <a:p>
            <a:endParaRPr lang="zh-CN" altLang="en-US" sz="1600" dirty="0">
              <a:solidFill>
                <a:schemeClr val="tx1">
                  <a:lumMod val="75000"/>
                  <a:lumOff val="25000"/>
                </a:schemeClr>
              </a:solidFill>
            </a:endParaRPr>
          </a:p>
          <a:p>
            <a:pPr lvl="0"/>
            <a:endParaRPr lang="zh-CN" altLang="en-US" sz="1600" dirty="0">
              <a:solidFill>
                <a:schemeClr val="tx1">
                  <a:lumMod val="75000"/>
                  <a:lumOff val="25000"/>
                </a:schemeClr>
              </a:solidFill>
            </a:endParaRPr>
          </a:p>
        </p:txBody>
      </p:sp>
      <p:sp>
        <p:nvSpPr>
          <p:cNvPr id="5" name="左大括号 4"/>
          <p:cNvSpPr/>
          <p:nvPr/>
        </p:nvSpPr>
        <p:spPr bwMode="auto">
          <a:xfrm rot="5400000">
            <a:off x="2785886" y="1535832"/>
            <a:ext cx="85241" cy="518839"/>
          </a:xfrm>
          <a:prstGeom prst="leftBrace">
            <a:avLst/>
          </a:prstGeom>
          <a:solidFill>
            <a:schemeClr val="accent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2" name="左大括号 11"/>
          <p:cNvSpPr/>
          <p:nvPr/>
        </p:nvSpPr>
        <p:spPr bwMode="auto">
          <a:xfrm rot="5400000">
            <a:off x="3238931" y="1759539"/>
            <a:ext cx="86400" cy="98420"/>
          </a:xfrm>
          <a:prstGeom prst="leftBrace">
            <a:avLst/>
          </a:prstGeom>
          <a:solidFill>
            <a:schemeClr val="accent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3" name="左大括号 12"/>
          <p:cNvSpPr/>
          <p:nvPr/>
        </p:nvSpPr>
        <p:spPr bwMode="auto">
          <a:xfrm rot="5400000">
            <a:off x="3623801" y="1759539"/>
            <a:ext cx="86400" cy="98420"/>
          </a:xfrm>
          <a:prstGeom prst="leftBrace">
            <a:avLst/>
          </a:prstGeom>
          <a:solidFill>
            <a:schemeClr val="accent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5" name="左大括号 14"/>
          <p:cNvSpPr/>
          <p:nvPr/>
        </p:nvSpPr>
        <p:spPr bwMode="auto">
          <a:xfrm rot="5400000">
            <a:off x="3970925" y="1678460"/>
            <a:ext cx="85241" cy="259419"/>
          </a:xfrm>
          <a:prstGeom prst="leftBrace">
            <a:avLst/>
          </a:prstGeom>
          <a:solidFill>
            <a:schemeClr val="accent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8" name="圆角矩形 17"/>
          <p:cNvSpPr/>
          <p:nvPr/>
        </p:nvSpPr>
        <p:spPr bwMode="auto">
          <a:xfrm>
            <a:off x="6119248" y="4594754"/>
            <a:ext cx="2650210" cy="945397"/>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altLang="zh-CN" sz="1600" dirty="0" err="1" smtClean="0">
                <a:solidFill>
                  <a:schemeClr val="tx1">
                    <a:lumMod val="75000"/>
                    <a:lumOff val="25000"/>
                  </a:schemeClr>
                </a:solidFill>
              </a:rPr>
              <a:t>PC</a:t>
            </a:r>
            <a:r>
              <a:rPr lang="en-US" altLang="zh-CN" sz="1600" baseline="-25000" dirty="0" err="1" smtClean="0">
                <a:solidFill>
                  <a:schemeClr val="tx1">
                    <a:lumMod val="75000"/>
                    <a:lumOff val="25000"/>
                  </a:schemeClr>
                </a:solidFill>
              </a:rPr>
              <a:t>Location</a:t>
            </a:r>
            <a:r>
              <a:rPr lang="zh-CN" altLang="en-US" sz="1600" dirty="0" smtClean="0">
                <a:solidFill>
                  <a:schemeClr val="tx1">
                    <a:lumMod val="75000"/>
                    <a:lumOff val="25000"/>
                  </a:schemeClr>
                </a:solidFill>
              </a:rPr>
              <a:t> ＜</a:t>
            </a:r>
            <a:r>
              <a:rPr lang="en-US" altLang="zh-CN" sz="1600" dirty="0" err="1" smtClean="0">
                <a:solidFill>
                  <a:schemeClr val="tx1">
                    <a:lumMod val="75000"/>
                    <a:lumOff val="25000"/>
                  </a:schemeClr>
                </a:solidFill>
              </a:rPr>
              <a:t>PCs</a:t>
            </a:r>
            <a:r>
              <a:rPr lang="en-US" altLang="zh-CN" sz="1600" baseline="-25000" dirty="0" err="1" smtClean="0">
                <a:solidFill>
                  <a:schemeClr val="tx1">
                    <a:lumMod val="75000"/>
                    <a:lumOff val="25000"/>
                  </a:schemeClr>
                </a:solidFill>
              </a:rPr>
              <a:t>Env</a:t>
            </a:r>
            <a:r>
              <a:rPr lang="en-US" altLang="zh-CN" sz="1600" dirty="0" err="1" smtClean="0">
                <a:solidFill>
                  <a:schemeClr val="tx1">
                    <a:lumMod val="75000"/>
                    <a:lumOff val="25000"/>
                  </a:schemeClr>
                </a:solidFill>
              </a:rPr>
              <a:t>PCs</a:t>
            </a:r>
            <a:r>
              <a:rPr lang="en-US" altLang="zh-CN" sz="1600" baseline="-25000" dirty="0" err="1" smtClean="0">
                <a:solidFill>
                  <a:schemeClr val="tx1">
                    <a:lumMod val="75000"/>
                    <a:lumOff val="25000"/>
                  </a:schemeClr>
                </a:solidFill>
              </a:rPr>
              <a:t>Taxa</a:t>
            </a:r>
            <a:endParaRPr lang="zh-CN" altLang="en-US" sz="1600" dirty="0">
              <a:solidFill>
                <a:schemeClr val="tx1">
                  <a:lumMod val="75000"/>
                  <a:lumOff val="25000"/>
                </a:schemeClr>
              </a:solidFill>
            </a:endParaRPr>
          </a:p>
        </p:txBody>
      </p:sp>
      <p:sp>
        <p:nvSpPr>
          <p:cNvPr id="16" name="TextBox 15"/>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Tree>
    <p:extLst>
      <p:ext uri="{BB962C8B-B14F-4D97-AF65-F5344CB8AC3E}">
        <p14:creationId xmlns:p14="http://schemas.microsoft.com/office/powerpoint/2010/main" val="17702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5" grpId="0" animBg="1"/>
      <p:bldP spid="12" grpId="0" animBg="1"/>
      <p:bldP spid="13" grpId="0" animBg="1"/>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15</a:t>
            </a:fld>
            <a:endParaRPr lang="en-US" altLang="zh-CN" dirty="0">
              <a:solidFill>
                <a:schemeClr val="bg2">
                  <a:lumMod val="75000"/>
                </a:schemeClr>
              </a:solidFill>
            </a:endParaRPr>
          </a:p>
        </p:txBody>
      </p:sp>
      <p:sp>
        <p:nvSpPr>
          <p:cNvPr id="6" name="TextBox 5"/>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
        <p:nvSpPr>
          <p:cNvPr id="2" name="TextBox 1"/>
          <p:cNvSpPr txBox="1"/>
          <p:nvPr/>
        </p:nvSpPr>
        <p:spPr>
          <a:xfrm>
            <a:off x="972402" y="894268"/>
            <a:ext cx="6370231" cy="369332"/>
          </a:xfrm>
          <a:prstGeom prst="rect">
            <a:avLst/>
          </a:prstGeom>
          <a:noFill/>
        </p:spPr>
        <p:txBody>
          <a:bodyPr wrap="square" rtlCol="0">
            <a:spAutoFit/>
          </a:bodyPr>
          <a:lstStyle/>
          <a:p>
            <a:r>
              <a:rPr lang="zh-CN" altLang="en-US" b="1" dirty="0" smtClean="0">
                <a:solidFill>
                  <a:srgbClr val="00B0F0"/>
                </a:solidFill>
              </a:rPr>
              <a:t>进一步了解代谢潜力对环境变化和微生物分类变化的响应</a:t>
            </a:r>
            <a:endParaRPr lang="zh-CN" altLang="en-US" b="1" dirty="0">
              <a:solidFill>
                <a:srgbClr val="00B0F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57" y="1591651"/>
            <a:ext cx="5490691" cy="459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圆角矩形 6"/>
          <p:cNvSpPr/>
          <p:nvPr/>
        </p:nvSpPr>
        <p:spPr bwMode="auto">
          <a:xfrm>
            <a:off x="2418742" y="1995433"/>
            <a:ext cx="142543" cy="2012271"/>
          </a:xfrm>
          <a:prstGeom prst="roundRect">
            <a:avLst/>
          </a:prstGeom>
          <a:noFill/>
          <a:ln w="25400" cap="flat" cmpd="sng" algn="ctr">
            <a:solidFill>
              <a:srgbClr val="FF0000">
                <a:alpha val="3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1" name="圆角矩形 10"/>
          <p:cNvSpPr/>
          <p:nvPr/>
        </p:nvSpPr>
        <p:spPr bwMode="auto">
          <a:xfrm>
            <a:off x="2920658" y="1993889"/>
            <a:ext cx="380647" cy="2012271"/>
          </a:xfrm>
          <a:prstGeom prst="roundRect">
            <a:avLst/>
          </a:prstGeom>
          <a:noFill/>
          <a:ln w="25400" cap="flat" cmpd="sng" algn="ctr">
            <a:solidFill>
              <a:srgbClr val="FF0000">
                <a:alpha val="3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2" name="圆角矩形 11"/>
          <p:cNvSpPr/>
          <p:nvPr/>
        </p:nvSpPr>
        <p:spPr bwMode="auto">
          <a:xfrm>
            <a:off x="2417509" y="4035527"/>
            <a:ext cx="142543" cy="1714155"/>
          </a:xfrm>
          <a:prstGeom prst="roundRect">
            <a:avLst/>
          </a:prstGeom>
          <a:noFill/>
          <a:ln w="25400" cap="flat" cmpd="sng" algn="ctr">
            <a:solidFill>
              <a:srgbClr val="002060">
                <a:alpha val="3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3" name="圆角矩形 12"/>
          <p:cNvSpPr/>
          <p:nvPr/>
        </p:nvSpPr>
        <p:spPr bwMode="auto">
          <a:xfrm>
            <a:off x="2882943" y="4028743"/>
            <a:ext cx="482168" cy="1714155"/>
          </a:xfrm>
          <a:prstGeom prst="roundRect">
            <a:avLst/>
          </a:prstGeom>
          <a:noFill/>
          <a:ln w="25400" cap="flat" cmpd="sng" algn="ctr">
            <a:solidFill>
              <a:srgbClr val="002060">
                <a:alpha val="3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9" name="矩形 8"/>
          <p:cNvSpPr/>
          <p:nvPr/>
        </p:nvSpPr>
        <p:spPr bwMode="auto">
          <a:xfrm>
            <a:off x="6059721" y="1867416"/>
            <a:ext cx="2968166" cy="18627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lang="en-US" altLang="zh-CN" sz="1600" dirty="0" smtClean="0">
              <a:latin typeface="Arial" pitchFamily="34" charset="0"/>
              <a:ea typeface="宋体" pitchFamily="2" charset="-122"/>
            </a:endParaRP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en-US" altLang="zh-CN" sz="1600" dirty="0" smtClean="0">
                <a:latin typeface="Arial" pitchFamily="34" charset="0"/>
                <a:ea typeface="宋体" pitchFamily="2" charset="-122"/>
              </a:rPr>
              <a:t>E1</a:t>
            </a:r>
            <a:r>
              <a:rPr kumimoji="0" lang="zh-CN" altLang="en-US" sz="1600" b="0" i="0" u="none" strike="noStrike" cap="none" normalizeH="0" baseline="0" dirty="0" smtClean="0">
                <a:ln>
                  <a:noFill/>
                </a:ln>
                <a:solidFill>
                  <a:schemeClr val="tx1"/>
                </a:solidFill>
                <a:effectLst/>
                <a:latin typeface="Arial" pitchFamily="34" charset="0"/>
                <a:ea typeface="宋体" pitchFamily="2" charset="-122"/>
              </a:rPr>
              <a:t>：</a:t>
            </a:r>
            <a:r>
              <a:rPr kumimoji="0" lang="en-US" altLang="zh-CN" sz="1600" i="0" u="none" strike="noStrike" cap="none" normalizeH="0" baseline="0" dirty="0" smtClean="0">
                <a:ln>
                  <a:noFill/>
                </a:ln>
                <a:solidFill>
                  <a:schemeClr val="tx1"/>
                </a:solidFill>
                <a:effectLst/>
                <a:latin typeface="Arial" pitchFamily="34" charset="0"/>
                <a:ea typeface="宋体" pitchFamily="2" charset="-122"/>
              </a:rPr>
              <a:t>PH</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altLang="zh-CN" sz="1600" i="0" u="none" strike="noStrike" cap="none" normalizeH="0" baseline="0" dirty="0" smtClean="0">
              <a:ln>
                <a:noFill/>
              </a:ln>
              <a:solidFill>
                <a:schemeClr val="tx1"/>
              </a:solidFill>
              <a:effectLst/>
              <a:latin typeface="Arial" pitchFamily="34" charset="0"/>
              <a:ea typeface="宋体" pitchFamily="2" charset="-122"/>
            </a:endParaRPr>
          </a:p>
          <a:p>
            <a:pPr fontAlgn="base">
              <a:spcBef>
                <a:spcPct val="0"/>
              </a:spcBef>
              <a:spcAft>
                <a:spcPct val="0"/>
              </a:spcAft>
            </a:pPr>
            <a:r>
              <a:rPr lang="en-US" altLang="zh-CN" sz="1600" dirty="0">
                <a:latin typeface="Arial" pitchFamily="34" charset="0"/>
                <a:ea typeface="宋体" pitchFamily="2" charset="-122"/>
              </a:rPr>
              <a:t>Relative microbial abundances: </a:t>
            </a:r>
            <a:r>
              <a:rPr lang="en-US" altLang="zh-CN" sz="1600" i="1" dirty="0" err="1">
                <a:latin typeface="Arial" pitchFamily="34" charset="0"/>
                <a:ea typeface="宋体" pitchFamily="2" charset="-122"/>
              </a:rPr>
              <a:t>Euryarchaeota</a:t>
            </a:r>
            <a:endParaRPr lang="en-US" altLang="zh-CN" sz="1600" i="1" dirty="0">
              <a:latin typeface="Arial" pitchFamily="34" charset="0"/>
              <a:ea typeface="宋体" pitchFamily="2" charset="-122"/>
            </a:endParaRPr>
          </a:p>
          <a:p>
            <a:pPr fontAlgn="base">
              <a:spcBef>
                <a:spcPct val="0"/>
              </a:spcBef>
              <a:spcAft>
                <a:spcPct val="0"/>
              </a:spcAft>
            </a:pPr>
            <a:r>
              <a:rPr lang="en-US" altLang="zh-CN" sz="1600" i="1" dirty="0" err="1" smtClean="0">
                <a:latin typeface="Arial" pitchFamily="34" charset="0"/>
                <a:ea typeface="宋体" pitchFamily="2" charset="-122"/>
              </a:rPr>
              <a:t>Gammaproteobacteria</a:t>
            </a:r>
            <a:endParaRPr lang="en-US" altLang="zh-CN" sz="1600" i="1" dirty="0" smtClean="0">
              <a:latin typeface="Arial" pitchFamily="34" charset="0"/>
              <a:ea typeface="宋体" pitchFamily="2" charset="-122"/>
            </a:endParaRPr>
          </a:p>
          <a:p>
            <a:pPr fontAlgn="base">
              <a:spcBef>
                <a:spcPct val="0"/>
              </a:spcBef>
              <a:spcAft>
                <a:spcPct val="0"/>
              </a:spcAft>
            </a:pPr>
            <a:endParaRPr lang="zh-CN" altLang="en-US" sz="1600" i="1" dirty="0">
              <a:latin typeface="Arial" pitchFamily="34" charset="0"/>
              <a:ea typeface="宋体" pitchFamily="2" charset="-122"/>
            </a:endParaRP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7" name="矩形 16"/>
          <p:cNvSpPr/>
          <p:nvPr/>
        </p:nvSpPr>
        <p:spPr bwMode="auto">
          <a:xfrm>
            <a:off x="6059721" y="4152985"/>
            <a:ext cx="2968166" cy="100062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altLang="zh-CN" dirty="0" smtClean="0">
                <a:solidFill>
                  <a:schemeClr val="bg1">
                    <a:lumMod val="25000"/>
                  </a:schemeClr>
                </a:solidFill>
              </a:rPr>
              <a:t>pH</a:t>
            </a:r>
            <a:r>
              <a:rPr lang="zh-CN" altLang="zh-CN" dirty="0" smtClean="0">
                <a:solidFill>
                  <a:schemeClr val="bg1">
                    <a:lumMod val="25000"/>
                  </a:schemeClr>
                </a:solidFill>
              </a:rPr>
              <a:t>和微生物</a:t>
            </a:r>
            <a:r>
              <a:rPr lang="zh-CN" altLang="en-US" dirty="0" smtClean="0">
                <a:solidFill>
                  <a:schemeClr val="bg1">
                    <a:lumMod val="25000"/>
                  </a:schemeClr>
                </a:solidFill>
              </a:rPr>
              <a:t>相对丰度</a:t>
            </a:r>
            <a:r>
              <a:rPr lang="zh-CN" altLang="zh-CN" dirty="0" smtClean="0">
                <a:solidFill>
                  <a:schemeClr val="bg1">
                    <a:lumMod val="25000"/>
                  </a:schemeClr>
                </a:solidFill>
              </a:rPr>
              <a:t>是</a:t>
            </a:r>
            <a:r>
              <a:rPr lang="en-US" altLang="zh-CN" dirty="0" smtClean="0">
                <a:solidFill>
                  <a:schemeClr val="bg1">
                    <a:lumMod val="25000"/>
                  </a:schemeClr>
                </a:solidFill>
              </a:rPr>
              <a:t>AMD</a:t>
            </a:r>
            <a:r>
              <a:rPr lang="zh-CN" altLang="zh-CN" dirty="0">
                <a:solidFill>
                  <a:schemeClr val="bg1">
                    <a:lumMod val="25000"/>
                  </a:schemeClr>
                </a:solidFill>
              </a:rPr>
              <a:t>生态系统中决定功能代谢潜力</a:t>
            </a:r>
            <a:r>
              <a:rPr lang="zh-CN" altLang="zh-CN" dirty="0" smtClean="0">
                <a:solidFill>
                  <a:schemeClr val="bg1">
                    <a:lumMod val="25000"/>
                  </a:schemeClr>
                </a:solidFill>
              </a:rPr>
              <a:t>的</a:t>
            </a:r>
            <a:r>
              <a:rPr lang="zh-CN" altLang="en-US" dirty="0" smtClean="0">
                <a:solidFill>
                  <a:schemeClr val="bg1">
                    <a:lumMod val="25000"/>
                  </a:schemeClr>
                </a:solidFill>
              </a:rPr>
              <a:t>主</a:t>
            </a:r>
            <a:r>
              <a:rPr lang="zh-CN" altLang="zh-CN" dirty="0" smtClean="0">
                <a:solidFill>
                  <a:schemeClr val="bg1">
                    <a:lumMod val="25000"/>
                  </a:schemeClr>
                </a:solidFill>
              </a:rPr>
              <a:t>要</a:t>
            </a:r>
            <a:r>
              <a:rPr lang="zh-CN" altLang="zh-CN" dirty="0">
                <a:solidFill>
                  <a:schemeClr val="bg1">
                    <a:lumMod val="25000"/>
                  </a:schemeClr>
                </a:solidFill>
              </a:rPr>
              <a:t>因素</a:t>
            </a:r>
            <a:endParaRPr kumimoji="0" lang="zh-CN" altLang="en-US" b="0" i="0" u="none" strike="noStrike" cap="none" normalizeH="0" baseline="0" dirty="0" smtClean="0">
              <a:ln>
                <a:noFill/>
              </a:ln>
              <a:solidFill>
                <a:schemeClr val="bg1">
                  <a:lumMod val="25000"/>
                </a:schemeClr>
              </a:solidFill>
              <a:effectLst/>
              <a:latin typeface="Arial" pitchFamily="34" charset="0"/>
              <a:ea typeface="宋体" pitchFamily="2" charset="-122"/>
            </a:endParaRPr>
          </a:p>
        </p:txBody>
      </p:sp>
    </p:spTree>
    <p:extLst>
      <p:ext uri="{BB962C8B-B14F-4D97-AF65-F5344CB8AC3E}">
        <p14:creationId xmlns:p14="http://schemas.microsoft.com/office/powerpoint/2010/main" val="5296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P spid="12" grpId="0" animBg="1"/>
      <p:bldP spid="13" grpId="0" animBg="1"/>
      <p:bldP spid="9"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16</a:t>
            </a:fld>
            <a:endParaRPr lang="en-US" altLang="zh-CN" dirty="0">
              <a:solidFill>
                <a:schemeClr val="bg2">
                  <a:lumMod val="75000"/>
                </a:schemeClr>
              </a:solidFill>
            </a:endParaRPr>
          </a:p>
        </p:txBody>
      </p:sp>
      <p:sp>
        <p:nvSpPr>
          <p:cNvPr id="6" name="TextBox 5"/>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grpSp>
        <p:nvGrpSpPr>
          <p:cNvPr id="8" name="组合 7"/>
          <p:cNvGrpSpPr/>
          <p:nvPr/>
        </p:nvGrpSpPr>
        <p:grpSpPr>
          <a:xfrm>
            <a:off x="2200275" y="2543621"/>
            <a:ext cx="4743450" cy="4024539"/>
            <a:chOff x="2200275" y="2303679"/>
            <a:chExt cx="4743450" cy="4024539"/>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6118668"/>
              <a:ext cx="31146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275" y="2303679"/>
              <a:ext cx="47434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圆角矩形 8"/>
          <p:cNvSpPr/>
          <p:nvPr/>
        </p:nvSpPr>
        <p:spPr bwMode="auto">
          <a:xfrm>
            <a:off x="2961196" y="2732761"/>
            <a:ext cx="1977134" cy="2665870"/>
          </a:xfrm>
          <a:prstGeom prst="roundRect">
            <a:avLst/>
          </a:prstGeom>
          <a:noFill/>
          <a:ln w="38100" cap="flat" cmpd="sng" algn="ctr">
            <a:solidFill>
              <a:srgbClr val="0070C0">
                <a:alpha val="72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1" name="圆角矩形 10"/>
          <p:cNvSpPr/>
          <p:nvPr/>
        </p:nvSpPr>
        <p:spPr bwMode="auto">
          <a:xfrm>
            <a:off x="4985902" y="2740021"/>
            <a:ext cx="1839286" cy="2665870"/>
          </a:xfrm>
          <a:prstGeom prst="roundRect">
            <a:avLst/>
          </a:prstGeom>
          <a:noFill/>
          <a:ln w="38100" cap="flat" cmpd="sng" algn="ctr">
            <a:solidFill>
              <a:srgbClr val="FF0000">
                <a:alpha val="64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3" name="TextBox 12"/>
          <p:cNvSpPr txBox="1"/>
          <p:nvPr/>
        </p:nvSpPr>
        <p:spPr>
          <a:xfrm>
            <a:off x="1118326" y="1539365"/>
            <a:ext cx="6907349" cy="646331"/>
          </a:xfrm>
          <a:prstGeom prst="rect">
            <a:avLst/>
          </a:prstGeom>
          <a:noFill/>
        </p:spPr>
        <p:txBody>
          <a:bodyPr wrap="square" rtlCol="0">
            <a:spAutoFit/>
          </a:bodyPr>
          <a:lstStyle/>
          <a:p>
            <a:pPr algn="ctr"/>
            <a:r>
              <a:rPr lang="zh-CN" altLang="en-US" b="1" dirty="0">
                <a:solidFill>
                  <a:srgbClr val="00B0F0"/>
                </a:solidFill>
              </a:rPr>
              <a:t>根据</a:t>
            </a:r>
            <a:r>
              <a:rPr lang="zh-CN" altLang="en-US" b="1" dirty="0" smtClean="0">
                <a:solidFill>
                  <a:srgbClr val="00B0F0"/>
                </a:solidFill>
              </a:rPr>
              <a:t>预测值和观察值的</a:t>
            </a:r>
            <a:r>
              <a:rPr lang="en-US" altLang="zh-CN" b="1" dirty="0" smtClean="0">
                <a:solidFill>
                  <a:srgbClr val="00B0F0"/>
                </a:solidFill>
              </a:rPr>
              <a:t>Bray-Curtis</a:t>
            </a:r>
            <a:r>
              <a:rPr lang="zh-CN" altLang="en-US" b="1" dirty="0" smtClean="0">
                <a:solidFill>
                  <a:srgbClr val="00B0F0"/>
                </a:solidFill>
              </a:rPr>
              <a:t>距离对不同生物水平的</a:t>
            </a:r>
            <a:endParaRPr lang="en-US" altLang="zh-CN" b="1" dirty="0" smtClean="0">
              <a:solidFill>
                <a:srgbClr val="00B0F0"/>
              </a:solidFill>
            </a:endParaRPr>
          </a:p>
          <a:p>
            <a:pPr algn="ctr"/>
            <a:r>
              <a:rPr lang="zh-CN" altLang="en-US" b="1" dirty="0" smtClean="0">
                <a:solidFill>
                  <a:srgbClr val="00B0F0"/>
                </a:solidFill>
              </a:rPr>
              <a:t>微生物群落组成和功能性代谢潜力进行比较</a:t>
            </a:r>
            <a:endParaRPr lang="zh-CN" altLang="en-US" b="1" dirty="0">
              <a:solidFill>
                <a:srgbClr val="00B0F0"/>
              </a:solidFill>
            </a:endParaRPr>
          </a:p>
        </p:txBody>
      </p:sp>
      <p:sp>
        <p:nvSpPr>
          <p:cNvPr id="2" name="TextBox 1"/>
          <p:cNvSpPr txBox="1"/>
          <p:nvPr/>
        </p:nvSpPr>
        <p:spPr>
          <a:xfrm>
            <a:off x="1836420" y="2171182"/>
            <a:ext cx="5471161" cy="369332"/>
          </a:xfrm>
          <a:prstGeom prst="rect">
            <a:avLst/>
          </a:prstGeom>
          <a:noFill/>
        </p:spPr>
        <p:txBody>
          <a:bodyPr wrap="square" rtlCol="0" anchor="ctr">
            <a:spAutoFit/>
          </a:bodyPr>
          <a:lstStyle/>
          <a:p>
            <a:pPr algn="ctr"/>
            <a:r>
              <a:rPr lang="zh-CN" altLang="en-US" dirty="0" smtClean="0"/>
              <a:t>功能性代谢潜力比微生物群落组成更易预测</a:t>
            </a:r>
            <a:endParaRPr lang="zh-CN" altLang="en-US" dirty="0"/>
          </a:p>
        </p:txBody>
      </p:sp>
      <p:sp>
        <p:nvSpPr>
          <p:cNvPr id="15" name="TextBox 14"/>
          <p:cNvSpPr txBox="1"/>
          <p:nvPr/>
        </p:nvSpPr>
        <p:spPr>
          <a:xfrm>
            <a:off x="972401" y="882469"/>
            <a:ext cx="7889965" cy="461665"/>
          </a:xfrm>
          <a:prstGeom prst="rect">
            <a:avLst/>
          </a:prstGeom>
          <a:noFill/>
        </p:spPr>
        <p:txBody>
          <a:bodyPr wrap="square" rtlCol="0">
            <a:spAutoFit/>
          </a:bodyPr>
          <a:lstStyle/>
          <a:p>
            <a:r>
              <a:rPr lang="en-US" altLang="zh-CN" sz="2400" b="1" dirty="0" smtClean="0">
                <a:solidFill>
                  <a:srgbClr val="00B0F0"/>
                </a:solidFill>
                <a:latin typeface="+mn-ea"/>
              </a:rPr>
              <a:t>3</a:t>
            </a:r>
            <a:r>
              <a:rPr lang="zh-CN" altLang="en-US" sz="2400" b="1" dirty="0" smtClean="0">
                <a:solidFill>
                  <a:srgbClr val="00B0F0"/>
                </a:solidFill>
                <a:latin typeface="+mn-ea"/>
              </a:rPr>
              <a:t>预测微生物群落组成和功能性代谢潜力</a:t>
            </a:r>
            <a:endParaRPr lang="zh-CN" altLang="en-US" sz="2400" b="1" dirty="0">
              <a:solidFill>
                <a:srgbClr val="00B0F0"/>
              </a:solidFill>
              <a:latin typeface="+mn-ea"/>
            </a:endParaRPr>
          </a:p>
        </p:txBody>
      </p:sp>
    </p:spTree>
    <p:extLst>
      <p:ext uri="{BB962C8B-B14F-4D97-AF65-F5344CB8AC3E}">
        <p14:creationId xmlns:p14="http://schemas.microsoft.com/office/powerpoint/2010/main" val="8682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17</a:t>
            </a:fld>
            <a:endParaRPr lang="en-US" altLang="zh-CN" dirty="0">
              <a:solidFill>
                <a:schemeClr val="bg2">
                  <a:lumMod val="75000"/>
                </a:schemeClr>
              </a:solidFill>
            </a:endParaRPr>
          </a:p>
        </p:txBody>
      </p:sp>
      <p:sp>
        <p:nvSpPr>
          <p:cNvPr id="6" name="TextBox 5"/>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
        <p:nvSpPr>
          <p:cNvPr id="7" name="TextBox 6"/>
          <p:cNvSpPr txBox="1"/>
          <p:nvPr/>
        </p:nvSpPr>
        <p:spPr>
          <a:xfrm>
            <a:off x="972402" y="836880"/>
            <a:ext cx="2162629" cy="461665"/>
          </a:xfrm>
          <a:prstGeom prst="rect">
            <a:avLst/>
          </a:prstGeom>
          <a:noFill/>
        </p:spPr>
        <p:txBody>
          <a:bodyPr wrap="square" rtlCol="0">
            <a:spAutoFit/>
          </a:bodyPr>
          <a:lstStyle/>
          <a:p>
            <a:r>
              <a:rPr lang="zh-CN" altLang="en-US" sz="2400" b="1" dirty="0" smtClean="0">
                <a:solidFill>
                  <a:srgbClr val="00B0F0"/>
                </a:solidFill>
              </a:rPr>
              <a:t>交叉验证</a:t>
            </a:r>
            <a:endParaRPr lang="zh-CN" altLang="en-US" sz="2400" b="1" dirty="0">
              <a:solidFill>
                <a:srgbClr val="00B0F0"/>
              </a:solidFill>
            </a:endParaRPr>
          </a:p>
        </p:txBody>
      </p:sp>
      <p:sp>
        <p:nvSpPr>
          <p:cNvPr id="9" name="TextBox 8"/>
          <p:cNvSpPr txBox="1"/>
          <p:nvPr/>
        </p:nvSpPr>
        <p:spPr>
          <a:xfrm>
            <a:off x="452487" y="1710751"/>
            <a:ext cx="4975855" cy="369332"/>
          </a:xfrm>
          <a:prstGeom prst="rect">
            <a:avLst/>
          </a:prstGeom>
          <a:noFill/>
        </p:spPr>
        <p:txBody>
          <a:bodyPr wrap="square" rtlCol="0">
            <a:spAutoFit/>
          </a:bodyPr>
          <a:lstStyle/>
          <a:p>
            <a:r>
              <a:rPr lang="zh-CN" altLang="en-US" dirty="0" smtClean="0"/>
              <a:t>功能性代谢潜力</a:t>
            </a:r>
            <a:r>
              <a:rPr lang="zh-CN" altLang="en-US" dirty="0" smtClean="0"/>
              <a:t>比微生物群落</a:t>
            </a:r>
            <a:r>
              <a:rPr lang="zh-CN" altLang="en-US" dirty="0" smtClean="0"/>
              <a:t>组成更易预测</a:t>
            </a:r>
            <a:endParaRPr lang="zh-CN" altLang="en-US" dirty="0"/>
          </a:p>
        </p:txBody>
      </p:sp>
      <p:sp>
        <p:nvSpPr>
          <p:cNvPr id="10" name="TextBox 9"/>
          <p:cNvSpPr txBox="1"/>
          <p:nvPr/>
        </p:nvSpPr>
        <p:spPr>
          <a:xfrm>
            <a:off x="452487" y="2892361"/>
            <a:ext cx="4453342" cy="369332"/>
          </a:xfrm>
          <a:prstGeom prst="rect">
            <a:avLst/>
          </a:prstGeom>
          <a:noFill/>
        </p:spPr>
        <p:txBody>
          <a:bodyPr wrap="square" rtlCol="0">
            <a:spAutoFit/>
          </a:bodyPr>
          <a:lstStyle/>
          <a:p>
            <a:pPr algn="ctr"/>
            <a:r>
              <a:rPr lang="zh-CN" altLang="en-US" dirty="0" smtClean="0"/>
              <a:t>回归系数</a:t>
            </a:r>
            <a:r>
              <a:rPr lang="en-US" altLang="zh-CN" dirty="0"/>
              <a:t>R</a:t>
            </a:r>
            <a:r>
              <a:rPr lang="en-US" altLang="zh-CN" baseline="30000" dirty="0"/>
              <a:t>2</a:t>
            </a:r>
            <a:endParaRPr lang="zh-CN" altLang="en-US"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342" y="806993"/>
            <a:ext cx="3367315" cy="5143863"/>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18" name="圆角矩形 17"/>
          <p:cNvSpPr/>
          <p:nvPr/>
        </p:nvSpPr>
        <p:spPr bwMode="auto">
          <a:xfrm>
            <a:off x="6139544" y="1263600"/>
            <a:ext cx="972456" cy="432636"/>
          </a:xfrm>
          <a:prstGeom prst="roundRect">
            <a:avLst/>
          </a:prstGeom>
          <a:noFill/>
          <a:ln w="38100" cap="flat" cmpd="sng" algn="ctr">
            <a:solidFill>
              <a:srgbClr val="00B050">
                <a:alpha val="3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4" name="圆角矩形 13"/>
          <p:cNvSpPr/>
          <p:nvPr/>
        </p:nvSpPr>
        <p:spPr bwMode="auto">
          <a:xfrm>
            <a:off x="5428341" y="806993"/>
            <a:ext cx="3483429" cy="2571931"/>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5" name="圆角矩形 14"/>
          <p:cNvSpPr/>
          <p:nvPr/>
        </p:nvSpPr>
        <p:spPr bwMode="auto">
          <a:xfrm>
            <a:off x="5428342" y="3479948"/>
            <a:ext cx="3483428" cy="2470907"/>
          </a:xfrm>
          <a:prstGeom prst="roundRect">
            <a:avLst/>
          </a:prstGeom>
          <a:noFill/>
          <a:ln w="25400" cap="flat" cmpd="sng" algn="ctr">
            <a:solidFill>
              <a:srgbClr val="FF0000">
                <a:alpha val="3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6" name="圆角矩形 15"/>
          <p:cNvSpPr/>
          <p:nvPr/>
        </p:nvSpPr>
        <p:spPr bwMode="auto">
          <a:xfrm>
            <a:off x="6125029" y="3644481"/>
            <a:ext cx="972456" cy="432636"/>
          </a:xfrm>
          <a:prstGeom prst="roundRect">
            <a:avLst/>
          </a:prstGeom>
          <a:noFill/>
          <a:ln w="38100" cap="flat" cmpd="sng" algn="ctr">
            <a:solidFill>
              <a:srgbClr val="00B050">
                <a:alpha val="3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2" name="上箭头 1"/>
          <p:cNvSpPr/>
          <p:nvPr/>
        </p:nvSpPr>
        <p:spPr bwMode="auto">
          <a:xfrm>
            <a:off x="2540000" y="2049416"/>
            <a:ext cx="139158" cy="79940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grpSp>
        <p:nvGrpSpPr>
          <p:cNvPr id="5" name="组合 4"/>
          <p:cNvGrpSpPr/>
          <p:nvPr/>
        </p:nvGrpSpPr>
        <p:grpSpPr>
          <a:xfrm>
            <a:off x="774158" y="2449117"/>
            <a:ext cx="3810000" cy="3654138"/>
            <a:chOff x="774158" y="2449117"/>
            <a:chExt cx="3810000" cy="3654138"/>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58" y="2449117"/>
              <a:ext cx="38100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450" y="5798455"/>
              <a:ext cx="11811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2626158"/>
            <a:ext cx="36957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645" y="2654870"/>
            <a:ext cx="36290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1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animBg="1"/>
      <p:bldP spid="14" grpId="0" animBg="1"/>
      <p:bldP spid="15" grpId="0" animBg="1"/>
      <p:bldP spid="1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18</a:t>
            </a:fld>
            <a:endParaRPr lang="en-US" altLang="zh-CN" dirty="0">
              <a:solidFill>
                <a:schemeClr val="bg2">
                  <a:lumMod val="75000"/>
                </a:schemeClr>
              </a:solidFill>
            </a:endParaRPr>
          </a:p>
        </p:txBody>
      </p:sp>
      <p:sp>
        <p:nvSpPr>
          <p:cNvPr id="6" name="TextBox 5"/>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
        <p:nvSpPr>
          <p:cNvPr id="7" name="TextBox 6"/>
          <p:cNvSpPr txBox="1"/>
          <p:nvPr/>
        </p:nvSpPr>
        <p:spPr>
          <a:xfrm>
            <a:off x="972402" y="894268"/>
            <a:ext cx="6370231" cy="369332"/>
          </a:xfrm>
          <a:prstGeom prst="rect">
            <a:avLst/>
          </a:prstGeom>
          <a:noFill/>
        </p:spPr>
        <p:txBody>
          <a:bodyPr wrap="square" rtlCol="0">
            <a:spAutoFit/>
          </a:bodyPr>
          <a:lstStyle/>
          <a:p>
            <a:r>
              <a:rPr lang="zh-CN" altLang="zh-CN" dirty="0"/>
              <a:t>微生物群落组成和功能代谢</a:t>
            </a:r>
            <a:r>
              <a:rPr lang="zh-CN" altLang="zh-CN" dirty="0" smtClean="0"/>
              <a:t>潜力</a:t>
            </a:r>
            <a:r>
              <a:rPr lang="zh-CN" altLang="en-US" dirty="0"/>
              <a:t>对</a:t>
            </a:r>
            <a:r>
              <a:rPr lang="en-US" altLang="zh-CN" dirty="0" smtClean="0"/>
              <a:t>pH</a:t>
            </a:r>
            <a:r>
              <a:rPr lang="zh-CN" altLang="zh-CN" dirty="0" smtClean="0"/>
              <a:t>变化</a:t>
            </a:r>
            <a:r>
              <a:rPr lang="zh-CN" altLang="en-US" dirty="0" smtClean="0"/>
              <a:t>的响应</a:t>
            </a:r>
            <a:endParaRPr lang="zh-CN" altLang="en-US" b="1" dirty="0">
              <a:solidFill>
                <a:srgbClr val="00B0F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02" y="1361181"/>
            <a:ext cx="3918857" cy="463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圆角矩形 1"/>
          <p:cNvSpPr/>
          <p:nvPr/>
        </p:nvSpPr>
        <p:spPr bwMode="auto">
          <a:xfrm>
            <a:off x="972402" y="1943749"/>
            <a:ext cx="485576" cy="1055819"/>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5" name="圆角矩形 4"/>
          <p:cNvSpPr/>
          <p:nvPr/>
        </p:nvSpPr>
        <p:spPr bwMode="auto">
          <a:xfrm>
            <a:off x="972402" y="3678588"/>
            <a:ext cx="485576" cy="1164117"/>
          </a:xfrm>
          <a:prstGeom prst="roundRect">
            <a:avLst/>
          </a:prstGeom>
          <a:noFill/>
          <a:ln w="25400" cap="flat" cmpd="sng" algn="ctr">
            <a:solidFill>
              <a:srgbClr val="FF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grpSp>
        <p:nvGrpSpPr>
          <p:cNvPr id="8" name="组合 7"/>
          <p:cNvGrpSpPr/>
          <p:nvPr/>
        </p:nvGrpSpPr>
        <p:grpSpPr>
          <a:xfrm>
            <a:off x="5126983" y="2088892"/>
            <a:ext cx="3323771" cy="2346415"/>
            <a:chOff x="5301155" y="2075543"/>
            <a:chExt cx="3323771" cy="2992746"/>
          </a:xfrm>
        </p:grpSpPr>
        <p:sp>
          <p:nvSpPr>
            <p:cNvPr id="11" name="TextBox 10"/>
            <p:cNvSpPr txBox="1"/>
            <p:nvPr/>
          </p:nvSpPr>
          <p:spPr>
            <a:xfrm>
              <a:off x="5301155" y="2075543"/>
              <a:ext cx="3323771" cy="369332"/>
            </a:xfrm>
            <a:prstGeom prst="rect">
              <a:avLst/>
            </a:prstGeom>
            <a:noFill/>
          </p:spPr>
          <p:txBody>
            <a:bodyPr wrap="square" rtlCol="0">
              <a:spAutoFit/>
            </a:bodyPr>
            <a:lstStyle/>
            <a:p>
              <a:r>
                <a:rPr lang="en-US" altLang="zh-CN" dirty="0" err="1" smtClean="0"/>
                <a:t>Euryrchaeota</a:t>
              </a:r>
              <a:endParaRPr lang="zh-CN" altLang="en-US" dirty="0"/>
            </a:p>
          </p:txBody>
        </p:sp>
        <p:sp>
          <p:nvSpPr>
            <p:cNvPr id="12" name="TextBox 11"/>
            <p:cNvSpPr txBox="1"/>
            <p:nvPr/>
          </p:nvSpPr>
          <p:spPr>
            <a:xfrm>
              <a:off x="5301155" y="3248750"/>
              <a:ext cx="2975429" cy="369332"/>
            </a:xfrm>
            <a:prstGeom prst="rect">
              <a:avLst/>
            </a:prstGeom>
            <a:noFill/>
          </p:spPr>
          <p:txBody>
            <a:bodyPr wrap="square" rtlCol="0">
              <a:spAutoFit/>
            </a:bodyPr>
            <a:lstStyle/>
            <a:p>
              <a:r>
                <a:rPr lang="en-US" altLang="zh-CN" dirty="0" err="1" smtClean="0"/>
                <a:t>Nitrospira</a:t>
              </a:r>
              <a:endParaRPr lang="zh-CN" altLang="en-US" dirty="0"/>
            </a:p>
          </p:txBody>
        </p:sp>
        <p:sp>
          <p:nvSpPr>
            <p:cNvPr id="13" name="TextBox 12"/>
            <p:cNvSpPr txBox="1"/>
            <p:nvPr/>
          </p:nvSpPr>
          <p:spPr>
            <a:xfrm>
              <a:off x="5301155" y="4421958"/>
              <a:ext cx="2525486" cy="646331"/>
            </a:xfrm>
            <a:prstGeom prst="rect">
              <a:avLst/>
            </a:prstGeom>
            <a:noFill/>
          </p:spPr>
          <p:txBody>
            <a:bodyPr wrap="square" rtlCol="0">
              <a:spAutoFit/>
            </a:bodyPr>
            <a:lstStyle/>
            <a:p>
              <a:r>
                <a:rPr lang="en-US" altLang="zh-CN" dirty="0" err="1" smtClean="0"/>
                <a:t>Gammaproteobacteria</a:t>
              </a:r>
              <a:endParaRPr lang="zh-CN" altLang="en-US" dirty="0"/>
            </a:p>
            <a:p>
              <a:endParaRPr lang="zh-CN" altLang="en-US" dirty="0"/>
            </a:p>
          </p:txBody>
        </p:sp>
      </p:grpSp>
      <p:sp>
        <p:nvSpPr>
          <p:cNvPr id="14" name="圆角矩形 13"/>
          <p:cNvSpPr/>
          <p:nvPr/>
        </p:nvSpPr>
        <p:spPr bwMode="auto">
          <a:xfrm>
            <a:off x="7986297" y="2088223"/>
            <a:ext cx="928914" cy="202150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zh-CN" altLang="en-US" sz="2000" b="1" dirty="0" smtClean="0">
                <a:solidFill>
                  <a:schemeClr val="bg1">
                    <a:lumMod val="25000"/>
                  </a:schemeClr>
                </a:solidFill>
                <a:latin typeface="Arial" pitchFamily="34" charset="0"/>
                <a:ea typeface="宋体" pitchFamily="2" charset="-122"/>
              </a:rPr>
              <a:t>高</a:t>
            </a:r>
            <a:endParaRPr lang="en-US" altLang="zh-CN" sz="2000" b="1" dirty="0" smtClean="0">
              <a:solidFill>
                <a:schemeClr val="bg1">
                  <a:lumMod val="25000"/>
                </a:schemeClr>
              </a:solidFill>
              <a:latin typeface="Arial" pitchFamily="34" charset="0"/>
              <a:ea typeface="宋体" pitchFamily="2" charset="-122"/>
            </a:endParaRP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zh-CN" altLang="en-US" sz="2000" b="1" dirty="0" smtClean="0">
                <a:solidFill>
                  <a:schemeClr val="bg1">
                    <a:lumMod val="25000"/>
                  </a:schemeClr>
                </a:solidFill>
                <a:latin typeface="Arial" pitchFamily="34" charset="0"/>
                <a:ea typeface="宋体" pitchFamily="2" charset="-122"/>
              </a:rPr>
              <a:t>度</a:t>
            </a:r>
            <a:endParaRPr lang="en-US" altLang="zh-CN" sz="2000" b="1" dirty="0" smtClean="0">
              <a:solidFill>
                <a:schemeClr val="bg1">
                  <a:lumMod val="25000"/>
                </a:schemeClr>
              </a:solidFill>
              <a:latin typeface="Arial" pitchFamily="34" charset="0"/>
              <a:ea typeface="宋体" pitchFamily="2" charset="-122"/>
            </a:endParaRP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000" b="1" i="0" u="none" strike="noStrike" cap="none" normalizeH="0" baseline="0" dirty="0" smtClean="0">
                <a:ln>
                  <a:noFill/>
                </a:ln>
                <a:solidFill>
                  <a:schemeClr val="bg1">
                    <a:lumMod val="25000"/>
                  </a:schemeClr>
                </a:solidFill>
                <a:effectLst/>
                <a:latin typeface="Arial" pitchFamily="34" charset="0"/>
                <a:ea typeface="宋体" pitchFamily="2" charset="-122"/>
              </a:rPr>
              <a:t>准</a:t>
            </a:r>
            <a:endParaRPr kumimoji="0" lang="en-US" altLang="zh-CN" sz="2000" b="1" i="0" u="none" strike="noStrike" cap="none" normalizeH="0" baseline="0" dirty="0" smtClean="0">
              <a:ln>
                <a:noFill/>
              </a:ln>
              <a:solidFill>
                <a:schemeClr val="bg1">
                  <a:lumMod val="25000"/>
                </a:schemeClr>
              </a:solidFill>
              <a:effectLst/>
              <a:latin typeface="Arial" pitchFamily="34" charset="0"/>
              <a:ea typeface="宋体" pitchFamily="2" charset="-122"/>
            </a:endParaRP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000" b="1" i="0" u="none" strike="noStrike" cap="none" normalizeH="0" baseline="0" dirty="0" smtClean="0">
                <a:ln>
                  <a:noFill/>
                </a:ln>
                <a:solidFill>
                  <a:schemeClr val="bg1">
                    <a:lumMod val="25000"/>
                  </a:schemeClr>
                </a:solidFill>
                <a:effectLst/>
                <a:latin typeface="Arial" pitchFamily="34" charset="0"/>
                <a:ea typeface="宋体" pitchFamily="2" charset="-122"/>
              </a:rPr>
              <a:t>确</a:t>
            </a:r>
            <a:endParaRPr kumimoji="0" lang="en-US" altLang="zh-CN" sz="2000" b="1" i="0" u="none" strike="noStrike" cap="none" normalizeH="0" baseline="0" dirty="0" smtClean="0">
              <a:ln>
                <a:noFill/>
              </a:ln>
              <a:solidFill>
                <a:schemeClr val="bg1">
                  <a:lumMod val="25000"/>
                </a:schemeClr>
              </a:solidFill>
              <a:effectLst/>
              <a:latin typeface="Arial" pitchFamily="34" charset="0"/>
              <a:ea typeface="宋体" pitchFamily="2" charset="-122"/>
            </a:endParaRP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000" b="1" i="0" u="none" strike="noStrike" cap="none" normalizeH="0" baseline="0" dirty="0" smtClean="0">
                <a:ln>
                  <a:noFill/>
                </a:ln>
                <a:solidFill>
                  <a:schemeClr val="bg1">
                    <a:lumMod val="25000"/>
                  </a:schemeClr>
                </a:solidFill>
                <a:effectLst/>
                <a:latin typeface="Arial" pitchFamily="34" charset="0"/>
                <a:ea typeface="宋体" pitchFamily="2" charset="-122"/>
              </a:rPr>
              <a:t>性</a:t>
            </a:r>
          </a:p>
        </p:txBody>
      </p:sp>
      <p:sp>
        <p:nvSpPr>
          <p:cNvPr id="10" name="右箭头 9"/>
          <p:cNvSpPr/>
          <p:nvPr/>
        </p:nvSpPr>
        <p:spPr bwMode="auto">
          <a:xfrm>
            <a:off x="7342633" y="2999568"/>
            <a:ext cx="509596" cy="29872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44684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5" grpId="0" animBg="1"/>
      <p:bldP spid="14"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19</a:t>
            </a:fld>
            <a:endParaRPr lang="en-US" altLang="zh-CN" dirty="0">
              <a:solidFill>
                <a:schemeClr val="bg2">
                  <a:lumMod val="75000"/>
                </a:schemeClr>
              </a:solidFill>
            </a:endParaRPr>
          </a:p>
        </p:txBody>
      </p:sp>
      <p:sp>
        <p:nvSpPr>
          <p:cNvPr id="6" name="TextBox 5"/>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
        <p:nvSpPr>
          <p:cNvPr id="7" name="TextBox 6"/>
          <p:cNvSpPr txBox="1"/>
          <p:nvPr/>
        </p:nvSpPr>
        <p:spPr>
          <a:xfrm>
            <a:off x="972402" y="894268"/>
            <a:ext cx="6370231" cy="369332"/>
          </a:xfrm>
          <a:prstGeom prst="rect">
            <a:avLst/>
          </a:prstGeom>
          <a:noFill/>
        </p:spPr>
        <p:txBody>
          <a:bodyPr wrap="square" rtlCol="0">
            <a:spAutoFit/>
          </a:bodyPr>
          <a:lstStyle/>
          <a:p>
            <a:r>
              <a:rPr lang="zh-CN" altLang="zh-CN" dirty="0"/>
              <a:t>微生物群落组成和功能代谢</a:t>
            </a:r>
            <a:r>
              <a:rPr lang="zh-CN" altLang="zh-CN" dirty="0" smtClean="0"/>
              <a:t>潜力</a:t>
            </a:r>
            <a:r>
              <a:rPr lang="zh-CN" altLang="en-US" dirty="0"/>
              <a:t>对</a:t>
            </a:r>
            <a:r>
              <a:rPr lang="en-US" altLang="zh-CN" dirty="0" smtClean="0"/>
              <a:t>pH</a:t>
            </a:r>
            <a:r>
              <a:rPr lang="zh-CN" altLang="zh-CN" dirty="0" smtClean="0"/>
              <a:t>变化</a:t>
            </a:r>
            <a:r>
              <a:rPr lang="zh-CN" altLang="en-US" dirty="0" smtClean="0"/>
              <a:t>的响应</a:t>
            </a:r>
            <a:endParaRPr lang="zh-CN" altLang="en-US" b="1" dirty="0">
              <a:solidFill>
                <a:srgbClr val="00B0F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770" y="0"/>
            <a:ext cx="4889863" cy="672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047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5581934"/>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7935685" y="6371772"/>
            <a:ext cx="108858" cy="48622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80654" y="3095892"/>
            <a:ext cx="3135085" cy="646331"/>
          </a:xfrm>
          <a:prstGeom prst="rect">
            <a:avLst/>
          </a:prstGeom>
          <a:noFill/>
        </p:spPr>
        <p:txBody>
          <a:bodyPr wrap="square" rtlCol="0">
            <a:spAutoFit/>
          </a:bodyPr>
          <a:lstStyle/>
          <a:p>
            <a:pPr algn="r"/>
            <a:r>
              <a:rPr lang="en-US" altLang="zh-CN" sz="3600" dirty="0" smtClean="0">
                <a:solidFill>
                  <a:schemeClr val="tx2">
                    <a:lumMod val="75000"/>
                    <a:lumOff val="25000"/>
                  </a:schemeClr>
                </a:solidFill>
                <a:latin typeface="Times New Roman" panose="02020603050405020304" pitchFamily="18" charset="0"/>
                <a:cs typeface="Times New Roman" panose="02020603050405020304" pitchFamily="18" charset="0"/>
              </a:rPr>
              <a:t>IF=9.302</a:t>
            </a:r>
            <a:endParaRPr lang="zh-CN" altLang="en-US" sz="36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08" y="919306"/>
            <a:ext cx="8002587"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27" y="3985260"/>
            <a:ext cx="8002800" cy="196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日期占位符 6"/>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8" name="灯片编号占位符 7"/>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a:t>
            </a:fld>
            <a:endParaRPr lang="en-US" altLang="zh-CN" dirty="0">
              <a:solidFill>
                <a:schemeClr val="bg2">
                  <a:lumMod val="75000"/>
                </a:schemeClr>
              </a:solidFill>
            </a:endParaRPr>
          </a:p>
        </p:txBody>
      </p:sp>
    </p:spTree>
    <p:extLst>
      <p:ext uri="{BB962C8B-B14F-4D97-AF65-F5344CB8AC3E}">
        <p14:creationId xmlns:p14="http://schemas.microsoft.com/office/powerpoint/2010/main" val="66202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20</a:t>
            </a:fld>
            <a:endParaRPr lang="en-US" altLang="zh-CN" dirty="0">
              <a:solidFill>
                <a:schemeClr val="bg2">
                  <a:lumMod val="75000"/>
                </a:schemeClr>
              </a:solidFill>
            </a:endParaRPr>
          </a:p>
        </p:txBody>
      </p:sp>
      <p:sp>
        <p:nvSpPr>
          <p:cNvPr id="7" name="TextBox 6"/>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grpSp>
        <p:nvGrpSpPr>
          <p:cNvPr id="5" name="组合 4"/>
          <p:cNvGrpSpPr/>
          <p:nvPr/>
        </p:nvGrpSpPr>
        <p:grpSpPr>
          <a:xfrm>
            <a:off x="931459" y="1281743"/>
            <a:ext cx="5476240" cy="4389716"/>
            <a:chOff x="972402" y="1510343"/>
            <a:chExt cx="5476240" cy="4389716"/>
          </a:xfrm>
        </p:grpSpPr>
        <p:grpSp>
          <p:nvGrpSpPr>
            <p:cNvPr id="2" name="组合 1"/>
            <p:cNvGrpSpPr/>
            <p:nvPr/>
          </p:nvGrpSpPr>
          <p:grpSpPr>
            <a:xfrm>
              <a:off x="972402" y="1510343"/>
              <a:ext cx="5476240" cy="4164744"/>
              <a:chOff x="561703" y="1510342"/>
              <a:chExt cx="5486401" cy="3499135"/>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03" y="1510342"/>
                <a:ext cx="54864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04" y="4820343"/>
                <a:ext cx="5486400" cy="18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553" y="5747659"/>
              <a:ext cx="1657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圆角矩形 7"/>
          <p:cNvSpPr/>
          <p:nvPr/>
        </p:nvSpPr>
        <p:spPr bwMode="auto">
          <a:xfrm>
            <a:off x="1565667" y="1357943"/>
            <a:ext cx="4152962" cy="746628"/>
          </a:xfrm>
          <a:prstGeom prst="round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9" name="TextBox 8"/>
          <p:cNvSpPr txBox="1"/>
          <p:nvPr/>
        </p:nvSpPr>
        <p:spPr>
          <a:xfrm>
            <a:off x="6531428" y="1349828"/>
            <a:ext cx="2394857" cy="1200329"/>
          </a:xfrm>
          <a:prstGeom prst="rect">
            <a:avLst/>
          </a:prstGeom>
          <a:noFill/>
        </p:spPr>
        <p:txBody>
          <a:bodyPr wrap="square" rtlCol="0">
            <a:spAutoFit/>
          </a:bodyPr>
          <a:lstStyle/>
          <a:p>
            <a:pPr algn="ctr"/>
            <a:r>
              <a:rPr lang="zh-CN" altLang="en-US" dirty="0" smtClean="0"/>
              <a:t>参考</a:t>
            </a:r>
            <a:r>
              <a:rPr lang="zh-CN" altLang="zh-CN" dirty="0" smtClean="0"/>
              <a:t>之前</a:t>
            </a:r>
            <a:r>
              <a:rPr lang="zh-CN" altLang="zh-CN" dirty="0"/>
              <a:t>报道过的世界各地大地区的</a:t>
            </a:r>
            <a:r>
              <a:rPr lang="en-US" altLang="zh-CN" dirty="0"/>
              <a:t>AMD</a:t>
            </a:r>
            <a:r>
              <a:rPr lang="zh-CN" altLang="zh-CN" dirty="0"/>
              <a:t>系统的大部分的</a:t>
            </a:r>
            <a:r>
              <a:rPr lang="en-US" altLang="zh-CN" dirty="0"/>
              <a:t>pH</a:t>
            </a:r>
            <a:r>
              <a:rPr lang="zh-CN" altLang="zh-CN" dirty="0" smtClean="0"/>
              <a:t>值</a:t>
            </a:r>
            <a:r>
              <a:rPr lang="zh-CN" altLang="en-US" dirty="0" smtClean="0"/>
              <a:t>（</a:t>
            </a:r>
            <a:r>
              <a:rPr lang="en-US" altLang="zh-CN" dirty="0" smtClean="0"/>
              <a:t>1.8-4.1</a:t>
            </a:r>
            <a:r>
              <a:rPr lang="zh-CN" altLang="en-US" dirty="0" smtClean="0"/>
              <a:t>，单位</a:t>
            </a:r>
            <a:r>
              <a:rPr lang="en-US" altLang="zh-CN" dirty="0" smtClean="0"/>
              <a:t>0.01</a:t>
            </a:r>
            <a:r>
              <a:rPr lang="zh-CN" altLang="en-US" dirty="0" smtClean="0"/>
              <a:t>）</a:t>
            </a:r>
            <a:endParaRPr lang="zh-CN" altLang="en-US" dirty="0"/>
          </a:p>
        </p:txBody>
      </p:sp>
      <p:sp>
        <p:nvSpPr>
          <p:cNvPr id="10" name="椭圆 9"/>
          <p:cNvSpPr/>
          <p:nvPr/>
        </p:nvSpPr>
        <p:spPr bwMode="auto">
          <a:xfrm>
            <a:off x="6821714" y="3918857"/>
            <a:ext cx="1814285" cy="1302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en-US" altLang="zh-CN" sz="2400" dirty="0" smtClean="0">
                <a:solidFill>
                  <a:schemeClr val="bg1">
                    <a:lumMod val="25000"/>
                  </a:schemeClr>
                </a:solidFill>
                <a:latin typeface="Arial" pitchFamily="34" charset="0"/>
                <a:ea typeface="宋体" pitchFamily="2" charset="-122"/>
              </a:rPr>
              <a:t>C</a:t>
            </a:r>
            <a:r>
              <a:rPr lang="zh-CN" altLang="en-US" sz="2400" dirty="0" smtClean="0">
                <a:solidFill>
                  <a:schemeClr val="bg1">
                    <a:lumMod val="25000"/>
                  </a:schemeClr>
                </a:solidFill>
                <a:latin typeface="Arial" pitchFamily="34" charset="0"/>
                <a:ea typeface="宋体" pitchFamily="2" charset="-122"/>
              </a:rPr>
              <a:t>循环</a:t>
            </a:r>
            <a:endParaRPr kumimoji="0" lang="zh-CN" altLang="en-US" sz="2400" u="none" strike="noStrike" cap="none" normalizeH="0" baseline="0" dirty="0" smtClean="0">
              <a:ln>
                <a:noFill/>
              </a:ln>
              <a:solidFill>
                <a:schemeClr val="bg1">
                  <a:lumMod val="25000"/>
                </a:schemeClr>
              </a:solidFill>
              <a:effectLst/>
              <a:latin typeface="Arial" pitchFamily="34" charset="0"/>
              <a:ea typeface="宋体" pitchFamily="2" charset="-122"/>
            </a:endParaRPr>
          </a:p>
        </p:txBody>
      </p:sp>
    </p:spTree>
    <p:extLst>
      <p:ext uri="{BB962C8B-B14F-4D97-AF65-F5344CB8AC3E}">
        <p14:creationId xmlns:p14="http://schemas.microsoft.com/office/powerpoint/2010/main" val="837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图示 14"/>
          <p:cNvGraphicFramePr/>
          <p:nvPr>
            <p:extLst>
              <p:ext uri="{D42A27DB-BD31-4B8C-83A1-F6EECF244321}">
                <p14:modId xmlns:p14="http://schemas.microsoft.com/office/powerpoint/2010/main" val="565823303"/>
              </p:ext>
            </p:extLst>
          </p:nvPr>
        </p:nvGraphicFramePr>
        <p:xfrm>
          <a:off x="845525" y="1015161"/>
          <a:ext cx="5947161" cy="457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21</a:t>
            </a:fld>
            <a:endParaRPr lang="en-US" altLang="zh-CN" dirty="0">
              <a:solidFill>
                <a:schemeClr val="bg2">
                  <a:lumMod val="75000"/>
                </a:schemeClr>
              </a:solidFill>
            </a:endParaRPr>
          </a:p>
        </p:txBody>
      </p:sp>
      <p:sp>
        <p:nvSpPr>
          <p:cNvPr id="7" name="TextBox 6"/>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grpSp>
        <p:nvGrpSpPr>
          <p:cNvPr id="5" name="组合 4"/>
          <p:cNvGrpSpPr/>
          <p:nvPr/>
        </p:nvGrpSpPr>
        <p:grpSpPr>
          <a:xfrm>
            <a:off x="771163" y="1425905"/>
            <a:ext cx="6148927" cy="4324399"/>
            <a:chOff x="871265" y="1540554"/>
            <a:chExt cx="4867275" cy="3286125"/>
          </a:xfrm>
        </p:grpSpPr>
        <p:grpSp>
          <p:nvGrpSpPr>
            <p:cNvPr id="2" name="组合 1"/>
            <p:cNvGrpSpPr/>
            <p:nvPr/>
          </p:nvGrpSpPr>
          <p:grpSpPr>
            <a:xfrm>
              <a:off x="871265" y="1540554"/>
              <a:ext cx="4867275" cy="3086100"/>
              <a:chOff x="871265" y="1540554"/>
              <a:chExt cx="4867275" cy="3086100"/>
            </a:xfrm>
          </p:grpSpPr>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265" y="1540554"/>
                <a:ext cx="48672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265" y="4388529"/>
                <a:ext cx="46958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4154" y="4626654"/>
              <a:ext cx="12477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1929" y="4674279"/>
              <a:ext cx="16573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椭圆 15"/>
          <p:cNvSpPr/>
          <p:nvPr/>
        </p:nvSpPr>
        <p:spPr bwMode="auto">
          <a:xfrm>
            <a:off x="7068452" y="3918857"/>
            <a:ext cx="1814285" cy="1302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en-US" altLang="zh-CN" sz="2400" dirty="0">
                <a:solidFill>
                  <a:schemeClr val="bg1">
                    <a:lumMod val="25000"/>
                  </a:schemeClr>
                </a:solidFill>
                <a:latin typeface="Arial" pitchFamily="34" charset="0"/>
                <a:ea typeface="宋体" pitchFamily="2" charset="-122"/>
              </a:rPr>
              <a:t>P</a:t>
            </a:r>
            <a:r>
              <a:rPr lang="zh-CN" altLang="en-US" sz="2400" dirty="0" smtClean="0">
                <a:solidFill>
                  <a:schemeClr val="bg1">
                    <a:lumMod val="25000"/>
                  </a:schemeClr>
                </a:solidFill>
                <a:latin typeface="Arial" pitchFamily="34" charset="0"/>
                <a:ea typeface="宋体" pitchFamily="2" charset="-122"/>
              </a:rPr>
              <a:t>循环</a:t>
            </a:r>
            <a:endParaRPr kumimoji="0" lang="zh-CN" altLang="en-US" sz="2400" u="none" strike="noStrike" cap="none" normalizeH="0" baseline="0" dirty="0" smtClean="0">
              <a:ln>
                <a:noFill/>
              </a:ln>
              <a:solidFill>
                <a:schemeClr val="bg1">
                  <a:lumMod val="25000"/>
                </a:schemeClr>
              </a:solidFill>
              <a:effectLst/>
              <a:latin typeface="Arial" pitchFamily="34" charset="0"/>
              <a:ea typeface="宋体" pitchFamily="2" charset="-122"/>
            </a:endParaRPr>
          </a:p>
        </p:txBody>
      </p:sp>
    </p:spTree>
    <p:extLst>
      <p:ext uri="{BB962C8B-B14F-4D97-AF65-F5344CB8AC3E}">
        <p14:creationId xmlns:p14="http://schemas.microsoft.com/office/powerpoint/2010/main" val="12875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22</a:t>
            </a:fld>
            <a:endParaRPr lang="en-US" altLang="zh-CN" dirty="0">
              <a:solidFill>
                <a:schemeClr val="bg2">
                  <a:lumMod val="75000"/>
                </a:schemeClr>
              </a:solidFill>
            </a:endParaRPr>
          </a:p>
        </p:txBody>
      </p:sp>
      <p:grpSp>
        <p:nvGrpSpPr>
          <p:cNvPr id="5" name="组合 4"/>
          <p:cNvGrpSpPr/>
          <p:nvPr/>
        </p:nvGrpSpPr>
        <p:grpSpPr>
          <a:xfrm>
            <a:off x="620443" y="1394187"/>
            <a:ext cx="5722303" cy="3923166"/>
            <a:chOff x="823640" y="1809977"/>
            <a:chExt cx="4962525" cy="3002191"/>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40" y="1809977"/>
              <a:ext cx="49625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1"/>
            <p:cNvGrpSpPr/>
            <p:nvPr/>
          </p:nvGrpSpPr>
          <p:grpSpPr>
            <a:xfrm>
              <a:off x="890516" y="4466319"/>
              <a:ext cx="4667250" cy="345849"/>
              <a:chOff x="2238375" y="3328988"/>
              <a:chExt cx="4667250" cy="345849"/>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3328988"/>
                <a:ext cx="466725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277" y="3551012"/>
                <a:ext cx="273367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4" name="组合 13"/>
          <p:cNvGrpSpPr/>
          <p:nvPr/>
        </p:nvGrpSpPr>
        <p:grpSpPr>
          <a:xfrm>
            <a:off x="572811" y="1574040"/>
            <a:ext cx="5619750" cy="3702723"/>
            <a:chOff x="495028" y="1555984"/>
            <a:chExt cx="5619750" cy="3702723"/>
          </a:xfrm>
        </p:grpSpPr>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402" y="1555984"/>
              <a:ext cx="4891369" cy="319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组合 15"/>
            <p:cNvGrpSpPr/>
            <p:nvPr/>
          </p:nvGrpSpPr>
          <p:grpSpPr>
            <a:xfrm>
              <a:off x="495028" y="4747079"/>
              <a:ext cx="5619750" cy="511628"/>
              <a:chOff x="495028" y="4747079"/>
              <a:chExt cx="5619750" cy="511628"/>
            </a:xfrm>
          </p:grpSpPr>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028" y="4747079"/>
                <a:ext cx="56197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4805" y="5015593"/>
                <a:ext cx="10858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0655" y="5030107"/>
                <a:ext cx="2190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9730" y="5013779"/>
                <a:ext cx="22764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3" name="TextBox 22"/>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
        <p:nvSpPr>
          <p:cNvPr id="6" name="圆角矩形 5"/>
          <p:cNvSpPr/>
          <p:nvPr/>
        </p:nvSpPr>
        <p:spPr bwMode="auto">
          <a:xfrm>
            <a:off x="6396537" y="1394226"/>
            <a:ext cx="2264229" cy="1016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2000" b="1" dirty="0">
                <a:solidFill>
                  <a:schemeClr val="bg1">
                    <a:lumMod val="25000"/>
                  </a:schemeClr>
                </a:solidFill>
              </a:rPr>
              <a:t>AMD</a:t>
            </a:r>
            <a:r>
              <a:rPr lang="zh-CN" altLang="zh-CN" sz="2000" b="1" dirty="0">
                <a:solidFill>
                  <a:schemeClr val="bg1">
                    <a:lumMod val="25000"/>
                  </a:schemeClr>
                </a:solidFill>
              </a:rPr>
              <a:t>生态系统</a:t>
            </a:r>
            <a:endParaRPr lang="zh-CN" altLang="en-US" sz="2000" b="1" dirty="0">
              <a:solidFill>
                <a:schemeClr val="bg1">
                  <a:lumMod val="25000"/>
                </a:schemeClr>
              </a:solidFill>
            </a:endParaRPr>
          </a:p>
          <a:p>
            <a:pPr algn="ctr"/>
            <a:r>
              <a:rPr lang="zh-CN" altLang="zh-CN" sz="2000" b="1" dirty="0">
                <a:solidFill>
                  <a:schemeClr val="bg1">
                    <a:lumMod val="25000"/>
                  </a:schemeClr>
                </a:solidFill>
              </a:rPr>
              <a:t>的酸化</a:t>
            </a:r>
            <a:r>
              <a:rPr lang="zh-CN" altLang="zh-CN" sz="2000" b="1" dirty="0" smtClean="0">
                <a:solidFill>
                  <a:schemeClr val="bg1">
                    <a:lumMod val="25000"/>
                  </a:schemeClr>
                </a:solidFill>
              </a:rPr>
              <a:t>进程</a:t>
            </a:r>
            <a:endParaRPr kumimoji="0" lang="zh-CN" altLang="en-US" sz="2000" b="1" i="0" u="none" strike="noStrike" cap="none" normalizeH="0" baseline="0" dirty="0" smtClean="0">
              <a:ln>
                <a:noFill/>
              </a:ln>
              <a:solidFill>
                <a:schemeClr val="bg1">
                  <a:lumMod val="25000"/>
                </a:schemeClr>
              </a:solidFill>
              <a:effectLst/>
              <a:latin typeface="Arial" pitchFamily="34" charset="0"/>
              <a:ea typeface="宋体" pitchFamily="2" charset="-122"/>
            </a:endParaRPr>
          </a:p>
        </p:txBody>
      </p:sp>
      <p:sp>
        <p:nvSpPr>
          <p:cNvPr id="24" name="圆角矩形 23"/>
          <p:cNvSpPr/>
          <p:nvPr/>
        </p:nvSpPr>
        <p:spPr bwMode="auto">
          <a:xfrm>
            <a:off x="6403797" y="3128652"/>
            <a:ext cx="2264229" cy="1016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en-US" sz="2000" b="1" dirty="0" smtClean="0">
                <a:solidFill>
                  <a:schemeClr val="bg1">
                    <a:lumMod val="25000"/>
                  </a:schemeClr>
                </a:solidFill>
              </a:rPr>
              <a:t>相关基因的代谢潜力的增加</a:t>
            </a:r>
            <a:endParaRPr lang="zh-CN" altLang="en-US" sz="2000" b="1" dirty="0">
              <a:solidFill>
                <a:schemeClr val="bg1">
                  <a:lumMod val="25000"/>
                </a:schemeClr>
              </a:solidFill>
            </a:endParaRPr>
          </a:p>
        </p:txBody>
      </p:sp>
      <p:sp>
        <p:nvSpPr>
          <p:cNvPr id="9" name="下箭头 8"/>
          <p:cNvSpPr/>
          <p:nvPr/>
        </p:nvSpPr>
        <p:spPr bwMode="auto">
          <a:xfrm>
            <a:off x="7412537" y="2410226"/>
            <a:ext cx="188684" cy="71842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0" name="下箭头 9"/>
          <p:cNvSpPr/>
          <p:nvPr/>
        </p:nvSpPr>
        <p:spPr bwMode="auto">
          <a:xfrm rot="2700000">
            <a:off x="6839228" y="4144652"/>
            <a:ext cx="254000" cy="7236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1" name="椭圆 10"/>
          <p:cNvSpPr/>
          <p:nvPr/>
        </p:nvSpPr>
        <p:spPr bwMode="auto">
          <a:xfrm>
            <a:off x="5915459" y="4966320"/>
            <a:ext cx="1436915" cy="86927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bg1">
                    <a:lumMod val="25000"/>
                  </a:schemeClr>
                </a:solidFill>
                <a:effectLst/>
                <a:latin typeface="Arial" pitchFamily="34" charset="0"/>
                <a:ea typeface="宋体" pitchFamily="2" charset="-122"/>
              </a:rPr>
              <a:t>重金属抗性</a:t>
            </a:r>
            <a:endParaRPr kumimoji="0" lang="zh-CN" altLang="en-US" sz="1600" b="1" i="0" u="none" strike="noStrike" cap="none" normalizeH="0" baseline="0" dirty="0" smtClean="0">
              <a:ln>
                <a:noFill/>
              </a:ln>
              <a:solidFill>
                <a:schemeClr val="bg1">
                  <a:lumMod val="25000"/>
                </a:schemeClr>
              </a:solidFill>
              <a:effectLst/>
              <a:latin typeface="Arial" pitchFamily="34" charset="0"/>
              <a:ea typeface="宋体" pitchFamily="2" charset="-122"/>
            </a:endParaRPr>
          </a:p>
        </p:txBody>
      </p:sp>
      <p:sp>
        <p:nvSpPr>
          <p:cNvPr id="26" name="椭圆 25"/>
          <p:cNvSpPr/>
          <p:nvPr/>
        </p:nvSpPr>
        <p:spPr bwMode="auto">
          <a:xfrm>
            <a:off x="7601220" y="4982412"/>
            <a:ext cx="1436915" cy="86927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bg1">
                    <a:lumMod val="25000"/>
                  </a:schemeClr>
                </a:solidFill>
                <a:effectLst/>
                <a:latin typeface="Arial" pitchFamily="34" charset="0"/>
                <a:ea typeface="宋体" pitchFamily="2" charset="-122"/>
              </a:rPr>
              <a:t>压力反应</a:t>
            </a:r>
            <a:endParaRPr kumimoji="0" lang="zh-CN" altLang="en-US" sz="1600" b="1" i="0" u="none" strike="noStrike" cap="none" normalizeH="0" baseline="0" dirty="0" smtClean="0">
              <a:ln>
                <a:noFill/>
              </a:ln>
              <a:solidFill>
                <a:schemeClr val="bg1">
                  <a:lumMod val="25000"/>
                </a:schemeClr>
              </a:solidFill>
              <a:effectLst/>
              <a:latin typeface="Arial" pitchFamily="34" charset="0"/>
              <a:ea typeface="宋体" pitchFamily="2" charset="-122"/>
            </a:endParaRPr>
          </a:p>
        </p:txBody>
      </p:sp>
      <p:sp>
        <p:nvSpPr>
          <p:cNvPr id="27" name="下箭头 26"/>
          <p:cNvSpPr/>
          <p:nvPr/>
        </p:nvSpPr>
        <p:spPr bwMode="auto">
          <a:xfrm rot="18900000">
            <a:off x="7986196" y="4134755"/>
            <a:ext cx="254000" cy="723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8566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9" grpId="0" animBg="1"/>
      <p:bldP spid="10" grpId="0" animBg="1"/>
      <p:bldP spid="11"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23</a:t>
            </a:fld>
            <a:endParaRPr lang="en-US" altLang="zh-CN" dirty="0">
              <a:solidFill>
                <a:schemeClr val="bg2">
                  <a:lumMod val="75000"/>
                </a:schemeClr>
              </a:solidFill>
            </a:endParaRPr>
          </a:p>
        </p:txBody>
      </p:sp>
      <p:sp>
        <p:nvSpPr>
          <p:cNvPr id="6" name="TextBox 5"/>
          <p:cNvSpPr txBox="1"/>
          <p:nvPr/>
        </p:nvSpPr>
        <p:spPr>
          <a:xfrm>
            <a:off x="1683666" y="442760"/>
            <a:ext cx="2952206" cy="523220"/>
          </a:xfrm>
          <a:prstGeom prst="rect">
            <a:avLst/>
          </a:prstGeom>
          <a:noFill/>
        </p:spPr>
        <p:txBody>
          <a:bodyPr wrap="square" rtlCol="0">
            <a:spAutoFit/>
          </a:bodyPr>
          <a:lstStyle/>
          <a:p>
            <a:pPr fontAlgn="base">
              <a:spcBef>
                <a:spcPct val="0"/>
              </a:spcBef>
              <a:spcAft>
                <a:spcPct val="0"/>
              </a:spcAft>
            </a:pPr>
            <a:r>
              <a:rPr lang="en-US" altLang="zh-CN" sz="2800" b="1" dirty="0">
                <a:solidFill>
                  <a:schemeClr val="bg2">
                    <a:lumMod val="75000"/>
                  </a:schemeClr>
                </a:solidFill>
                <a:latin typeface="Calibri" panose="020F0502020204030204" pitchFamily="34" charset="0"/>
                <a:ea typeface="宋体" pitchFamily="2" charset="-122"/>
              </a:rPr>
              <a:t>Discussion</a:t>
            </a:r>
            <a:endParaRPr lang="zh-CN" altLang="en-US" sz="2800" b="1" dirty="0">
              <a:solidFill>
                <a:schemeClr val="bg2">
                  <a:lumMod val="75000"/>
                </a:schemeClr>
              </a:solidFill>
              <a:latin typeface="Calibri" panose="020F0502020204030204" pitchFamily="34" charset="0"/>
              <a:ea typeface="宋体" pitchFamily="2" charset="-122"/>
            </a:endParaRPr>
          </a:p>
        </p:txBody>
      </p:sp>
      <p:sp>
        <p:nvSpPr>
          <p:cNvPr id="2" name="TextBox 1"/>
          <p:cNvSpPr txBox="1"/>
          <p:nvPr/>
        </p:nvSpPr>
        <p:spPr>
          <a:xfrm>
            <a:off x="890516" y="1415925"/>
            <a:ext cx="5991855" cy="369332"/>
          </a:xfrm>
          <a:prstGeom prst="rect">
            <a:avLst/>
          </a:prstGeom>
          <a:noFill/>
        </p:spPr>
        <p:txBody>
          <a:bodyPr wrap="square" rtlCol="0">
            <a:spAutoFit/>
          </a:bodyPr>
          <a:lstStyle/>
          <a:p>
            <a:r>
              <a:rPr lang="zh-CN" altLang="en-US" dirty="0" smtClean="0"/>
              <a:t>微生物分类组合模式属于显著的环境依赖型模式</a:t>
            </a:r>
            <a:endParaRPr lang="zh-CN" altLang="en-US" dirty="0"/>
          </a:p>
        </p:txBody>
      </p:sp>
      <p:sp>
        <p:nvSpPr>
          <p:cNvPr id="9" name="TextBox 8"/>
          <p:cNvSpPr txBox="1"/>
          <p:nvPr/>
        </p:nvSpPr>
        <p:spPr>
          <a:xfrm>
            <a:off x="6357257" y="1415925"/>
            <a:ext cx="2786743" cy="646331"/>
          </a:xfrm>
          <a:prstGeom prst="rect">
            <a:avLst/>
          </a:prstGeom>
          <a:noFill/>
        </p:spPr>
        <p:txBody>
          <a:bodyPr wrap="square" rtlCol="0">
            <a:spAutoFit/>
          </a:bodyPr>
          <a:lstStyle/>
          <a:p>
            <a:pPr algn="ctr"/>
            <a:r>
              <a:rPr lang="zh-CN" altLang="zh-CN" b="1" dirty="0">
                <a:solidFill>
                  <a:srgbClr val="00B0F0"/>
                </a:solidFill>
              </a:rPr>
              <a:t>极端环境</a:t>
            </a:r>
            <a:r>
              <a:rPr lang="zh-CN" altLang="zh-CN" b="1" dirty="0" smtClean="0">
                <a:solidFill>
                  <a:srgbClr val="00B0F0"/>
                </a:solidFill>
              </a:rPr>
              <a:t>中</a:t>
            </a:r>
            <a:endParaRPr lang="en-US" altLang="zh-CN" b="1" dirty="0" smtClean="0">
              <a:solidFill>
                <a:srgbClr val="00B0F0"/>
              </a:solidFill>
            </a:endParaRPr>
          </a:p>
          <a:p>
            <a:pPr algn="ctr"/>
            <a:r>
              <a:rPr lang="zh-CN" altLang="zh-CN" b="1" dirty="0" smtClean="0">
                <a:solidFill>
                  <a:srgbClr val="00B0F0"/>
                </a:solidFill>
              </a:rPr>
              <a:t>自然选择</a:t>
            </a:r>
            <a:r>
              <a:rPr lang="zh-CN" altLang="zh-CN" b="1" dirty="0">
                <a:solidFill>
                  <a:srgbClr val="00B0F0"/>
                </a:solidFill>
              </a:rPr>
              <a:t>的重要性</a:t>
            </a:r>
            <a:endParaRPr lang="zh-CN" altLang="en-US" b="1" dirty="0">
              <a:solidFill>
                <a:srgbClr val="00B0F0"/>
              </a:solidFill>
            </a:endParaRPr>
          </a:p>
        </p:txBody>
      </p:sp>
      <p:sp>
        <p:nvSpPr>
          <p:cNvPr id="10" name="TextBox 9"/>
          <p:cNvSpPr txBox="1"/>
          <p:nvPr/>
        </p:nvSpPr>
        <p:spPr>
          <a:xfrm>
            <a:off x="6154057" y="3906484"/>
            <a:ext cx="1211943" cy="369332"/>
          </a:xfrm>
          <a:prstGeom prst="rect">
            <a:avLst/>
          </a:prstGeom>
          <a:noFill/>
        </p:spPr>
        <p:txBody>
          <a:bodyPr wrap="square" rtlCol="0">
            <a:spAutoFit/>
          </a:bodyPr>
          <a:lstStyle/>
          <a:p>
            <a:r>
              <a:rPr lang="zh-CN" altLang="en-US" dirty="0" smtClean="0"/>
              <a:t>分类模式</a:t>
            </a:r>
            <a:endParaRPr lang="zh-CN" altLang="en-US" dirty="0"/>
          </a:p>
        </p:txBody>
      </p:sp>
      <p:sp>
        <p:nvSpPr>
          <p:cNvPr id="17" name="TextBox 16"/>
          <p:cNvSpPr txBox="1"/>
          <p:nvPr/>
        </p:nvSpPr>
        <p:spPr>
          <a:xfrm>
            <a:off x="7605485" y="3890701"/>
            <a:ext cx="2423886" cy="369332"/>
          </a:xfrm>
          <a:prstGeom prst="rect">
            <a:avLst/>
          </a:prstGeom>
          <a:noFill/>
        </p:spPr>
        <p:txBody>
          <a:bodyPr wrap="square" rtlCol="0">
            <a:spAutoFit/>
          </a:bodyPr>
          <a:lstStyle/>
          <a:p>
            <a:r>
              <a:rPr lang="zh-CN" altLang="en-US" dirty="0" smtClean="0"/>
              <a:t>生物地理功能</a:t>
            </a:r>
            <a:endParaRPr lang="zh-CN" altLang="en-US" dirty="0"/>
          </a:p>
        </p:txBody>
      </p:sp>
      <p:sp>
        <p:nvSpPr>
          <p:cNvPr id="15" name="TextBox 14"/>
          <p:cNvSpPr txBox="1"/>
          <p:nvPr/>
        </p:nvSpPr>
        <p:spPr>
          <a:xfrm>
            <a:off x="6555799" y="2795168"/>
            <a:ext cx="2261629" cy="369332"/>
          </a:xfrm>
          <a:prstGeom prst="rect">
            <a:avLst/>
          </a:prstGeom>
          <a:noFill/>
        </p:spPr>
        <p:txBody>
          <a:bodyPr wrap="square" rtlCol="0">
            <a:spAutoFit/>
          </a:bodyPr>
          <a:lstStyle/>
          <a:p>
            <a:r>
              <a:rPr lang="zh-CN" altLang="en-US" dirty="0" smtClean="0"/>
              <a:t>可测量的环境变化</a:t>
            </a:r>
            <a:endParaRPr lang="zh-CN" altLang="en-US" dirty="0"/>
          </a:p>
        </p:txBody>
      </p:sp>
      <p:sp>
        <p:nvSpPr>
          <p:cNvPr id="19" name="TextBox 18"/>
          <p:cNvSpPr txBox="1"/>
          <p:nvPr/>
        </p:nvSpPr>
        <p:spPr>
          <a:xfrm>
            <a:off x="6983970" y="5023293"/>
            <a:ext cx="1753629" cy="369332"/>
          </a:xfrm>
          <a:prstGeom prst="rect">
            <a:avLst/>
          </a:prstGeom>
          <a:noFill/>
        </p:spPr>
        <p:txBody>
          <a:bodyPr wrap="square" rtlCol="0">
            <a:spAutoFit/>
          </a:bodyPr>
          <a:lstStyle/>
          <a:p>
            <a:r>
              <a:rPr lang="zh-CN" altLang="en-US" dirty="0" smtClean="0"/>
              <a:t>地理距离</a:t>
            </a:r>
            <a:endParaRPr lang="zh-CN" altLang="en-US" dirty="0"/>
          </a:p>
        </p:txBody>
      </p:sp>
      <p:graphicFrame>
        <p:nvGraphicFramePr>
          <p:cNvPr id="16" name="图示 15"/>
          <p:cNvGraphicFramePr/>
          <p:nvPr>
            <p:extLst>
              <p:ext uri="{D42A27DB-BD31-4B8C-83A1-F6EECF244321}">
                <p14:modId xmlns:p14="http://schemas.microsoft.com/office/powerpoint/2010/main" val="3893344438"/>
              </p:ext>
            </p:extLst>
          </p:nvPr>
        </p:nvGraphicFramePr>
        <p:xfrm>
          <a:off x="333828" y="2228033"/>
          <a:ext cx="5341258" cy="3853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左右箭头 35"/>
          <p:cNvSpPr/>
          <p:nvPr/>
        </p:nvSpPr>
        <p:spPr bwMode="auto">
          <a:xfrm>
            <a:off x="2031999" y="3890701"/>
            <a:ext cx="2002971" cy="1531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37" name="左右箭头 36"/>
          <p:cNvSpPr/>
          <p:nvPr/>
        </p:nvSpPr>
        <p:spPr bwMode="auto">
          <a:xfrm rot="20146026">
            <a:off x="954145" y="2707364"/>
            <a:ext cx="1029754" cy="161297"/>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39" name="左右箭头 38"/>
          <p:cNvSpPr/>
          <p:nvPr/>
        </p:nvSpPr>
        <p:spPr bwMode="auto">
          <a:xfrm rot="2239924">
            <a:off x="3888990" y="2707486"/>
            <a:ext cx="1029754" cy="161297"/>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grpSp>
        <p:nvGrpSpPr>
          <p:cNvPr id="58" name="组合 57"/>
          <p:cNvGrpSpPr/>
          <p:nvPr/>
        </p:nvGrpSpPr>
        <p:grpSpPr>
          <a:xfrm>
            <a:off x="6701972" y="3164500"/>
            <a:ext cx="1705398" cy="710814"/>
            <a:chOff x="6701972" y="3164500"/>
            <a:chExt cx="1705398" cy="710814"/>
          </a:xfrm>
        </p:grpSpPr>
        <p:grpSp>
          <p:nvGrpSpPr>
            <p:cNvPr id="47" name="组合 46"/>
            <p:cNvGrpSpPr/>
            <p:nvPr/>
          </p:nvGrpSpPr>
          <p:grpSpPr>
            <a:xfrm>
              <a:off x="6701972" y="3577775"/>
              <a:ext cx="1705398" cy="297539"/>
              <a:chOff x="6701972" y="3577775"/>
              <a:chExt cx="1705398" cy="297539"/>
            </a:xfrm>
          </p:grpSpPr>
          <p:cxnSp>
            <p:nvCxnSpPr>
              <p:cNvPr id="41" name="直接连接符 40"/>
              <p:cNvCxnSpPr/>
              <p:nvPr/>
            </p:nvCxnSpPr>
            <p:spPr bwMode="auto">
              <a:xfrm>
                <a:off x="6701972" y="3585029"/>
                <a:ext cx="0" cy="290285"/>
              </a:xfrm>
              <a:prstGeom prst="line">
                <a:avLst/>
              </a:prstGeom>
              <a:solidFill>
                <a:schemeClr val="accent1"/>
              </a:solidFill>
              <a:ln w="25400" cap="flat" cmpd="sng" algn="ctr">
                <a:solidFill>
                  <a:srgbClr val="00B0F0"/>
                </a:solidFill>
                <a:prstDash val="solid"/>
                <a:round/>
                <a:headEnd type="none" w="med" len="med"/>
                <a:tailEnd type="none" w="med" len="med"/>
              </a:ln>
              <a:effectLst/>
            </p:spPr>
          </p:cxnSp>
          <p:cxnSp>
            <p:nvCxnSpPr>
              <p:cNvPr id="42" name="直接连接符 41"/>
              <p:cNvCxnSpPr/>
              <p:nvPr/>
            </p:nvCxnSpPr>
            <p:spPr bwMode="auto">
              <a:xfrm>
                <a:off x="8407370" y="3577775"/>
                <a:ext cx="0" cy="290285"/>
              </a:xfrm>
              <a:prstGeom prst="line">
                <a:avLst/>
              </a:prstGeom>
              <a:solidFill>
                <a:schemeClr val="accent1"/>
              </a:solidFill>
              <a:ln w="25400" cap="flat" cmpd="sng" algn="ctr">
                <a:solidFill>
                  <a:srgbClr val="00B0F0"/>
                </a:solidFill>
                <a:prstDash val="solid"/>
                <a:round/>
                <a:headEnd type="none" w="med" len="med"/>
                <a:tailEnd type="none" w="med" len="med"/>
              </a:ln>
              <a:effectLst/>
            </p:spPr>
          </p:cxnSp>
          <p:cxnSp>
            <p:nvCxnSpPr>
              <p:cNvPr id="46" name="直接连接符 45"/>
              <p:cNvCxnSpPr/>
              <p:nvPr/>
            </p:nvCxnSpPr>
            <p:spPr bwMode="auto">
              <a:xfrm>
                <a:off x="6701972" y="3585029"/>
                <a:ext cx="1705398" cy="0"/>
              </a:xfrm>
              <a:prstGeom prst="line">
                <a:avLst/>
              </a:prstGeom>
              <a:solidFill>
                <a:schemeClr val="accent1"/>
              </a:solidFill>
              <a:ln w="25400" cap="flat" cmpd="sng" algn="ctr">
                <a:solidFill>
                  <a:srgbClr val="00B0F0"/>
                </a:solidFill>
                <a:prstDash val="solid"/>
                <a:round/>
                <a:headEnd type="none" w="med" len="med"/>
                <a:tailEnd type="none" w="med" len="med"/>
              </a:ln>
              <a:effectLst/>
            </p:spPr>
          </p:cxnSp>
        </p:grpSp>
        <p:cxnSp>
          <p:nvCxnSpPr>
            <p:cNvPr id="53" name="直接箭头连接符 52"/>
            <p:cNvCxnSpPr/>
            <p:nvPr/>
          </p:nvCxnSpPr>
          <p:spPr bwMode="auto">
            <a:xfrm flipV="1">
              <a:off x="7554671" y="3164500"/>
              <a:ext cx="0" cy="420529"/>
            </a:xfrm>
            <a:prstGeom prst="straightConnector1">
              <a:avLst/>
            </a:prstGeom>
            <a:solidFill>
              <a:schemeClr val="accent1"/>
            </a:solidFill>
            <a:ln w="25400" cap="flat" cmpd="sng" algn="ctr">
              <a:solidFill>
                <a:srgbClr val="00B0F0"/>
              </a:solidFill>
              <a:prstDash val="solid"/>
              <a:round/>
              <a:headEnd type="none" w="med" len="med"/>
              <a:tailEnd type="arrow"/>
            </a:ln>
            <a:effectLst/>
          </p:spPr>
        </p:cxnSp>
      </p:grpSp>
      <p:grpSp>
        <p:nvGrpSpPr>
          <p:cNvPr id="59" name="组合 58"/>
          <p:cNvGrpSpPr/>
          <p:nvPr/>
        </p:nvGrpSpPr>
        <p:grpSpPr>
          <a:xfrm>
            <a:off x="6701972" y="4203250"/>
            <a:ext cx="1705398" cy="820043"/>
            <a:chOff x="6701972" y="4203250"/>
            <a:chExt cx="1705398" cy="732959"/>
          </a:xfrm>
        </p:grpSpPr>
        <p:grpSp>
          <p:nvGrpSpPr>
            <p:cNvPr id="48" name="组合 47"/>
            <p:cNvGrpSpPr/>
            <p:nvPr/>
          </p:nvGrpSpPr>
          <p:grpSpPr>
            <a:xfrm rot="10800000">
              <a:off x="6701972" y="4203250"/>
              <a:ext cx="1705398" cy="297539"/>
              <a:chOff x="6701972" y="3577775"/>
              <a:chExt cx="1705398" cy="297539"/>
            </a:xfrm>
          </p:grpSpPr>
          <p:cxnSp>
            <p:nvCxnSpPr>
              <p:cNvPr id="49" name="直接连接符 48"/>
              <p:cNvCxnSpPr/>
              <p:nvPr/>
            </p:nvCxnSpPr>
            <p:spPr bwMode="auto">
              <a:xfrm>
                <a:off x="6701972" y="3585029"/>
                <a:ext cx="0" cy="290285"/>
              </a:xfrm>
              <a:prstGeom prst="line">
                <a:avLst/>
              </a:prstGeom>
              <a:solidFill>
                <a:schemeClr val="accent1"/>
              </a:solidFill>
              <a:ln w="25400" cap="flat" cmpd="sng" algn="ctr">
                <a:solidFill>
                  <a:srgbClr val="FF3399"/>
                </a:solidFill>
                <a:prstDash val="solid"/>
                <a:round/>
                <a:headEnd type="none" w="med" len="med"/>
                <a:tailEnd type="none" w="med" len="med"/>
              </a:ln>
              <a:effectLst/>
            </p:spPr>
          </p:cxnSp>
          <p:cxnSp>
            <p:nvCxnSpPr>
              <p:cNvPr id="50" name="直接连接符 49"/>
              <p:cNvCxnSpPr/>
              <p:nvPr/>
            </p:nvCxnSpPr>
            <p:spPr bwMode="auto">
              <a:xfrm>
                <a:off x="8407370" y="3577775"/>
                <a:ext cx="0" cy="290285"/>
              </a:xfrm>
              <a:prstGeom prst="line">
                <a:avLst/>
              </a:prstGeom>
              <a:solidFill>
                <a:schemeClr val="accent1"/>
              </a:solidFill>
              <a:ln w="25400" cap="flat" cmpd="sng" algn="ctr">
                <a:solidFill>
                  <a:srgbClr val="FF3399"/>
                </a:solidFill>
                <a:prstDash val="solid"/>
                <a:round/>
                <a:headEnd type="none" w="med" len="med"/>
                <a:tailEnd type="none" w="med" len="med"/>
              </a:ln>
              <a:effectLst/>
            </p:spPr>
          </p:cxnSp>
          <p:cxnSp>
            <p:nvCxnSpPr>
              <p:cNvPr id="51" name="直接连接符 50"/>
              <p:cNvCxnSpPr/>
              <p:nvPr/>
            </p:nvCxnSpPr>
            <p:spPr bwMode="auto">
              <a:xfrm>
                <a:off x="6701972" y="3585029"/>
                <a:ext cx="1705398" cy="0"/>
              </a:xfrm>
              <a:prstGeom prst="line">
                <a:avLst/>
              </a:prstGeom>
              <a:solidFill>
                <a:schemeClr val="accent1"/>
              </a:solidFill>
              <a:ln w="25400" cap="flat" cmpd="sng" algn="ctr">
                <a:solidFill>
                  <a:srgbClr val="FF3399"/>
                </a:solidFill>
                <a:prstDash val="solid"/>
                <a:round/>
                <a:headEnd type="none" w="med" len="med"/>
                <a:tailEnd type="none" w="med" len="med"/>
              </a:ln>
              <a:effectLst/>
            </p:spPr>
          </p:cxnSp>
        </p:grpSp>
        <p:cxnSp>
          <p:nvCxnSpPr>
            <p:cNvPr id="55" name="直接箭头连接符 54"/>
            <p:cNvCxnSpPr/>
            <p:nvPr/>
          </p:nvCxnSpPr>
          <p:spPr bwMode="auto">
            <a:xfrm>
              <a:off x="7555987" y="4500790"/>
              <a:ext cx="0" cy="435419"/>
            </a:xfrm>
            <a:prstGeom prst="straightConnector1">
              <a:avLst/>
            </a:prstGeom>
            <a:solidFill>
              <a:schemeClr val="accent1"/>
            </a:solidFill>
            <a:ln w="25400" cap="flat" cmpd="sng" algn="ctr">
              <a:solidFill>
                <a:srgbClr val="FF3399"/>
              </a:solidFill>
              <a:prstDash val="solid"/>
              <a:round/>
              <a:headEnd type="none" w="med" len="med"/>
              <a:tailEnd type="arrow"/>
            </a:ln>
            <a:effectLst/>
          </p:spPr>
        </p:cxnSp>
      </p:grpSp>
      <p:sp>
        <p:nvSpPr>
          <p:cNvPr id="60" name="TextBox 59"/>
          <p:cNvSpPr txBox="1"/>
          <p:nvPr/>
        </p:nvSpPr>
        <p:spPr>
          <a:xfrm>
            <a:off x="7242628" y="4587868"/>
            <a:ext cx="632670" cy="369332"/>
          </a:xfrm>
          <a:prstGeom prst="rect">
            <a:avLst/>
          </a:prstGeom>
          <a:noFill/>
        </p:spPr>
        <p:txBody>
          <a:bodyPr wrap="square" rtlCol="0">
            <a:spAutoFit/>
          </a:bodyPr>
          <a:lstStyle/>
          <a:p>
            <a:pPr algn="ctr"/>
            <a:r>
              <a:rPr lang="en-US" altLang="zh-CN" dirty="0" smtClean="0"/>
              <a:t>X</a:t>
            </a:r>
            <a:endParaRPr lang="zh-CN" altLang="en-US" dirty="0"/>
          </a:p>
        </p:txBody>
      </p:sp>
    </p:spTree>
    <p:extLst>
      <p:ext uri="{BB962C8B-B14F-4D97-AF65-F5344CB8AC3E}">
        <p14:creationId xmlns:p14="http://schemas.microsoft.com/office/powerpoint/2010/main" val="153822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down)">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7" grpId="0"/>
      <p:bldP spid="15" grpId="0"/>
      <p:bldP spid="19" grpId="0"/>
      <p:bldGraphic spid="16" grpId="0">
        <p:bldAsOne/>
      </p:bldGraphic>
      <p:bldP spid="36" grpId="0" animBg="1"/>
      <p:bldP spid="37" grpId="0" animBg="1"/>
      <p:bldP spid="39" grpId="0" animBg="1"/>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nchor="ctr"/>
          <a:lstStyle/>
          <a:p>
            <a:pPr algn="ct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nchor="ctr"/>
          <a:lstStyle/>
          <a:p>
            <a:pPr algn="ctr">
              <a:defRPr/>
            </a:pPr>
            <a:fld id="{75D888BA-E2E9-412E-8E36-4B1B5E95B258}" type="slidenum">
              <a:rPr lang="zh-CN" altLang="en-US" smtClean="0">
                <a:solidFill>
                  <a:schemeClr val="bg2">
                    <a:lumMod val="75000"/>
                  </a:schemeClr>
                </a:solidFill>
              </a:rPr>
              <a:pPr algn="ctr">
                <a:defRPr/>
              </a:pPr>
              <a:t>24</a:t>
            </a:fld>
            <a:endParaRPr lang="en-US" altLang="zh-CN" dirty="0">
              <a:solidFill>
                <a:schemeClr val="bg2">
                  <a:lumMod val="75000"/>
                </a:schemeClr>
              </a:solidFill>
            </a:endParaRPr>
          </a:p>
        </p:txBody>
      </p:sp>
      <p:sp>
        <p:nvSpPr>
          <p:cNvPr id="7" name="TextBox 6"/>
          <p:cNvSpPr txBox="1"/>
          <p:nvPr/>
        </p:nvSpPr>
        <p:spPr>
          <a:xfrm>
            <a:off x="1683666" y="442760"/>
            <a:ext cx="2952206" cy="523220"/>
          </a:xfrm>
          <a:prstGeom prst="rect">
            <a:avLst/>
          </a:prstGeom>
          <a:noFill/>
        </p:spPr>
        <p:txBody>
          <a:bodyPr wrap="square" rtlCol="0" anchor="ctr">
            <a:spAutoFit/>
          </a:bodyPr>
          <a:lstStyle/>
          <a:p>
            <a:pPr algn="ctr" fontAlgn="base">
              <a:spcBef>
                <a:spcPct val="0"/>
              </a:spcBef>
              <a:spcAft>
                <a:spcPct val="0"/>
              </a:spcAft>
            </a:pPr>
            <a:r>
              <a:rPr lang="en-US" altLang="zh-CN" sz="2800" b="1" dirty="0">
                <a:solidFill>
                  <a:schemeClr val="bg2">
                    <a:lumMod val="75000"/>
                  </a:schemeClr>
                </a:solidFill>
                <a:latin typeface="Calibri" panose="020F0502020204030204" pitchFamily="34" charset="0"/>
                <a:ea typeface="宋体" pitchFamily="2" charset="-122"/>
              </a:rPr>
              <a:t>Discussion</a:t>
            </a:r>
            <a:endParaRPr lang="zh-CN" altLang="en-US" sz="2800" b="1" dirty="0">
              <a:solidFill>
                <a:schemeClr val="bg2">
                  <a:lumMod val="75000"/>
                </a:schemeClr>
              </a:solidFill>
              <a:latin typeface="Calibri" panose="020F0502020204030204" pitchFamily="34" charset="0"/>
              <a:ea typeface="宋体" pitchFamily="2" charset="-122"/>
            </a:endParaRPr>
          </a:p>
        </p:txBody>
      </p:sp>
      <p:sp>
        <p:nvSpPr>
          <p:cNvPr id="2" name="TextBox 1"/>
          <p:cNvSpPr txBox="1"/>
          <p:nvPr/>
        </p:nvSpPr>
        <p:spPr>
          <a:xfrm>
            <a:off x="1393405" y="4433163"/>
            <a:ext cx="6964681" cy="646331"/>
          </a:xfrm>
          <a:prstGeom prst="rect">
            <a:avLst/>
          </a:prstGeom>
          <a:noFill/>
        </p:spPr>
        <p:txBody>
          <a:bodyPr wrap="square" rtlCol="0" anchor="ctr">
            <a:spAutoFit/>
          </a:bodyPr>
          <a:lstStyle/>
          <a:p>
            <a:pPr algn="ctr"/>
            <a:r>
              <a:rPr lang="zh-CN" altLang="en-US" dirty="0" smtClean="0"/>
              <a:t>获得</a:t>
            </a:r>
            <a:r>
              <a:rPr lang="zh-CN" altLang="zh-CN" dirty="0" smtClean="0"/>
              <a:t>预测</a:t>
            </a:r>
            <a:r>
              <a:rPr lang="zh-CN" altLang="zh-CN" dirty="0"/>
              <a:t>代谢潜力的关键功能</a:t>
            </a:r>
            <a:r>
              <a:rPr lang="zh-CN" altLang="zh-CN" dirty="0" smtClean="0"/>
              <a:t>基因环境</a:t>
            </a:r>
            <a:r>
              <a:rPr lang="zh-CN" altLang="zh-CN" dirty="0"/>
              <a:t>变化的</a:t>
            </a:r>
            <a:r>
              <a:rPr lang="zh-CN" altLang="zh-CN" dirty="0" smtClean="0"/>
              <a:t>反应</a:t>
            </a:r>
            <a:endParaRPr lang="en-US" altLang="zh-CN" dirty="0" smtClean="0"/>
          </a:p>
          <a:p>
            <a:pPr algn="ctr"/>
            <a:r>
              <a:rPr lang="zh-CN" altLang="zh-CN" dirty="0" smtClean="0"/>
              <a:t>这些</a:t>
            </a:r>
            <a:r>
              <a:rPr lang="zh-CN" altLang="zh-CN" dirty="0"/>
              <a:t>特定的功能可能直接影响微生物群落与</a:t>
            </a:r>
            <a:r>
              <a:rPr lang="zh-CN" altLang="zh-CN" dirty="0" smtClean="0"/>
              <a:t>环境</a:t>
            </a:r>
            <a:r>
              <a:rPr lang="zh-CN" altLang="en-US" dirty="0" smtClean="0"/>
              <a:t>之间的相互作用</a:t>
            </a:r>
            <a:endParaRPr lang="zh-CN" altLang="en-US" dirty="0"/>
          </a:p>
        </p:txBody>
      </p:sp>
      <p:sp>
        <p:nvSpPr>
          <p:cNvPr id="8" name="圆角矩形 7"/>
          <p:cNvSpPr/>
          <p:nvPr/>
        </p:nvSpPr>
        <p:spPr bwMode="auto">
          <a:xfrm>
            <a:off x="568206" y="1941240"/>
            <a:ext cx="1567598" cy="97245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Arial" pitchFamily="34" charset="0"/>
                <a:ea typeface="宋体" pitchFamily="2" charset="-122"/>
              </a:rPr>
              <a:t>环境变化</a:t>
            </a:r>
          </a:p>
        </p:txBody>
      </p:sp>
      <p:sp>
        <p:nvSpPr>
          <p:cNvPr id="11" name="圆角矩形 10"/>
          <p:cNvSpPr/>
          <p:nvPr/>
        </p:nvSpPr>
        <p:spPr bwMode="auto">
          <a:xfrm>
            <a:off x="2597947" y="1941240"/>
            <a:ext cx="1567598" cy="97245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Arial" pitchFamily="34" charset="0"/>
                <a:ea typeface="宋体" pitchFamily="2" charset="-122"/>
              </a:rPr>
              <a:t>功能基因</a:t>
            </a:r>
          </a:p>
        </p:txBody>
      </p:sp>
      <p:sp>
        <p:nvSpPr>
          <p:cNvPr id="12" name="圆角矩形 11"/>
          <p:cNvSpPr/>
          <p:nvPr/>
        </p:nvSpPr>
        <p:spPr bwMode="auto">
          <a:xfrm>
            <a:off x="4630090" y="1912212"/>
            <a:ext cx="1567598" cy="97245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Arial" pitchFamily="34" charset="0"/>
                <a:ea typeface="宋体" pitchFamily="2" charset="-122"/>
              </a:rPr>
              <a:t>代谢潜力</a:t>
            </a:r>
          </a:p>
        </p:txBody>
      </p:sp>
      <p:sp>
        <p:nvSpPr>
          <p:cNvPr id="13" name="圆角矩形 12"/>
          <p:cNvSpPr/>
          <p:nvPr/>
        </p:nvSpPr>
        <p:spPr bwMode="auto">
          <a:xfrm>
            <a:off x="6939977" y="1912211"/>
            <a:ext cx="1567598" cy="97245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Arial" pitchFamily="34" charset="0"/>
                <a:ea typeface="宋体" pitchFamily="2" charset="-122"/>
              </a:rPr>
              <a:t>微生物群落</a:t>
            </a:r>
          </a:p>
        </p:txBody>
      </p:sp>
      <p:grpSp>
        <p:nvGrpSpPr>
          <p:cNvPr id="28" name="组合 27"/>
          <p:cNvGrpSpPr/>
          <p:nvPr/>
        </p:nvGrpSpPr>
        <p:grpSpPr>
          <a:xfrm>
            <a:off x="1434805" y="2902887"/>
            <a:ext cx="6396352" cy="928915"/>
            <a:chOff x="1434805" y="4412343"/>
            <a:chExt cx="6396352" cy="928915"/>
          </a:xfrm>
        </p:grpSpPr>
        <p:cxnSp>
          <p:nvCxnSpPr>
            <p:cNvPr id="15" name="直接连接符 14"/>
            <p:cNvCxnSpPr/>
            <p:nvPr/>
          </p:nvCxnSpPr>
          <p:spPr bwMode="auto">
            <a:xfrm>
              <a:off x="7827552" y="4412343"/>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直接连接符 16"/>
            <p:cNvCxnSpPr/>
            <p:nvPr/>
          </p:nvCxnSpPr>
          <p:spPr bwMode="auto">
            <a:xfrm flipH="1">
              <a:off x="1440586" y="5341257"/>
              <a:ext cx="639057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直接连接符 18"/>
            <p:cNvCxnSpPr/>
            <p:nvPr/>
          </p:nvCxnSpPr>
          <p:spPr bwMode="auto">
            <a:xfrm>
              <a:off x="1434805" y="4426858"/>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3496501" y="3462471"/>
            <a:ext cx="2278742" cy="369332"/>
          </a:xfrm>
          <a:prstGeom prst="rect">
            <a:avLst/>
          </a:prstGeom>
          <a:noFill/>
        </p:spPr>
        <p:txBody>
          <a:bodyPr wrap="square" rtlCol="0" anchor="ctr">
            <a:spAutoFit/>
          </a:bodyPr>
          <a:lstStyle/>
          <a:p>
            <a:pPr algn="ctr"/>
            <a:r>
              <a:rPr lang="zh-CN" altLang="en-US" b="1" dirty="0" smtClean="0">
                <a:solidFill>
                  <a:srgbClr val="00B0F0"/>
                </a:solidFill>
              </a:rPr>
              <a:t>响应</a:t>
            </a:r>
            <a:endParaRPr lang="zh-CN" altLang="en-US" b="1" dirty="0">
              <a:solidFill>
                <a:srgbClr val="00B0F0"/>
              </a:solidFill>
            </a:endParaRPr>
          </a:p>
        </p:txBody>
      </p:sp>
      <p:sp>
        <p:nvSpPr>
          <p:cNvPr id="23" name="右箭头 22"/>
          <p:cNvSpPr/>
          <p:nvPr/>
        </p:nvSpPr>
        <p:spPr bwMode="auto">
          <a:xfrm>
            <a:off x="2135804" y="2307726"/>
            <a:ext cx="462143" cy="23948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25" name="右箭头 24"/>
          <p:cNvSpPr/>
          <p:nvPr/>
        </p:nvSpPr>
        <p:spPr bwMode="auto">
          <a:xfrm>
            <a:off x="4173729" y="2307726"/>
            <a:ext cx="462143" cy="23948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69639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2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animBg="1"/>
      <p:bldP spid="12" grpId="0" animBg="1"/>
      <p:bldP spid="13" grpId="0" animBg="1"/>
      <p:bldP spid="22" grpId="0"/>
      <p:bldP spid="23"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25</a:t>
            </a:fld>
            <a:endParaRPr lang="en-US" altLang="zh-CN" dirty="0">
              <a:solidFill>
                <a:schemeClr val="bg2">
                  <a:lumMod val="75000"/>
                </a:schemeClr>
              </a:solidFill>
            </a:endParaRPr>
          </a:p>
        </p:txBody>
      </p:sp>
      <p:sp>
        <p:nvSpPr>
          <p:cNvPr id="7" name="TextBox 6"/>
          <p:cNvSpPr txBox="1"/>
          <p:nvPr/>
        </p:nvSpPr>
        <p:spPr>
          <a:xfrm>
            <a:off x="1683666" y="442760"/>
            <a:ext cx="2952206" cy="523220"/>
          </a:xfrm>
          <a:prstGeom prst="rect">
            <a:avLst/>
          </a:prstGeom>
          <a:noFill/>
        </p:spPr>
        <p:txBody>
          <a:bodyPr wrap="square" rtlCol="0">
            <a:spAutoFit/>
          </a:bodyPr>
          <a:lstStyle/>
          <a:p>
            <a:pPr fontAlgn="base">
              <a:spcBef>
                <a:spcPct val="0"/>
              </a:spcBef>
              <a:spcAft>
                <a:spcPct val="0"/>
              </a:spcAft>
            </a:pPr>
            <a:r>
              <a:rPr lang="en-US" altLang="zh-CN" sz="2800" b="1" dirty="0">
                <a:solidFill>
                  <a:schemeClr val="bg2">
                    <a:lumMod val="75000"/>
                  </a:schemeClr>
                </a:solidFill>
                <a:latin typeface="Calibri" panose="020F0502020204030204" pitchFamily="34" charset="0"/>
                <a:ea typeface="宋体" pitchFamily="2" charset="-122"/>
              </a:rPr>
              <a:t>Discussion</a:t>
            </a:r>
            <a:endParaRPr lang="zh-CN" altLang="en-US" sz="2800" b="1" dirty="0">
              <a:solidFill>
                <a:schemeClr val="bg2">
                  <a:lumMod val="75000"/>
                </a:schemeClr>
              </a:solidFill>
              <a:latin typeface="Calibri" panose="020F0502020204030204" pitchFamily="34" charset="0"/>
              <a:ea typeface="宋体" pitchFamily="2" charset="-122"/>
            </a:endParaRPr>
          </a:p>
        </p:txBody>
      </p:sp>
      <p:sp>
        <p:nvSpPr>
          <p:cNvPr id="2" name="TextBox 1"/>
          <p:cNvSpPr txBox="1"/>
          <p:nvPr/>
        </p:nvSpPr>
        <p:spPr>
          <a:xfrm>
            <a:off x="1238860" y="1003904"/>
            <a:ext cx="2801257" cy="369332"/>
          </a:xfrm>
          <a:prstGeom prst="rect">
            <a:avLst/>
          </a:prstGeom>
          <a:noFill/>
        </p:spPr>
        <p:txBody>
          <a:bodyPr wrap="square" rtlCol="0">
            <a:spAutoFit/>
          </a:bodyPr>
          <a:lstStyle/>
          <a:p>
            <a:r>
              <a:rPr lang="en-US" altLang="zh-CN" dirty="0" smtClean="0"/>
              <a:t>C</a:t>
            </a:r>
            <a:r>
              <a:rPr lang="zh-CN" altLang="en-US" dirty="0" smtClean="0"/>
              <a:t>循环</a:t>
            </a:r>
            <a:endParaRPr lang="zh-CN" altLang="en-US" dirty="0"/>
          </a:p>
        </p:txBody>
      </p:sp>
      <p:grpSp>
        <p:nvGrpSpPr>
          <p:cNvPr id="28" name="组合 27"/>
          <p:cNvGrpSpPr/>
          <p:nvPr/>
        </p:nvGrpSpPr>
        <p:grpSpPr>
          <a:xfrm>
            <a:off x="754728" y="1430440"/>
            <a:ext cx="3771538" cy="767692"/>
            <a:chOff x="0" y="1430440"/>
            <a:chExt cx="3771538" cy="767692"/>
          </a:xfrm>
        </p:grpSpPr>
        <p:sp>
          <p:nvSpPr>
            <p:cNvPr id="5" name="TextBox 4"/>
            <p:cNvSpPr txBox="1"/>
            <p:nvPr/>
          </p:nvSpPr>
          <p:spPr>
            <a:xfrm>
              <a:off x="0" y="1828800"/>
              <a:ext cx="3771538" cy="369332"/>
            </a:xfrm>
            <a:prstGeom prst="rect">
              <a:avLst/>
            </a:prstGeom>
            <a:noFill/>
          </p:spPr>
          <p:txBody>
            <a:bodyPr wrap="square" rtlCol="0">
              <a:spAutoFit/>
            </a:bodyPr>
            <a:lstStyle/>
            <a:p>
              <a:r>
                <a:rPr lang="zh-CN" altLang="en-US" dirty="0" smtClean="0"/>
                <a:t>嗜酸性群落对于</a:t>
              </a:r>
              <a:r>
                <a:rPr lang="en-US" altLang="zh-CN" dirty="0" smtClean="0"/>
                <a:t>C</a:t>
              </a:r>
              <a:r>
                <a:rPr lang="zh-CN" altLang="en-US" dirty="0" smtClean="0"/>
                <a:t>的生物利用度</a:t>
              </a:r>
              <a:endParaRPr lang="zh-CN" altLang="en-US" dirty="0"/>
            </a:p>
          </p:txBody>
        </p:sp>
        <p:sp>
          <p:nvSpPr>
            <p:cNvPr id="10" name="TextBox 9"/>
            <p:cNvSpPr txBox="1"/>
            <p:nvPr/>
          </p:nvSpPr>
          <p:spPr>
            <a:xfrm>
              <a:off x="0" y="1430440"/>
              <a:ext cx="3771538" cy="369332"/>
            </a:xfrm>
            <a:prstGeom prst="rect">
              <a:avLst/>
            </a:prstGeom>
            <a:noFill/>
          </p:spPr>
          <p:txBody>
            <a:bodyPr wrap="square" rtlCol="0">
              <a:spAutoFit/>
            </a:bodyPr>
            <a:lstStyle/>
            <a:p>
              <a:r>
                <a:rPr lang="zh-CN" altLang="en-US" dirty="0" smtClean="0"/>
                <a:t>生物地球化学循环过程</a:t>
              </a:r>
              <a:endParaRPr lang="zh-CN" altLang="en-US" dirty="0"/>
            </a:p>
          </p:txBody>
        </p:sp>
      </p:grpSp>
      <p:sp>
        <p:nvSpPr>
          <p:cNvPr id="8" name="TextBox 7"/>
          <p:cNvSpPr txBox="1"/>
          <p:nvPr/>
        </p:nvSpPr>
        <p:spPr>
          <a:xfrm>
            <a:off x="4686671" y="1550575"/>
            <a:ext cx="3338285" cy="369332"/>
          </a:xfrm>
          <a:prstGeom prst="rect">
            <a:avLst/>
          </a:prstGeom>
          <a:noFill/>
        </p:spPr>
        <p:txBody>
          <a:bodyPr wrap="square" rtlCol="0">
            <a:spAutoFit/>
          </a:bodyPr>
          <a:lstStyle/>
          <a:p>
            <a:r>
              <a:rPr lang="zh-CN" altLang="en-US" dirty="0" smtClean="0"/>
              <a:t>特殊群落组合适应极端环境</a:t>
            </a:r>
            <a:endParaRPr lang="zh-CN" altLang="en-US" dirty="0"/>
          </a:p>
        </p:txBody>
      </p:sp>
      <p:sp>
        <p:nvSpPr>
          <p:cNvPr id="9" name="TextBox 8"/>
          <p:cNvSpPr txBox="1"/>
          <p:nvPr/>
        </p:nvSpPr>
        <p:spPr>
          <a:xfrm>
            <a:off x="6110514" y="2183618"/>
            <a:ext cx="2801257" cy="923330"/>
          </a:xfrm>
          <a:prstGeom prst="rect">
            <a:avLst/>
          </a:prstGeom>
          <a:noFill/>
        </p:spPr>
        <p:txBody>
          <a:bodyPr wrap="square" rtlCol="0">
            <a:spAutoFit/>
          </a:bodyPr>
          <a:lstStyle/>
          <a:p>
            <a:r>
              <a:rPr lang="zh-CN" altLang="en-US" dirty="0" smtClean="0"/>
              <a:t>不</a:t>
            </a:r>
            <a:r>
              <a:rPr lang="zh-CN" altLang="zh-CN" dirty="0" smtClean="0"/>
              <a:t>同</a:t>
            </a:r>
            <a:r>
              <a:rPr lang="zh-CN" altLang="zh-CN" dirty="0"/>
              <a:t>的基因参与氮循环检测和预测相对代谢</a:t>
            </a:r>
            <a:r>
              <a:rPr lang="zh-CN" altLang="zh-CN" dirty="0" smtClean="0"/>
              <a:t>潜力</a:t>
            </a:r>
            <a:endParaRPr lang="en-US" altLang="zh-CN" dirty="0" smtClean="0"/>
          </a:p>
          <a:p>
            <a:r>
              <a:rPr lang="zh-CN" altLang="zh-CN" dirty="0" smtClean="0"/>
              <a:t>显示</a:t>
            </a:r>
            <a:r>
              <a:rPr lang="zh-CN" altLang="zh-CN" dirty="0"/>
              <a:t>清晰的模式</a:t>
            </a:r>
            <a:endParaRPr lang="zh-CN"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16" y="2362066"/>
            <a:ext cx="4482230" cy="333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圆角矩形 10"/>
          <p:cNvSpPr/>
          <p:nvPr/>
        </p:nvSpPr>
        <p:spPr bwMode="auto">
          <a:xfrm>
            <a:off x="2728684" y="2358304"/>
            <a:ext cx="757203" cy="400828"/>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grpSp>
        <p:nvGrpSpPr>
          <p:cNvPr id="39" name="组合 38"/>
          <p:cNvGrpSpPr/>
          <p:nvPr/>
        </p:nvGrpSpPr>
        <p:grpSpPr>
          <a:xfrm>
            <a:off x="3599542" y="5686749"/>
            <a:ext cx="5312229" cy="560531"/>
            <a:chOff x="2630180" y="6493916"/>
            <a:chExt cx="4734611" cy="369332"/>
          </a:xfrm>
        </p:grpSpPr>
        <p:sp>
          <p:nvSpPr>
            <p:cNvPr id="18" name="TextBox 17"/>
            <p:cNvSpPr txBox="1"/>
            <p:nvPr/>
          </p:nvSpPr>
          <p:spPr>
            <a:xfrm>
              <a:off x="2630180" y="6493916"/>
              <a:ext cx="1449543" cy="369332"/>
            </a:xfrm>
            <a:prstGeom prst="rect">
              <a:avLst/>
            </a:prstGeom>
            <a:noFill/>
          </p:spPr>
          <p:txBody>
            <a:bodyPr wrap="square" rtlCol="0">
              <a:spAutoFit/>
            </a:bodyPr>
            <a:lstStyle/>
            <a:p>
              <a:pPr algn="r"/>
              <a:r>
                <a:rPr lang="en-US" altLang="zh-CN" dirty="0" smtClean="0"/>
                <a:t>PH</a:t>
              </a:r>
              <a:endParaRPr lang="zh-CN" altLang="en-US" dirty="0"/>
            </a:p>
          </p:txBody>
        </p:sp>
        <p:sp>
          <p:nvSpPr>
            <p:cNvPr id="23" name="TextBox 22"/>
            <p:cNvSpPr txBox="1"/>
            <p:nvPr/>
          </p:nvSpPr>
          <p:spPr>
            <a:xfrm>
              <a:off x="6087534" y="6493916"/>
              <a:ext cx="1277257" cy="369332"/>
            </a:xfrm>
            <a:prstGeom prst="rect">
              <a:avLst/>
            </a:prstGeom>
            <a:noFill/>
          </p:spPr>
          <p:txBody>
            <a:bodyPr wrap="square" rtlCol="0">
              <a:spAutoFit/>
            </a:bodyPr>
            <a:lstStyle/>
            <a:p>
              <a:r>
                <a:rPr lang="en-US" altLang="zh-CN" dirty="0" err="1" smtClean="0"/>
                <a:t>nifH</a:t>
              </a:r>
              <a:endParaRPr lang="zh-CN" altLang="en-US" dirty="0"/>
            </a:p>
          </p:txBody>
        </p:sp>
      </p:grpSp>
      <p:sp>
        <p:nvSpPr>
          <p:cNvPr id="26" name="右箭头 25"/>
          <p:cNvSpPr/>
          <p:nvPr/>
        </p:nvSpPr>
        <p:spPr bwMode="auto">
          <a:xfrm>
            <a:off x="5368841" y="5803337"/>
            <a:ext cx="1973943" cy="10562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27" name="TextBox 26"/>
          <p:cNvSpPr txBox="1"/>
          <p:nvPr/>
        </p:nvSpPr>
        <p:spPr>
          <a:xfrm>
            <a:off x="5359604" y="5378972"/>
            <a:ext cx="2119086" cy="307777"/>
          </a:xfrm>
          <a:prstGeom prst="rect">
            <a:avLst/>
          </a:prstGeom>
          <a:noFill/>
        </p:spPr>
        <p:txBody>
          <a:bodyPr wrap="square" rtlCol="0">
            <a:spAutoFit/>
          </a:bodyPr>
          <a:lstStyle/>
          <a:p>
            <a:r>
              <a:rPr lang="zh-CN" altLang="en-US" sz="1400" dirty="0"/>
              <a:t>钩端螺菌</a:t>
            </a:r>
            <a:r>
              <a:rPr lang="zh-CN" altLang="en-US" sz="1400" dirty="0" smtClean="0"/>
              <a:t>属、硫杆菌属</a:t>
            </a:r>
            <a:endParaRPr lang="zh-CN" altLang="en-US" sz="1400" dirty="0"/>
          </a:p>
        </p:txBody>
      </p:sp>
      <p:sp>
        <p:nvSpPr>
          <p:cNvPr id="30" name="右大括号 29"/>
          <p:cNvSpPr/>
          <p:nvPr/>
        </p:nvSpPr>
        <p:spPr bwMode="auto">
          <a:xfrm>
            <a:off x="4238171" y="1459468"/>
            <a:ext cx="288095" cy="553998"/>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31" name="圆角矩形 30"/>
          <p:cNvSpPr/>
          <p:nvPr/>
        </p:nvSpPr>
        <p:spPr bwMode="auto">
          <a:xfrm>
            <a:off x="214145" y="2347552"/>
            <a:ext cx="2049427" cy="39706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zh-CN" altLang="en-US" sz="1600" dirty="0">
                <a:latin typeface="Arial" pitchFamily="34" charset="0"/>
                <a:ea typeface="宋体" pitchFamily="2" charset="-122"/>
              </a:rPr>
              <a:t>固氮</a:t>
            </a:r>
            <a:r>
              <a:rPr kumimoji="0" lang="zh-CN" altLang="en-US" sz="1600" b="0" i="0" u="none" strike="noStrike" cap="none" normalizeH="0" baseline="0" dirty="0" smtClean="0">
                <a:ln>
                  <a:noFill/>
                </a:ln>
                <a:solidFill>
                  <a:schemeClr val="tx1"/>
                </a:solidFill>
                <a:effectLst/>
                <a:latin typeface="Arial" pitchFamily="34" charset="0"/>
                <a:ea typeface="宋体" pitchFamily="2" charset="-122"/>
              </a:rPr>
              <a:t>相关转录物</a:t>
            </a:r>
          </a:p>
        </p:txBody>
      </p:sp>
      <p:grpSp>
        <p:nvGrpSpPr>
          <p:cNvPr id="37" name="组合 36"/>
          <p:cNvGrpSpPr/>
          <p:nvPr/>
        </p:nvGrpSpPr>
        <p:grpSpPr>
          <a:xfrm>
            <a:off x="3485887" y="2544204"/>
            <a:ext cx="3168911" cy="1185967"/>
            <a:chOff x="3485887" y="2544204"/>
            <a:chExt cx="3168911" cy="1185967"/>
          </a:xfrm>
        </p:grpSpPr>
        <p:cxnSp>
          <p:nvCxnSpPr>
            <p:cNvPr id="16" name="直接箭头连接符 15"/>
            <p:cNvCxnSpPr/>
            <p:nvPr/>
          </p:nvCxnSpPr>
          <p:spPr bwMode="auto">
            <a:xfrm>
              <a:off x="5123543" y="2546085"/>
              <a:ext cx="1531255" cy="1184086"/>
            </a:xfrm>
            <a:prstGeom prst="straightConnector1">
              <a:avLst/>
            </a:prstGeom>
            <a:solidFill>
              <a:schemeClr val="accent1"/>
            </a:solidFill>
            <a:ln w="25400" cap="flat" cmpd="sng" algn="ctr">
              <a:solidFill>
                <a:srgbClr val="0070C0"/>
              </a:solidFill>
              <a:prstDash val="solid"/>
              <a:round/>
              <a:headEnd type="none" w="med" len="med"/>
              <a:tailEnd type="arrow"/>
            </a:ln>
            <a:effectLst/>
          </p:spPr>
        </p:cxnSp>
        <p:cxnSp>
          <p:nvCxnSpPr>
            <p:cNvPr id="34" name="直接连接符 33"/>
            <p:cNvCxnSpPr/>
            <p:nvPr/>
          </p:nvCxnSpPr>
          <p:spPr bwMode="auto">
            <a:xfrm flipV="1">
              <a:off x="3485887" y="2544204"/>
              <a:ext cx="1637656" cy="1881"/>
            </a:xfrm>
            <a:prstGeom prst="line">
              <a:avLst/>
            </a:prstGeom>
            <a:solidFill>
              <a:schemeClr val="accent1"/>
            </a:solidFill>
            <a:ln w="25400" cap="flat" cmpd="sng" algn="ctr">
              <a:solidFill>
                <a:srgbClr val="0070C0"/>
              </a:solidFill>
              <a:prstDash val="solid"/>
              <a:round/>
              <a:headEnd type="none" w="med" len="med"/>
              <a:tailEnd type="none" w="med" len="med"/>
            </a:ln>
            <a:effectLst/>
          </p:spPr>
        </p:cxnSp>
      </p:grpSp>
      <p:sp>
        <p:nvSpPr>
          <p:cNvPr id="38" name="圆角矩形 37"/>
          <p:cNvSpPr/>
          <p:nvPr/>
        </p:nvSpPr>
        <p:spPr bwMode="auto">
          <a:xfrm>
            <a:off x="6654798" y="3454400"/>
            <a:ext cx="2256973" cy="1393371"/>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zh-CN" sz="2000" dirty="0"/>
              <a:t>氧化亚铁钩端螺旋菌、嗜铁钩端螺旋菌</a:t>
            </a:r>
            <a:r>
              <a:rPr lang="zh-CN" altLang="zh-CN" sz="2000" dirty="0" smtClean="0"/>
              <a:t>、酸</a:t>
            </a:r>
            <a:r>
              <a:rPr lang="zh-CN" altLang="zh-CN" sz="2000" dirty="0"/>
              <a:t>硫杆菌</a:t>
            </a:r>
            <a:r>
              <a:rPr lang="zh-CN" altLang="en-US" sz="2000" dirty="0"/>
              <a:t>、</a:t>
            </a:r>
            <a:r>
              <a:rPr lang="zh-CN" altLang="zh-CN" sz="2000" dirty="0"/>
              <a:t>硫杆菌</a:t>
            </a:r>
            <a:endParaRPr lang="zh-CN" altLang="en-US" sz="2000" dirty="0"/>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p:txBody>
      </p:sp>
      <p:sp>
        <p:nvSpPr>
          <p:cNvPr id="40" name="TextBox 39"/>
          <p:cNvSpPr txBox="1"/>
          <p:nvPr/>
        </p:nvSpPr>
        <p:spPr>
          <a:xfrm>
            <a:off x="5297722" y="5965375"/>
            <a:ext cx="2277299" cy="307777"/>
          </a:xfrm>
          <a:prstGeom prst="rect">
            <a:avLst/>
          </a:prstGeom>
          <a:noFill/>
        </p:spPr>
        <p:txBody>
          <a:bodyPr wrap="square" rtlCol="0">
            <a:spAutoFit/>
          </a:bodyPr>
          <a:lstStyle/>
          <a:p>
            <a:r>
              <a:rPr lang="zh-CN" altLang="en-US" sz="1400" dirty="0" smtClean="0"/>
              <a:t>在酸性环境中的主导地位</a:t>
            </a:r>
            <a:endParaRPr lang="zh-CN" altLang="en-US" sz="1400" dirty="0"/>
          </a:p>
        </p:txBody>
      </p:sp>
      <p:sp>
        <p:nvSpPr>
          <p:cNvPr id="41" name="TextBox 40"/>
          <p:cNvSpPr txBox="1"/>
          <p:nvPr/>
        </p:nvSpPr>
        <p:spPr>
          <a:xfrm>
            <a:off x="2926580" y="997427"/>
            <a:ext cx="2756270" cy="369332"/>
          </a:xfrm>
          <a:prstGeom prst="rect">
            <a:avLst/>
          </a:prstGeom>
          <a:noFill/>
        </p:spPr>
        <p:txBody>
          <a:bodyPr wrap="square" rtlCol="0">
            <a:spAutoFit/>
          </a:bodyPr>
          <a:lstStyle/>
          <a:p>
            <a:r>
              <a:rPr lang="en-US" altLang="zh-CN" dirty="0" smtClean="0"/>
              <a:t>AMD</a:t>
            </a:r>
            <a:r>
              <a:rPr lang="zh-CN" altLang="en-US" dirty="0" smtClean="0"/>
              <a:t>系统中</a:t>
            </a:r>
            <a:r>
              <a:rPr lang="en-US" altLang="zh-CN" dirty="0" smtClean="0"/>
              <a:t>C</a:t>
            </a:r>
            <a:r>
              <a:rPr lang="zh-CN" altLang="en-US" dirty="0" smtClean="0"/>
              <a:t>资源有限</a:t>
            </a:r>
            <a:endParaRPr lang="zh-CN" altLang="en-US" dirty="0"/>
          </a:p>
        </p:txBody>
      </p:sp>
      <p:sp>
        <p:nvSpPr>
          <p:cNvPr id="42" name="TextBox 41"/>
          <p:cNvSpPr txBox="1"/>
          <p:nvPr/>
        </p:nvSpPr>
        <p:spPr>
          <a:xfrm rot="2289405">
            <a:off x="5053438" y="2612588"/>
            <a:ext cx="1282052" cy="369332"/>
          </a:xfrm>
          <a:prstGeom prst="rect">
            <a:avLst/>
          </a:prstGeom>
          <a:noFill/>
        </p:spPr>
        <p:txBody>
          <a:bodyPr wrap="square" rtlCol="0">
            <a:spAutoFit/>
          </a:bodyPr>
          <a:lstStyle/>
          <a:p>
            <a:r>
              <a:rPr lang="zh-CN" altLang="en-US" dirty="0" smtClean="0"/>
              <a:t>密切相关</a:t>
            </a:r>
            <a:endParaRPr lang="zh-CN" altLang="en-US" dirty="0"/>
          </a:p>
        </p:txBody>
      </p:sp>
    </p:spTree>
    <p:extLst>
      <p:ext uri="{BB962C8B-B14F-4D97-AF65-F5344CB8AC3E}">
        <p14:creationId xmlns:p14="http://schemas.microsoft.com/office/powerpoint/2010/main" val="5518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29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2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animBg="1"/>
      <p:bldP spid="26" grpId="0" animBg="1"/>
      <p:bldP spid="27" grpId="0"/>
      <p:bldP spid="30" grpId="0" animBg="1"/>
      <p:bldP spid="31" grpId="0" animBg="1"/>
      <p:bldP spid="38" grpId="0" animBg="1"/>
      <p:bldP spid="40"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26</a:t>
            </a:fld>
            <a:endParaRPr lang="en-US" altLang="zh-CN" dirty="0">
              <a:solidFill>
                <a:schemeClr val="bg2">
                  <a:lumMod val="75000"/>
                </a:schemeClr>
              </a:solidFill>
            </a:endParaRPr>
          </a:p>
        </p:txBody>
      </p:sp>
      <p:sp>
        <p:nvSpPr>
          <p:cNvPr id="7" name="TextBox 6"/>
          <p:cNvSpPr txBox="1"/>
          <p:nvPr/>
        </p:nvSpPr>
        <p:spPr>
          <a:xfrm>
            <a:off x="1683666" y="442760"/>
            <a:ext cx="2952206" cy="523220"/>
          </a:xfrm>
          <a:prstGeom prst="rect">
            <a:avLst/>
          </a:prstGeom>
          <a:noFill/>
        </p:spPr>
        <p:txBody>
          <a:bodyPr wrap="square" rtlCol="0">
            <a:spAutoFit/>
          </a:bodyPr>
          <a:lstStyle/>
          <a:p>
            <a:pPr fontAlgn="base">
              <a:spcBef>
                <a:spcPct val="0"/>
              </a:spcBef>
              <a:spcAft>
                <a:spcPct val="0"/>
              </a:spcAft>
            </a:pPr>
            <a:r>
              <a:rPr lang="en-US" altLang="zh-CN" sz="2800" b="1" dirty="0">
                <a:solidFill>
                  <a:schemeClr val="bg2">
                    <a:lumMod val="75000"/>
                  </a:schemeClr>
                </a:solidFill>
                <a:latin typeface="Calibri" panose="020F0502020204030204" pitchFamily="34" charset="0"/>
                <a:ea typeface="宋体" pitchFamily="2" charset="-122"/>
              </a:rPr>
              <a:t>Discussion</a:t>
            </a:r>
            <a:endParaRPr lang="zh-CN" altLang="en-US" sz="2800" b="1" dirty="0">
              <a:solidFill>
                <a:schemeClr val="bg2">
                  <a:lumMod val="75000"/>
                </a:schemeClr>
              </a:solidFill>
              <a:latin typeface="Calibri" panose="020F0502020204030204" pitchFamily="34" charset="0"/>
              <a:ea typeface="宋体" pitchFamily="2" charset="-122"/>
            </a:endParaRPr>
          </a:p>
        </p:txBody>
      </p:sp>
      <p:sp>
        <p:nvSpPr>
          <p:cNvPr id="8" name="TextBox 7"/>
          <p:cNvSpPr txBox="1"/>
          <p:nvPr/>
        </p:nvSpPr>
        <p:spPr>
          <a:xfrm>
            <a:off x="1238860" y="1003904"/>
            <a:ext cx="2801257" cy="369332"/>
          </a:xfrm>
          <a:prstGeom prst="rect">
            <a:avLst/>
          </a:prstGeom>
          <a:noFill/>
        </p:spPr>
        <p:txBody>
          <a:bodyPr wrap="square" rtlCol="0">
            <a:spAutoFit/>
          </a:bodyPr>
          <a:lstStyle/>
          <a:p>
            <a:r>
              <a:rPr lang="en-US" altLang="zh-CN" dirty="0"/>
              <a:t>P</a:t>
            </a:r>
            <a:r>
              <a:rPr lang="zh-CN" altLang="en-US" dirty="0" smtClean="0"/>
              <a:t>循环</a:t>
            </a:r>
            <a:endParaRPr lang="zh-CN" altLang="en-US" dirty="0"/>
          </a:p>
        </p:txBody>
      </p:sp>
      <p:graphicFrame>
        <p:nvGraphicFramePr>
          <p:cNvPr id="9" name="图示 8"/>
          <p:cNvGraphicFramePr/>
          <p:nvPr>
            <p:extLst>
              <p:ext uri="{D42A27DB-BD31-4B8C-83A1-F6EECF244321}">
                <p14:modId xmlns:p14="http://schemas.microsoft.com/office/powerpoint/2010/main" val="1105071196"/>
              </p:ext>
            </p:extLst>
          </p:nvPr>
        </p:nvGraphicFramePr>
        <p:xfrm>
          <a:off x="890516" y="843709"/>
          <a:ext cx="5225198" cy="223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402" y="2718480"/>
            <a:ext cx="3799796" cy="34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圆角矩形 12"/>
          <p:cNvSpPr/>
          <p:nvPr/>
        </p:nvSpPr>
        <p:spPr bwMode="auto">
          <a:xfrm>
            <a:off x="3611158" y="3073266"/>
            <a:ext cx="714099" cy="39706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4" name="圆角矩形 13"/>
          <p:cNvSpPr/>
          <p:nvPr/>
        </p:nvSpPr>
        <p:spPr bwMode="auto">
          <a:xfrm>
            <a:off x="4106093" y="3999074"/>
            <a:ext cx="714099" cy="39706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6" name="圆角矩形 15"/>
          <p:cNvSpPr/>
          <p:nvPr/>
        </p:nvSpPr>
        <p:spPr bwMode="auto">
          <a:xfrm>
            <a:off x="3921773" y="4938352"/>
            <a:ext cx="714099" cy="39706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7" name="圆角矩形 16"/>
          <p:cNvSpPr/>
          <p:nvPr/>
        </p:nvSpPr>
        <p:spPr bwMode="auto">
          <a:xfrm>
            <a:off x="3142362" y="5576980"/>
            <a:ext cx="714099" cy="39706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8" name="TextBox 17"/>
          <p:cNvSpPr txBox="1"/>
          <p:nvPr/>
        </p:nvSpPr>
        <p:spPr>
          <a:xfrm>
            <a:off x="5634335" y="2797385"/>
            <a:ext cx="461665" cy="3255566"/>
          </a:xfrm>
          <a:prstGeom prst="rect">
            <a:avLst/>
          </a:prstGeom>
          <a:noFill/>
        </p:spPr>
        <p:txBody>
          <a:bodyPr vert="eaVert" wrap="square" rtlCol="0">
            <a:spAutoFit/>
          </a:bodyPr>
          <a:lstStyle/>
          <a:p>
            <a:r>
              <a:rPr lang="zh-CN" altLang="en-US" spc="100" dirty="0" smtClean="0"/>
              <a:t>弥补</a:t>
            </a:r>
            <a:r>
              <a:rPr lang="zh-CN" altLang="zh-CN" spc="100" dirty="0" smtClean="0"/>
              <a:t>极端</a:t>
            </a:r>
            <a:r>
              <a:rPr lang="zh-CN" altLang="zh-CN" spc="100" dirty="0"/>
              <a:t>酸度带来的有害影响</a:t>
            </a:r>
            <a:endParaRPr lang="zh-CN" altLang="en-US" spc="100" dirty="0"/>
          </a:p>
        </p:txBody>
      </p:sp>
      <p:grpSp>
        <p:nvGrpSpPr>
          <p:cNvPr id="24" name="组合 23"/>
          <p:cNvGrpSpPr/>
          <p:nvPr/>
        </p:nvGrpSpPr>
        <p:grpSpPr>
          <a:xfrm>
            <a:off x="6912208" y="2157608"/>
            <a:ext cx="1909070" cy="985326"/>
            <a:chOff x="1633361" y="0"/>
            <a:chExt cx="1909070" cy="985326"/>
          </a:xfrm>
        </p:grpSpPr>
        <p:sp>
          <p:nvSpPr>
            <p:cNvPr id="25" name="圆角矩形 24"/>
            <p:cNvSpPr/>
            <p:nvPr/>
          </p:nvSpPr>
          <p:spPr>
            <a:xfrm>
              <a:off x="1633361" y="0"/>
              <a:ext cx="1909070" cy="985326"/>
            </a:xfrm>
            <a:prstGeom prst="roundRect">
              <a:avLst>
                <a:gd name="adj" fmla="val 10000"/>
              </a:avLst>
            </a:prstGeom>
            <a:solidFill>
              <a:schemeClr val="accent2">
                <a:shade val="50000"/>
                <a:hueOff val="0"/>
                <a:satOff val="0"/>
                <a:lumOff val="0"/>
                <a:alpha val="8500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sp>
        <p:sp>
          <p:nvSpPr>
            <p:cNvPr id="26" name="圆角矩形 4"/>
            <p:cNvSpPr/>
            <p:nvPr/>
          </p:nvSpPr>
          <p:spPr>
            <a:xfrm>
              <a:off x="1662220" y="28859"/>
              <a:ext cx="1851352" cy="9276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zh-CN" sz="1600" kern="1200" dirty="0" smtClean="0"/>
                <a:t>磷酸盐代谢基因</a:t>
              </a:r>
              <a:r>
                <a:rPr lang="zh-CN" altLang="en-US" sz="1600" kern="1200" dirty="0" smtClean="0"/>
                <a:t>子（</a:t>
              </a:r>
              <a:r>
                <a:rPr lang="en-US" altLang="zh-CN" sz="1600" kern="1200" dirty="0" err="1" smtClean="0"/>
                <a:t>ppk</a:t>
              </a:r>
              <a:r>
                <a:rPr lang="zh-CN" altLang="en-US" sz="1600" kern="1200" dirty="0" smtClean="0"/>
                <a:t>、</a:t>
              </a:r>
              <a:r>
                <a:rPr lang="en-US" altLang="zh-CN" sz="1600" kern="1200" dirty="0" err="1" smtClean="0"/>
                <a:t>ppx</a:t>
              </a:r>
              <a:r>
                <a:rPr lang="zh-CN" altLang="en-US" sz="1600" kern="1200" dirty="0" smtClean="0"/>
                <a:t>）</a:t>
              </a:r>
              <a:r>
                <a:rPr lang="zh-CN" altLang="zh-CN" sz="1600" kern="1200" dirty="0" smtClean="0"/>
                <a:t>的相对代谢潜力</a:t>
              </a:r>
              <a:r>
                <a:rPr lang="zh-CN" altLang="en-US" sz="1600" kern="1200" dirty="0" smtClean="0"/>
                <a:t>的提高</a:t>
              </a:r>
              <a:endParaRPr lang="zh-CN" altLang="en-US" sz="1600" kern="1200" dirty="0"/>
            </a:p>
          </p:txBody>
        </p:sp>
      </p:grpSp>
      <p:grpSp>
        <p:nvGrpSpPr>
          <p:cNvPr id="27" name="组合 26"/>
          <p:cNvGrpSpPr/>
          <p:nvPr/>
        </p:nvGrpSpPr>
        <p:grpSpPr>
          <a:xfrm>
            <a:off x="6932529" y="3719726"/>
            <a:ext cx="1908000" cy="986400"/>
            <a:chOff x="1169372" y="481"/>
            <a:chExt cx="2837048" cy="1576137"/>
          </a:xfrm>
        </p:grpSpPr>
        <p:sp>
          <p:nvSpPr>
            <p:cNvPr id="28" name="圆角矩形 27"/>
            <p:cNvSpPr/>
            <p:nvPr/>
          </p:nvSpPr>
          <p:spPr>
            <a:xfrm>
              <a:off x="1169372" y="481"/>
              <a:ext cx="2837048" cy="1576137"/>
            </a:xfrm>
            <a:prstGeom prst="roundRect">
              <a:avLst>
                <a:gd name="adj" fmla="val 10000"/>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9" name="圆角矩形 4"/>
            <p:cNvSpPr/>
            <p:nvPr/>
          </p:nvSpPr>
          <p:spPr>
            <a:xfrm>
              <a:off x="1215535" y="46644"/>
              <a:ext cx="2744722" cy="1483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zh-CN" sz="1600" kern="1200" dirty="0" smtClean="0"/>
                <a:t>磷酸调节</a:t>
              </a:r>
              <a:r>
                <a:rPr lang="zh-CN" altLang="en-US" sz="1600" kern="1200" dirty="0" smtClean="0"/>
                <a:t>因</a:t>
              </a:r>
              <a:r>
                <a:rPr lang="zh-CN" altLang="zh-CN" sz="1600" kern="1200" dirty="0" smtClean="0"/>
                <a:t>子</a:t>
              </a:r>
              <a:r>
                <a:rPr lang="en-US" altLang="zh-CN" sz="1600" kern="1200" dirty="0" smtClean="0"/>
                <a:t>(Pho)</a:t>
              </a:r>
              <a:r>
                <a:rPr lang="zh-CN" altLang="en-US" sz="1600" kern="1200" dirty="0" smtClean="0"/>
                <a:t>的增加</a:t>
              </a:r>
              <a:endParaRPr lang="zh-CN" altLang="en-US" sz="1600" kern="1200" dirty="0"/>
            </a:p>
          </p:txBody>
        </p:sp>
      </p:grpSp>
      <p:grpSp>
        <p:nvGrpSpPr>
          <p:cNvPr id="30" name="组合 29"/>
          <p:cNvGrpSpPr/>
          <p:nvPr/>
        </p:nvGrpSpPr>
        <p:grpSpPr>
          <a:xfrm>
            <a:off x="6932529" y="5282313"/>
            <a:ext cx="1908000" cy="986400"/>
            <a:chOff x="0" y="1924"/>
            <a:chExt cx="5175792" cy="3937458"/>
          </a:xfrm>
        </p:grpSpPr>
        <p:sp>
          <p:nvSpPr>
            <p:cNvPr id="31" name="圆角矩形 30"/>
            <p:cNvSpPr/>
            <p:nvPr/>
          </p:nvSpPr>
          <p:spPr>
            <a:xfrm>
              <a:off x="0" y="1924"/>
              <a:ext cx="5175792" cy="3937458"/>
            </a:xfrm>
            <a:prstGeom prst="roundRect">
              <a:avLst>
                <a:gd name="adj" fmla="val 10000"/>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32" name="圆角矩形 4"/>
            <p:cNvSpPr/>
            <p:nvPr/>
          </p:nvSpPr>
          <p:spPr>
            <a:xfrm>
              <a:off x="115324" y="117248"/>
              <a:ext cx="4945144" cy="37068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磷缺乏正响应</a:t>
              </a:r>
              <a:endParaRPr lang="zh-CN" altLang="en-US" sz="1600" kern="1200" dirty="0"/>
            </a:p>
          </p:txBody>
        </p:sp>
      </p:grpSp>
      <p:sp>
        <p:nvSpPr>
          <p:cNvPr id="23" name="下箭头 22"/>
          <p:cNvSpPr/>
          <p:nvPr/>
        </p:nvSpPr>
        <p:spPr bwMode="auto">
          <a:xfrm>
            <a:off x="7765143" y="3128420"/>
            <a:ext cx="246743" cy="59306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34" name="下箭头 33"/>
          <p:cNvSpPr/>
          <p:nvPr/>
        </p:nvSpPr>
        <p:spPr bwMode="auto">
          <a:xfrm>
            <a:off x="7743371" y="4691612"/>
            <a:ext cx="246743" cy="59306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0348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P spid="13" grpId="0" animBg="1"/>
      <p:bldP spid="14" grpId="0" animBg="1"/>
      <p:bldP spid="16" grpId="0" animBg="1"/>
      <p:bldP spid="17" grpId="0" animBg="1"/>
      <p:bldP spid="18" grpId="0"/>
      <p:bldP spid="2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7" name="组合 14346"/>
          <p:cNvGrpSpPr/>
          <p:nvPr/>
        </p:nvGrpSpPr>
        <p:grpSpPr>
          <a:xfrm>
            <a:off x="377371" y="1611984"/>
            <a:ext cx="6148572" cy="3045741"/>
            <a:chOff x="377371" y="1611984"/>
            <a:chExt cx="6148572" cy="3045741"/>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71" y="1611984"/>
              <a:ext cx="2868663" cy="304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904" y="1695958"/>
              <a:ext cx="3017039" cy="287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27</a:t>
            </a:fld>
            <a:endParaRPr lang="en-US" altLang="zh-CN" dirty="0">
              <a:solidFill>
                <a:schemeClr val="bg2">
                  <a:lumMod val="75000"/>
                </a:schemeClr>
              </a:solidFill>
            </a:endParaRPr>
          </a:p>
        </p:txBody>
      </p:sp>
      <p:sp>
        <p:nvSpPr>
          <p:cNvPr id="7" name="TextBox 6"/>
          <p:cNvSpPr txBox="1"/>
          <p:nvPr/>
        </p:nvSpPr>
        <p:spPr>
          <a:xfrm>
            <a:off x="1683666" y="442760"/>
            <a:ext cx="2952206" cy="523220"/>
          </a:xfrm>
          <a:prstGeom prst="rect">
            <a:avLst/>
          </a:prstGeom>
          <a:noFill/>
        </p:spPr>
        <p:txBody>
          <a:bodyPr wrap="square" rtlCol="0">
            <a:spAutoFit/>
          </a:bodyPr>
          <a:lstStyle/>
          <a:p>
            <a:pPr fontAlgn="base">
              <a:spcBef>
                <a:spcPct val="0"/>
              </a:spcBef>
              <a:spcAft>
                <a:spcPct val="0"/>
              </a:spcAft>
            </a:pPr>
            <a:r>
              <a:rPr lang="en-US" altLang="zh-CN" sz="2800" b="1" dirty="0">
                <a:solidFill>
                  <a:schemeClr val="bg2">
                    <a:lumMod val="75000"/>
                  </a:schemeClr>
                </a:solidFill>
                <a:latin typeface="Calibri" panose="020F0502020204030204" pitchFamily="34" charset="0"/>
                <a:ea typeface="宋体" pitchFamily="2" charset="-122"/>
              </a:rPr>
              <a:t>Discussion</a:t>
            </a:r>
            <a:endParaRPr lang="zh-CN" altLang="en-US" sz="2800" b="1" dirty="0">
              <a:solidFill>
                <a:schemeClr val="bg2">
                  <a:lumMod val="75000"/>
                </a:schemeClr>
              </a:solidFill>
              <a:latin typeface="Calibri" panose="020F0502020204030204" pitchFamily="34" charset="0"/>
              <a:ea typeface="宋体" pitchFamily="2" charset="-122"/>
            </a:endParaRPr>
          </a:p>
        </p:txBody>
      </p:sp>
      <p:sp>
        <p:nvSpPr>
          <p:cNvPr id="8" name="TextBox 7"/>
          <p:cNvSpPr txBox="1"/>
          <p:nvPr/>
        </p:nvSpPr>
        <p:spPr>
          <a:xfrm>
            <a:off x="1238860" y="1003904"/>
            <a:ext cx="2801257" cy="369332"/>
          </a:xfrm>
          <a:prstGeom prst="rect">
            <a:avLst/>
          </a:prstGeom>
          <a:noFill/>
        </p:spPr>
        <p:txBody>
          <a:bodyPr wrap="square" rtlCol="0">
            <a:spAutoFit/>
          </a:bodyPr>
          <a:lstStyle/>
          <a:p>
            <a:r>
              <a:rPr lang="zh-CN" altLang="en-US" dirty="0" smtClean="0"/>
              <a:t>重金属抗性</a:t>
            </a:r>
            <a:endParaRPr lang="zh-CN" altLang="en-US" dirty="0"/>
          </a:p>
        </p:txBody>
      </p:sp>
      <p:sp>
        <p:nvSpPr>
          <p:cNvPr id="12" name="圆角矩形 11"/>
          <p:cNvSpPr/>
          <p:nvPr/>
        </p:nvSpPr>
        <p:spPr bwMode="auto">
          <a:xfrm>
            <a:off x="264110" y="2676200"/>
            <a:ext cx="714099" cy="39706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3" name="圆角矩形 12"/>
          <p:cNvSpPr/>
          <p:nvPr/>
        </p:nvSpPr>
        <p:spPr bwMode="auto">
          <a:xfrm>
            <a:off x="677856" y="2093552"/>
            <a:ext cx="714099" cy="39706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2" name="圆角矩形 31"/>
          <p:cNvSpPr/>
          <p:nvPr/>
        </p:nvSpPr>
        <p:spPr bwMode="auto">
          <a:xfrm>
            <a:off x="319315" y="5216201"/>
            <a:ext cx="5916337" cy="341989"/>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CN" altLang="zh-CN" sz="1600" dirty="0"/>
              <a:t>参与防御氧化和渗透压力</a:t>
            </a:r>
            <a:r>
              <a:rPr lang="zh-CN" altLang="en-US" sz="1600" dirty="0"/>
              <a:t>的</a:t>
            </a:r>
            <a:r>
              <a:rPr lang="zh-CN" altLang="en-US" sz="1600" dirty="0" smtClean="0"/>
              <a:t>基因的代谢</a:t>
            </a:r>
            <a:r>
              <a:rPr lang="zh-CN" altLang="en-US" sz="1600" dirty="0"/>
              <a:t>潜力预测值为高</a:t>
            </a:r>
            <a:r>
              <a:rPr lang="zh-CN" altLang="en-US" sz="1600" dirty="0" smtClean="0"/>
              <a:t>增加</a:t>
            </a:r>
            <a:endParaRPr lang="zh-CN" altLang="en-US" sz="1600" dirty="0"/>
          </a:p>
        </p:txBody>
      </p:sp>
      <p:sp>
        <p:nvSpPr>
          <p:cNvPr id="35" name="圆角矩形 34"/>
          <p:cNvSpPr/>
          <p:nvPr/>
        </p:nvSpPr>
        <p:spPr bwMode="auto">
          <a:xfrm>
            <a:off x="3508904" y="2936321"/>
            <a:ext cx="714099" cy="39706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grpSp>
        <p:nvGrpSpPr>
          <p:cNvPr id="14348" name="组合 14347"/>
          <p:cNvGrpSpPr/>
          <p:nvPr/>
        </p:nvGrpSpPr>
        <p:grpSpPr>
          <a:xfrm>
            <a:off x="621159" y="3100605"/>
            <a:ext cx="3244794" cy="2045101"/>
            <a:chOff x="621159" y="3100605"/>
            <a:chExt cx="3244794" cy="2045101"/>
          </a:xfrm>
        </p:grpSpPr>
        <p:grpSp>
          <p:nvGrpSpPr>
            <p:cNvPr id="29" name="组合 28"/>
            <p:cNvGrpSpPr/>
            <p:nvPr/>
          </p:nvGrpSpPr>
          <p:grpSpPr>
            <a:xfrm>
              <a:off x="621159" y="3100605"/>
              <a:ext cx="2624876" cy="2045101"/>
              <a:chOff x="621159" y="3100605"/>
              <a:chExt cx="2624876" cy="2045101"/>
            </a:xfrm>
          </p:grpSpPr>
          <p:cxnSp>
            <p:nvCxnSpPr>
              <p:cNvPr id="16" name="肘形连接符 15"/>
              <p:cNvCxnSpPr/>
              <p:nvPr/>
            </p:nvCxnSpPr>
            <p:spPr bwMode="auto">
              <a:xfrm rot="10800000">
                <a:off x="621160" y="4818742"/>
                <a:ext cx="2624875" cy="326964"/>
              </a:xfrm>
              <a:prstGeom prst="bentConnector3">
                <a:avLst>
                  <a:gd name="adj1" fmla="val -319"/>
                </a:avLst>
              </a:prstGeom>
              <a:solidFill>
                <a:schemeClr val="accent1"/>
              </a:solidFill>
              <a:ln w="38100" cap="flat" cmpd="sng" algn="ctr">
                <a:solidFill>
                  <a:srgbClr val="00B0F0"/>
                </a:solidFill>
                <a:prstDash val="solid"/>
                <a:round/>
                <a:headEnd type="none" w="med" len="med"/>
                <a:tailEnd type="none" w="med" len="med"/>
              </a:ln>
              <a:effectLst/>
            </p:spPr>
          </p:cxnSp>
          <p:cxnSp>
            <p:nvCxnSpPr>
              <p:cNvPr id="18" name="直接箭头连接符 17"/>
              <p:cNvCxnSpPr/>
              <p:nvPr/>
            </p:nvCxnSpPr>
            <p:spPr bwMode="auto">
              <a:xfrm flipV="1">
                <a:off x="621159" y="3100605"/>
                <a:ext cx="1" cy="1718138"/>
              </a:xfrm>
              <a:prstGeom prst="straightConnector1">
                <a:avLst/>
              </a:prstGeom>
              <a:solidFill>
                <a:schemeClr val="accent1"/>
              </a:solidFill>
              <a:ln w="38100" cap="flat" cmpd="sng" algn="ctr">
                <a:solidFill>
                  <a:srgbClr val="00B0F0"/>
                </a:solidFill>
                <a:prstDash val="solid"/>
                <a:round/>
                <a:headEnd type="none" w="med" len="med"/>
                <a:tailEnd type="arrow"/>
              </a:ln>
              <a:effectLst/>
            </p:spPr>
          </p:cxnSp>
        </p:grpSp>
        <p:grpSp>
          <p:nvGrpSpPr>
            <p:cNvPr id="14343" name="组合 14342"/>
            <p:cNvGrpSpPr/>
            <p:nvPr/>
          </p:nvGrpSpPr>
          <p:grpSpPr>
            <a:xfrm>
              <a:off x="3277483" y="3333387"/>
              <a:ext cx="588470" cy="1485356"/>
              <a:chOff x="3277483" y="3333387"/>
              <a:chExt cx="588470" cy="1485356"/>
            </a:xfrm>
          </p:grpSpPr>
          <p:cxnSp>
            <p:nvCxnSpPr>
              <p:cNvPr id="14336" name="直接连接符 14335"/>
              <p:cNvCxnSpPr/>
              <p:nvPr/>
            </p:nvCxnSpPr>
            <p:spPr bwMode="auto">
              <a:xfrm>
                <a:off x="3277483" y="4818743"/>
                <a:ext cx="588470" cy="0"/>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14341" name="直接箭头连接符 14340"/>
              <p:cNvCxnSpPr/>
              <p:nvPr/>
            </p:nvCxnSpPr>
            <p:spPr bwMode="auto">
              <a:xfrm flipV="1">
                <a:off x="3865953" y="3333387"/>
                <a:ext cx="0" cy="1485355"/>
              </a:xfrm>
              <a:prstGeom prst="straightConnector1">
                <a:avLst/>
              </a:prstGeom>
              <a:solidFill>
                <a:schemeClr val="accent1"/>
              </a:solidFill>
              <a:ln w="38100" cap="flat" cmpd="sng" algn="ctr">
                <a:solidFill>
                  <a:srgbClr val="00B0F0"/>
                </a:solidFill>
                <a:prstDash val="solid"/>
                <a:round/>
                <a:headEnd type="none" w="med" len="med"/>
                <a:tailEnd type="arrow"/>
              </a:ln>
              <a:effectLst/>
            </p:spPr>
          </p:cxnSp>
        </p:grpSp>
      </p:grpSp>
      <p:sp>
        <p:nvSpPr>
          <p:cNvPr id="43" name="圆角矩形 42"/>
          <p:cNvSpPr/>
          <p:nvPr/>
        </p:nvSpPr>
        <p:spPr bwMode="auto">
          <a:xfrm>
            <a:off x="6717521" y="4354287"/>
            <a:ext cx="2133299" cy="1203904"/>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CN" altLang="en-US" sz="1600" dirty="0" smtClean="0"/>
              <a:t>将</a:t>
            </a:r>
            <a:r>
              <a:rPr lang="zh-CN" altLang="zh-CN" sz="1600" dirty="0" smtClean="0"/>
              <a:t>细胞</a:t>
            </a:r>
            <a:r>
              <a:rPr lang="zh-CN" altLang="zh-CN" sz="1600" dirty="0"/>
              <a:t>中的毒素和</a:t>
            </a:r>
            <a:r>
              <a:rPr lang="zh-CN" altLang="zh-CN" sz="1600" dirty="0" smtClean="0"/>
              <a:t>药物</a:t>
            </a:r>
            <a:r>
              <a:rPr lang="zh-CN" altLang="en-US" sz="1600" dirty="0" smtClean="0"/>
              <a:t>泵出</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grpSp>
        <p:nvGrpSpPr>
          <p:cNvPr id="44" name="组合 43"/>
          <p:cNvGrpSpPr/>
          <p:nvPr/>
        </p:nvGrpSpPr>
        <p:grpSpPr>
          <a:xfrm rot="5400000">
            <a:off x="4639216" y="2734287"/>
            <a:ext cx="1479203" cy="2677404"/>
            <a:chOff x="3277483" y="3333387"/>
            <a:chExt cx="588470" cy="1485356"/>
          </a:xfrm>
        </p:grpSpPr>
        <p:cxnSp>
          <p:nvCxnSpPr>
            <p:cNvPr id="45" name="直接连接符 44"/>
            <p:cNvCxnSpPr/>
            <p:nvPr/>
          </p:nvCxnSpPr>
          <p:spPr bwMode="auto">
            <a:xfrm>
              <a:off x="3277483" y="4818743"/>
              <a:ext cx="588470" cy="0"/>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6" name="直接箭头连接符 45"/>
            <p:cNvCxnSpPr/>
            <p:nvPr/>
          </p:nvCxnSpPr>
          <p:spPr bwMode="auto">
            <a:xfrm flipV="1">
              <a:off x="3865953" y="3333387"/>
              <a:ext cx="0" cy="1485355"/>
            </a:xfrm>
            <a:prstGeom prst="straightConnector1">
              <a:avLst/>
            </a:prstGeom>
            <a:solidFill>
              <a:schemeClr val="accent1"/>
            </a:solidFill>
            <a:ln w="38100" cap="flat" cmpd="sng" algn="ctr">
              <a:solidFill>
                <a:srgbClr val="00B0F0"/>
              </a:solidFill>
              <a:prstDash val="solid"/>
              <a:round/>
              <a:headEnd type="none" w="med" len="med"/>
              <a:tailEnd type="arrow"/>
            </a:ln>
            <a:effectLst/>
          </p:spPr>
        </p:cxnSp>
      </p:grpSp>
      <p:sp>
        <p:nvSpPr>
          <p:cNvPr id="47" name="圆角矩形 46"/>
          <p:cNvSpPr/>
          <p:nvPr/>
        </p:nvSpPr>
        <p:spPr bwMode="auto">
          <a:xfrm>
            <a:off x="6719776" y="2573170"/>
            <a:ext cx="2133299" cy="1203904"/>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zh-CN" sz="1600" dirty="0" smtClean="0"/>
              <a:t>平衡</a:t>
            </a:r>
            <a:r>
              <a:rPr lang="en-US" altLang="zh-CN" sz="1600" dirty="0"/>
              <a:t>pH</a:t>
            </a:r>
            <a:r>
              <a:rPr lang="zh-CN" altLang="zh-CN" sz="1600" dirty="0"/>
              <a:t>值</a:t>
            </a:r>
            <a:r>
              <a:rPr lang="zh-CN" altLang="zh-CN" sz="1600" dirty="0" smtClean="0"/>
              <a:t>和</a:t>
            </a:r>
            <a:r>
              <a:rPr lang="zh-CN" altLang="en-US" sz="1600" dirty="0" smtClean="0"/>
              <a:t>维持</a:t>
            </a:r>
            <a:r>
              <a:rPr lang="zh-CN" altLang="zh-CN" sz="1600" dirty="0" smtClean="0"/>
              <a:t>细胞渗透压</a:t>
            </a:r>
            <a:r>
              <a:rPr lang="zh-CN" altLang="en-US" sz="1600" dirty="0" smtClean="0"/>
              <a:t>的有效策略</a:t>
            </a:r>
            <a:endParaRPr lang="zh-CN" altLang="en-US" sz="1600" dirty="0"/>
          </a:p>
        </p:txBody>
      </p:sp>
      <p:sp>
        <p:nvSpPr>
          <p:cNvPr id="14345" name="上箭头 14344"/>
          <p:cNvSpPr/>
          <p:nvPr/>
        </p:nvSpPr>
        <p:spPr bwMode="auto">
          <a:xfrm>
            <a:off x="7680312" y="3777074"/>
            <a:ext cx="207711" cy="577214"/>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49" name="上箭头 48"/>
          <p:cNvSpPr/>
          <p:nvPr/>
        </p:nvSpPr>
        <p:spPr bwMode="auto">
          <a:xfrm>
            <a:off x="7648537" y="1995956"/>
            <a:ext cx="207711" cy="577214"/>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51" name="圆角矩形 50"/>
          <p:cNvSpPr/>
          <p:nvPr/>
        </p:nvSpPr>
        <p:spPr bwMode="auto">
          <a:xfrm>
            <a:off x="6717517" y="800089"/>
            <a:ext cx="2133299" cy="1203904"/>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en-US" sz="1600" dirty="0" smtClean="0"/>
              <a:t>有利于</a:t>
            </a:r>
            <a:r>
              <a:rPr lang="zh-CN" altLang="zh-CN" sz="1600" dirty="0" smtClean="0"/>
              <a:t>微生物</a:t>
            </a:r>
            <a:r>
              <a:rPr lang="zh-CN" altLang="zh-CN" sz="1600" dirty="0"/>
              <a:t>在极端环境中生存和繁荣</a:t>
            </a:r>
            <a:endParaRPr lang="zh-CN" altLang="en-US" sz="1600" dirty="0"/>
          </a:p>
        </p:txBody>
      </p:sp>
    </p:spTree>
    <p:extLst>
      <p:ext uri="{BB962C8B-B14F-4D97-AF65-F5344CB8AC3E}">
        <p14:creationId xmlns:p14="http://schemas.microsoft.com/office/powerpoint/2010/main" val="366364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348"/>
                                        </p:tgtEl>
                                        <p:attrNameLst>
                                          <p:attrName>style.visibility</p:attrName>
                                        </p:attrNameLst>
                                      </p:cBhvr>
                                      <p:to>
                                        <p:strVal val="visible"/>
                                      </p:to>
                                    </p:set>
                                    <p:animEffect transition="in" filter="wipe(down)">
                                      <p:cBhvr>
                                        <p:cTn id="23" dur="500"/>
                                        <p:tgtEl>
                                          <p:spTgt spid="143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45"/>
                                        </p:tgtEl>
                                        <p:attrNameLst>
                                          <p:attrName>style.visibility</p:attrName>
                                        </p:attrNameLst>
                                      </p:cBhvr>
                                      <p:to>
                                        <p:strVal val="visible"/>
                                      </p:to>
                                    </p:set>
                                    <p:anim calcmode="lin" valueType="num">
                                      <p:cBhvr additive="base">
                                        <p:cTn id="49" dur="500" fill="hold"/>
                                        <p:tgtEl>
                                          <p:spTgt spid="14345"/>
                                        </p:tgtEl>
                                        <p:attrNameLst>
                                          <p:attrName>ppt_x</p:attrName>
                                        </p:attrNameLst>
                                      </p:cBhvr>
                                      <p:tavLst>
                                        <p:tav tm="0">
                                          <p:val>
                                            <p:strVal val="#ppt_x"/>
                                          </p:val>
                                        </p:tav>
                                        <p:tav tm="100000">
                                          <p:val>
                                            <p:strVal val="#ppt_x"/>
                                          </p:val>
                                        </p:tav>
                                      </p:tavLst>
                                    </p:anim>
                                    <p:anim calcmode="lin" valueType="num">
                                      <p:cBhvr additive="base">
                                        <p:cTn id="50"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32" grpId="0" animBg="1"/>
      <p:bldP spid="35" grpId="0" animBg="1"/>
      <p:bldP spid="43" grpId="0" animBg="1"/>
      <p:bldP spid="47" grpId="0" animBg="1"/>
      <p:bldP spid="14345" grpId="0" animBg="1"/>
      <p:bldP spid="49"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28</a:t>
            </a:fld>
            <a:endParaRPr lang="en-US" altLang="zh-CN" dirty="0">
              <a:solidFill>
                <a:schemeClr val="bg2">
                  <a:lumMod val="75000"/>
                </a:schemeClr>
              </a:solidFill>
            </a:endParaRPr>
          </a:p>
        </p:txBody>
      </p:sp>
      <p:sp>
        <p:nvSpPr>
          <p:cNvPr id="7" name="TextBox 6"/>
          <p:cNvSpPr txBox="1"/>
          <p:nvPr/>
        </p:nvSpPr>
        <p:spPr>
          <a:xfrm>
            <a:off x="1683666" y="442760"/>
            <a:ext cx="2952206" cy="523220"/>
          </a:xfrm>
          <a:prstGeom prst="rect">
            <a:avLst/>
          </a:prstGeom>
          <a:noFill/>
        </p:spPr>
        <p:txBody>
          <a:bodyPr wrap="square" rtlCol="0">
            <a:spAutoFit/>
          </a:bodyPr>
          <a:lstStyle/>
          <a:p>
            <a:pPr fontAlgn="base">
              <a:spcBef>
                <a:spcPct val="0"/>
              </a:spcBef>
              <a:spcAft>
                <a:spcPct val="0"/>
              </a:spcAft>
            </a:pPr>
            <a:r>
              <a:rPr lang="en-US" altLang="zh-CN" sz="2800" b="1" dirty="0">
                <a:solidFill>
                  <a:schemeClr val="bg2">
                    <a:lumMod val="75000"/>
                  </a:schemeClr>
                </a:solidFill>
                <a:latin typeface="Calibri" panose="020F0502020204030204" pitchFamily="34" charset="0"/>
                <a:ea typeface="宋体" pitchFamily="2" charset="-122"/>
              </a:rPr>
              <a:t>Discussion</a:t>
            </a:r>
            <a:endParaRPr lang="zh-CN" altLang="en-US" sz="2800" b="1" dirty="0">
              <a:solidFill>
                <a:schemeClr val="bg2">
                  <a:lumMod val="75000"/>
                </a:schemeClr>
              </a:solidFill>
              <a:latin typeface="Calibri" panose="020F0502020204030204" pitchFamily="34" charset="0"/>
              <a:ea typeface="宋体" pitchFamily="2" charset="-122"/>
            </a:endParaRPr>
          </a:p>
        </p:txBody>
      </p:sp>
      <p:graphicFrame>
        <p:nvGraphicFramePr>
          <p:cNvPr id="2" name="图示 1"/>
          <p:cNvGraphicFramePr/>
          <p:nvPr>
            <p:extLst>
              <p:ext uri="{D42A27DB-BD31-4B8C-83A1-F6EECF244321}">
                <p14:modId xmlns:p14="http://schemas.microsoft.com/office/powerpoint/2010/main" val="3284692252"/>
              </p:ext>
            </p:extLst>
          </p:nvPr>
        </p:nvGraphicFramePr>
        <p:xfrm>
          <a:off x="1524000" y="1397000"/>
          <a:ext cx="6908800" cy="437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247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r>
              <a:rPr lang="en-US" altLang="zh-CN" smtClean="0">
                <a:solidFill>
                  <a:srgbClr val="000000"/>
                </a:solidFill>
              </a:rPr>
              <a:t>2016/4/9</a:t>
            </a:r>
            <a:endParaRPr lang="en-US">
              <a:solidFill>
                <a:srgbClr val="000000"/>
              </a:solidFill>
            </a:endParaRPr>
          </a:p>
        </p:txBody>
      </p:sp>
      <p:sp>
        <p:nvSpPr>
          <p:cNvPr id="3" name="灯片编号占位符 2"/>
          <p:cNvSpPr>
            <a:spLocks noGrp="1"/>
          </p:cNvSpPr>
          <p:nvPr>
            <p:ph type="sldNum" sz="quarter" idx="12"/>
          </p:nvPr>
        </p:nvSpPr>
        <p:spPr/>
        <p:txBody>
          <a:bodyPr/>
          <a:lstStyle/>
          <a:p>
            <a:pPr>
              <a:defRPr/>
            </a:pPr>
            <a:fld id="{75D888BA-E2E9-412E-8E36-4B1B5E95B258}" type="slidenum">
              <a:rPr lang="zh-CN" altLang="en-US" smtClean="0">
                <a:solidFill>
                  <a:srgbClr val="000000"/>
                </a:solidFill>
              </a:rPr>
              <a:pPr>
                <a:defRPr/>
              </a:pPr>
              <a:t>29</a:t>
            </a:fld>
            <a:endParaRPr lang="en-US" altLang="zh-CN">
              <a:solidFill>
                <a:srgbClr val="000000"/>
              </a:solidFill>
            </a:endParaRPr>
          </a:p>
        </p:txBody>
      </p:sp>
      <p:graphicFrame>
        <p:nvGraphicFramePr>
          <p:cNvPr id="4" name="图示 3"/>
          <p:cNvGraphicFramePr/>
          <p:nvPr>
            <p:extLst>
              <p:ext uri="{D42A27DB-BD31-4B8C-83A1-F6EECF244321}">
                <p14:modId xmlns:p14="http://schemas.microsoft.com/office/powerpoint/2010/main" val="596228404"/>
              </p:ext>
            </p:extLst>
          </p:nvPr>
        </p:nvGraphicFramePr>
        <p:xfrm>
          <a:off x="174171" y="667658"/>
          <a:ext cx="6096000" cy="4923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下箭头 6"/>
          <p:cNvSpPr/>
          <p:nvPr/>
        </p:nvSpPr>
        <p:spPr bwMode="auto">
          <a:xfrm flipH="1">
            <a:off x="4298408" y="1538514"/>
            <a:ext cx="230052" cy="37737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8" name="下箭头 7"/>
          <p:cNvSpPr/>
          <p:nvPr/>
        </p:nvSpPr>
        <p:spPr bwMode="auto">
          <a:xfrm flipH="1">
            <a:off x="4298408" y="2837542"/>
            <a:ext cx="230052" cy="37737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9" name="下箭头 8"/>
          <p:cNvSpPr/>
          <p:nvPr/>
        </p:nvSpPr>
        <p:spPr bwMode="auto">
          <a:xfrm flipH="1">
            <a:off x="4298408" y="4180114"/>
            <a:ext cx="230052" cy="37737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0" name="椭圆 9"/>
          <p:cNvSpPr/>
          <p:nvPr/>
        </p:nvSpPr>
        <p:spPr bwMode="auto">
          <a:xfrm>
            <a:off x="6691086" y="892628"/>
            <a:ext cx="2293257" cy="166914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2">
                    <a:lumMod val="85000"/>
                    <a:lumOff val="15000"/>
                  </a:schemeClr>
                </a:solidFill>
                <a:effectLst/>
                <a:latin typeface="Arial" pitchFamily="34" charset="0"/>
                <a:ea typeface="宋体" pitchFamily="2" charset="-122"/>
              </a:rPr>
              <a:t>大量数据处理和结果分析验证假设</a:t>
            </a:r>
          </a:p>
        </p:txBody>
      </p:sp>
      <p:sp>
        <p:nvSpPr>
          <p:cNvPr id="11" name="椭圆 10"/>
          <p:cNvSpPr/>
          <p:nvPr/>
        </p:nvSpPr>
        <p:spPr bwMode="auto">
          <a:xfrm>
            <a:off x="6698346" y="3396296"/>
            <a:ext cx="2293257" cy="166914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2">
                    <a:lumMod val="85000"/>
                    <a:lumOff val="15000"/>
                  </a:schemeClr>
                </a:solidFill>
                <a:effectLst/>
                <a:latin typeface="Arial" pitchFamily="34" charset="0"/>
                <a:ea typeface="宋体" pitchFamily="2" charset="-122"/>
              </a:rPr>
              <a:t>建立预测模型并验证成功</a:t>
            </a:r>
          </a:p>
        </p:txBody>
      </p:sp>
    </p:spTree>
    <p:extLst>
      <p:ext uri="{BB962C8B-B14F-4D97-AF65-F5344CB8AC3E}">
        <p14:creationId xmlns:p14="http://schemas.microsoft.com/office/powerpoint/2010/main" val="40569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0-#ppt_h/2"/>
                                          </p:val>
                                        </p:tav>
                                        <p:tav tm="100000">
                                          <p:val>
                                            <p:strVal val="#ppt_y"/>
                                          </p:val>
                                        </p:tav>
                                      </p:tavLst>
                                    </p:anim>
                                  </p:childTnLst>
                                </p:cTn>
                              </p:par>
                              <p:par>
                                <p:cTn id="11" presetID="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750423" y="836023"/>
            <a:ext cx="2403565" cy="646331"/>
          </a:xfrm>
          <a:prstGeom prst="rect">
            <a:avLst/>
          </a:prstGeom>
          <a:noFill/>
        </p:spPr>
        <p:txBody>
          <a:bodyPr wrap="square" rtlCol="0">
            <a:spAutoFit/>
          </a:bodyPr>
          <a:lstStyle/>
          <a:p>
            <a:r>
              <a:rPr lang="en-US" altLang="zh-CN" sz="3600" b="1" dirty="0" smtClean="0">
                <a:solidFill>
                  <a:schemeClr val="bg2">
                    <a:lumMod val="75000"/>
                  </a:schemeClr>
                </a:solidFill>
                <a:latin typeface="+mj-lt"/>
                <a:cs typeface="Times New Roman" panose="02020603050405020304" pitchFamily="18" charset="0"/>
              </a:rPr>
              <a:t>Contents</a:t>
            </a:r>
            <a:endParaRPr lang="zh-CN" altLang="en-US" sz="3600" b="1" dirty="0">
              <a:solidFill>
                <a:schemeClr val="bg2">
                  <a:lumMod val="75000"/>
                </a:schemeClr>
              </a:solidFill>
              <a:latin typeface="+mj-lt"/>
              <a:cs typeface="Times New Roman" panose="02020603050405020304" pitchFamily="18" charset="0"/>
            </a:endParaRPr>
          </a:p>
        </p:txBody>
      </p:sp>
      <p:sp>
        <p:nvSpPr>
          <p:cNvPr id="6" name="圆角矩形 5"/>
          <p:cNvSpPr/>
          <p:nvPr/>
        </p:nvSpPr>
        <p:spPr bwMode="auto">
          <a:xfrm>
            <a:off x="4925276" y="1399904"/>
            <a:ext cx="3304800" cy="757367"/>
          </a:xfrm>
          <a:prstGeom prst="round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en-US" altLang="zh-CN" sz="2400" b="1" dirty="0" smtClean="0">
                <a:solidFill>
                  <a:schemeClr val="bg2">
                    <a:lumMod val="75000"/>
                  </a:schemeClr>
                </a:solidFill>
                <a:latin typeface="Calibri" panose="020F0502020204030204" pitchFamily="34" charset="0"/>
                <a:ea typeface="宋体" pitchFamily="2" charset="-122"/>
              </a:rPr>
              <a:t>Abstract</a:t>
            </a:r>
            <a:endParaRPr kumimoji="0" lang="zh-CN" altLang="en-US" sz="2400" b="1" i="0" u="none" strike="noStrike" cap="none" normalizeH="0" baseline="0" dirty="0" smtClean="0">
              <a:ln>
                <a:noFill/>
              </a:ln>
              <a:solidFill>
                <a:schemeClr val="bg2">
                  <a:lumMod val="75000"/>
                </a:schemeClr>
              </a:solidFill>
              <a:effectLst/>
              <a:latin typeface="Calibri" panose="020F0502020204030204" pitchFamily="34" charset="0"/>
              <a:ea typeface="宋体" pitchFamily="2" charset="-122"/>
            </a:endParaRPr>
          </a:p>
        </p:txBody>
      </p:sp>
      <p:sp>
        <p:nvSpPr>
          <p:cNvPr id="9" name="圆角矩形 8"/>
          <p:cNvSpPr/>
          <p:nvPr/>
        </p:nvSpPr>
        <p:spPr bwMode="auto">
          <a:xfrm>
            <a:off x="4925276" y="2460244"/>
            <a:ext cx="3304800" cy="757367"/>
          </a:xfrm>
          <a:prstGeom prst="round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2400" b="1" i="0" u="none" strike="noStrike" cap="none" normalizeH="0" baseline="0" dirty="0" smtClean="0">
                <a:ln>
                  <a:noFill/>
                </a:ln>
                <a:solidFill>
                  <a:schemeClr val="bg2">
                    <a:lumMod val="75000"/>
                  </a:schemeClr>
                </a:solidFill>
                <a:effectLst/>
                <a:latin typeface="Calibri" panose="020F0502020204030204" pitchFamily="34" charset="0"/>
                <a:ea typeface="宋体" pitchFamily="2" charset="-122"/>
              </a:rPr>
              <a:t>Introduction</a:t>
            </a:r>
            <a:endParaRPr kumimoji="0" lang="zh-CN" altLang="en-US" sz="2400" b="1" i="0" u="none" strike="noStrike" cap="none" normalizeH="0" baseline="0" dirty="0" smtClean="0">
              <a:ln>
                <a:noFill/>
              </a:ln>
              <a:solidFill>
                <a:schemeClr val="bg2">
                  <a:lumMod val="75000"/>
                </a:schemeClr>
              </a:solidFill>
              <a:effectLst/>
              <a:latin typeface="Calibri" panose="020F0502020204030204" pitchFamily="34" charset="0"/>
              <a:ea typeface="宋体" pitchFamily="2" charset="-122"/>
            </a:endParaRPr>
          </a:p>
        </p:txBody>
      </p:sp>
      <p:sp>
        <p:nvSpPr>
          <p:cNvPr id="10" name="圆角矩形 9"/>
          <p:cNvSpPr/>
          <p:nvPr/>
        </p:nvSpPr>
        <p:spPr bwMode="auto">
          <a:xfrm>
            <a:off x="4925276" y="3520584"/>
            <a:ext cx="3304800" cy="757367"/>
          </a:xfrm>
          <a:prstGeom prst="round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2400" b="1" i="0" u="none" strike="noStrike" cap="none" normalizeH="0" baseline="0" dirty="0" smtClean="0">
                <a:ln>
                  <a:noFill/>
                </a:ln>
                <a:solidFill>
                  <a:schemeClr val="bg2">
                    <a:lumMod val="75000"/>
                  </a:schemeClr>
                </a:solidFill>
                <a:effectLst/>
                <a:latin typeface="Calibri" panose="020F0502020204030204" pitchFamily="34" charset="0"/>
                <a:ea typeface="宋体" pitchFamily="2" charset="-122"/>
              </a:rPr>
              <a:t>Materials</a:t>
            </a:r>
            <a:r>
              <a:rPr kumimoji="0" lang="en-US" altLang="zh-CN" sz="2400" b="1" i="0" u="none" strike="noStrike" cap="none" normalizeH="0" dirty="0" smtClean="0">
                <a:ln>
                  <a:noFill/>
                </a:ln>
                <a:solidFill>
                  <a:schemeClr val="bg2">
                    <a:lumMod val="75000"/>
                  </a:schemeClr>
                </a:solidFill>
                <a:effectLst/>
                <a:latin typeface="Calibri" panose="020F0502020204030204" pitchFamily="34" charset="0"/>
                <a:ea typeface="宋体" pitchFamily="2" charset="-122"/>
              </a:rPr>
              <a:t> and methods</a:t>
            </a:r>
            <a:endParaRPr kumimoji="0" lang="zh-CN" altLang="en-US" sz="2400" b="1" i="0" u="none" strike="noStrike" cap="none" normalizeH="0" baseline="0" dirty="0" smtClean="0">
              <a:ln>
                <a:noFill/>
              </a:ln>
              <a:solidFill>
                <a:schemeClr val="bg2">
                  <a:lumMod val="75000"/>
                </a:schemeClr>
              </a:solidFill>
              <a:effectLst/>
              <a:latin typeface="Calibri" panose="020F0502020204030204" pitchFamily="34" charset="0"/>
              <a:ea typeface="宋体" pitchFamily="2" charset="-122"/>
            </a:endParaRPr>
          </a:p>
        </p:txBody>
      </p:sp>
      <p:sp>
        <p:nvSpPr>
          <p:cNvPr id="11" name="圆角矩形 10"/>
          <p:cNvSpPr/>
          <p:nvPr/>
        </p:nvSpPr>
        <p:spPr bwMode="auto">
          <a:xfrm>
            <a:off x="4925276" y="4580924"/>
            <a:ext cx="3304800" cy="757367"/>
          </a:xfrm>
          <a:prstGeom prst="round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2400" b="1" i="0" u="none" strike="noStrike" cap="none" normalizeH="0" baseline="0" dirty="0" smtClean="0">
                <a:ln>
                  <a:noFill/>
                </a:ln>
                <a:solidFill>
                  <a:schemeClr val="bg2">
                    <a:lumMod val="75000"/>
                  </a:schemeClr>
                </a:solidFill>
                <a:effectLst/>
                <a:latin typeface="Calibri" panose="020F0502020204030204" pitchFamily="34" charset="0"/>
                <a:ea typeface="宋体" pitchFamily="2" charset="-122"/>
              </a:rPr>
              <a:t>Results</a:t>
            </a:r>
            <a:endParaRPr kumimoji="0" lang="zh-CN" altLang="en-US" sz="2400" b="1" i="0" u="none" strike="noStrike" cap="none" normalizeH="0" baseline="0" dirty="0" smtClean="0">
              <a:ln>
                <a:noFill/>
              </a:ln>
              <a:solidFill>
                <a:schemeClr val="bg2">
                  <a:lumMod val="75000"/>
                </a:schemeClr>
              </a:solidFill>
              <a:effectLst/>
              <a:latin typeface="Calibri" panose="020F0502020204030204" pitchFamily="34" charset="0"/>
              <a:ea typeface="宋体" pitchFamily="2" charset="-122"/>
            </a:endParaRPr>
          </a:p>
        </p:txBody>
      </p:sp>
      <p:sp>
        <p:nvSpPr>
          <p:cNvPr id="13" name="圆角矩形 12"/>
          <p:cNvSpPr/>
          <p:nvPr/>
        </p:nvSpPr>
        <p:spPr bwMode="auto">
          <a:xfrm>
            <a:off x="4925276" y="5641265"/>
            <a:ext cx="3304800" cy="757367"/>
          </a:xfrm>
          <a:prstGeom prst="round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en-US" altLang="zh-CN" sz="2400" b="1" dirty="0" smtClean="0">
                <a:solidFill>
                  <a:schemeClr val="bg2">
                    <a:lumMod val="75000"/>
                  </a:schemeClr>
                </a:solidFill>
                <a:latin typeface="Calibri" panose="020F0502020204030204" pitchFamily="34" charset="0"/>
                <a:ea typeface="宋体" pitchFamily="2" charset="-122"/>
              </a:rPr>
              <a:t>Discussion</a:t>
            </a:r>
            <a:endParaRPr kumimoji="0" lang="zh-CN" altLang="en-US" sz="2400" b="1" i="0" u="none" strike="noStrike" cap="none" normalizeH="0" baseline="0" dirty="0" smtClean="0">
              <a:ln>
                <a:noFill/>
              </a:ln>
              <a:solidFill>
                <a:schemeClr val="bg2">
                  <a:lumMod val="75000"/>
                </a:schemeClr>
              </a:solidFill>
              <a:effectLst/>
              <a:latin typeface="Calibri" panose="020F0502020204030204" pitchFamily="34" charset="0"/>
              <a:ea typeface="宋体" pitchFamily="2" charset="-122"/>
            </a:endParaRPr>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3</a:t>
            </a:fld>
            <a:endParaRPr lang="en-US" altLang="zh-CN" dirty="0">
              <a:solidFill>
                <a:schemeClr val="bg2">
                  <a:lumMod val="75000"/>
                </a:schemeClr>
              </a:solidFill>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15" y="2013317"/>
            <a:ext cx="319087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32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animBg="1"/>
      <p:bldP spid="11"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42470" y="3590"/>
            <a:ext cx="81000" cy="4701654"/>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28351" y="2156346"/>
            <a:ext cx="81000" cy="4701654"/>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935685" y="6371772"/>
            <a:ext cx="108858" cy="48622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02000" y="2967335"/>
            <a:ext cx="7540013" cy="923330"/>
          </a:xfrm>
          <a:prstGeom prst="rect">
            <a:avLst/>
          </a:prstGeom>
          <a:noFill/>
        </p:spPr>
        <p:txBody>
          <a:bodyPr wrap="none" lIns="91440" tIns="45720" rIns="91440" bIns="45720">
            <a:spAutoFit/>
          </a:bodyPr>
          <a:lstStyle/>
          <a:p>
            <a:pPr algn="ctr"/>
            <a:r>
              <a:rPr lang="en-US" altLang="zh-CN"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THANKS FOR LISTENING!</a:t>
            </a:r>
            <a:endParaRPr lang="zh-CN" alt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日期占位符 6"/>
          <p:cNvSpPr>
            <a:spLocks noGrp="1"/>
          </p:cNvSpPr>
          <p:nvPr>
            <p:ph type="dt" sz="half" idx="10"/>
          </p:nvPr>
        </p:nvSpPr>
        <p:spPr/>
        <p:txBody>
          <a:bodyPr/>
          <a:lstStyle/>
          <a:p>
            <a:r>
              <a:rPr lang="en-US" altLang="zh-CN" smtClean="0"/>
              <a:t>2016/4/9</a:t>
            </a:r>
            <a:endParaRPr lang="zh-CN" altLang="en-US"/>
          </a:p>
        </p:txBody>
      </p:sp>
      <p:sp>
        <p:nvSpPr>
          <p:cNvPr id="8" name="灯片编号占位符 7"/>
          <p:cNvSpPr>
            <a:spLocks noGrp="1"/>
          </p:cNvSpPr>
          <p:nvPr>
            <p:ph type="sldNum" sz="quarter" idx="12"/>
          </p:nvPr>
        </p:nvSpPr>
        <p:spPr/>
        <p:txBody>
          <a:bodyPr/>
          <a:lstStyle/>
          <a:p>
            <a:fld id="{E32BE7EB-146A-45EE-9F36-5F69B9A310ED}" type="slidenum">
              <a:rPr lang="zh-CN" altLang="en-US" smtClean="0"/>
              <a:pPr/>
              <a:t>30</a:t>
            </a:fld>
            <a:endParaRPr lang="zh-CN" altLang="en-US"/>
          </a:p>
        </p:txBody>
      </p:sp>
    </p:spTree>
    <p:extLst>
      <p:ext uri="{BB962C8B-B14F-4D97-AF65-F5344CB8AC3E}">
        <p14:creationId xmlns:p14="http://schemas.microsoft.com/office/powerpoint/2010/main" val="1095436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4</a:t>
            </a:fld>
            <a:endParaRPr lang="en-US" altLang="zh-CN" dirty="0">
              <a:solidFill>
                <a:schemeClr val="bg2">
                  <a:lumMod val="75000"/>
                </a:schemeClr>
              </a:solidFill>
            </a:endParaRPr>
          </a:p>
        </p:txBody>
      </p:sp>
      <p:sp>
        <p:nvSpPr>
          <p:cNvPr id="5" name="矩形 4"/>
          <p:cNvSpPr/>
          <p:nvPr/>
        </p:nvSpPr>
        <p:spPr bwMode="auto">
          <a:xfrm>
            <a:off x="972402" y="1672497"/>
            <a:ext cx="1973492" cy="492834"/>
          </a:xfrm>
          <a:prstGeom prst="rect">
            <a:avLst/>
          </a:prstGeom>
          <a:solidFill>
            <a:srgbClr val="00B0F0">
              <a:alpha val="1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rPr>
              <a:t>群落生态学</a:t>
            </a:r>
          </a:p>
        </p:txBody>
      </p:sp>
      <p:sp>
        <p:nvSpPr>
          <p:cNvPr id="7" name="TextBox 6"/>
          <p:cNvSpPr txBox="1"/>
          <p:nvPr/>
        </p:nvSpPr>
        <p:spPr>
          <a:xfrm>
            <a:off x="1828800" y="631800"/>
            <a:ext cx="2952206" cy="523220"/>
          </a:xfrm>
          <a:prstGeom prst="rect">
            <a:avLst/>
          </a:prstGeom>
          <a:noFill/>
        </p:spPr>
        <p:txBody>
          <a:bodyPr wrap="square" rtlCol="0">
            <a:spAutoFit/>
          </a:bodyPr>
          <a:lstStyle/>
          <a:p>
            <a:r>
              <a:rPr lang="en-US" altLang="zh-CN" sz="2800" b="1" dirty="0" smtClean="0">
                <a:solidFill>
                  <a:schemeClr val="bg2">
                    <a:lumMod val="75000"/>
                  </a:schemeClr>
                </a:solidFill>
              </a:rPr>
              <a:t>Abstract</a:t>
            </a:r>
            <a:endParaRPr lang="zh-CN" altLang="en-US" sz="2800" b="1" dirty="0">
              <a:solidFill>
                <a:schemeClr val="bg2">
                  <a:lumMod val="75000"/>
                </a:schemeClr>
              </a:solidFill>
            </a:endParaRPr>
          </a:p>
        </p:txBody>
      </p:sp>
      <p:grpSp>
        <p:nvGrpSpPr>
          <p:cNvPr id="14" name="组合 13"/>
          <p:cNvGrpSpPr/>
          <p:nvPr/>
        </p:nvGrpSpPr>
        <p:grpSpPr>
          <a:xfrm>
            <a:off x="4943961" y="1058689"/>
            <a:ext cx="1627320" cy="1720450"/>
            <a:chOff x="5974596" y="893410"/>
            <a:chExt cx="1765863" cy="2033162"/>
          </a:xfrm>
          <a:solidFill>
            <a:srgbClr val="00B0F0">
              <a:alpha val="16000"/>
            </a:srgbClr>
          </a:solidFill>
        </p:grpSpPr>
        <p:sp>
          <p:nvSpPr>
            <p:cNvPr id="6" name="矩形 5"/>
            <p:cNvSpPr/>
            <p:nvPr/>
          </p:nvSpPr>
          <p:spPr bwMode="auto">
            <a:xfrm>
              <a:off x="5974596" y="893410"/>
              <a:ext cx="1765862" cy="625424"/>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zh-CN" altLang="en-US" sz="2400" dirty="0" smtClean="0">
                  <a:latin typeface="Arial" pitchFamily="34" charset="0"/>
                  <a:ea typeface="宋体" pitchFamily="2" charset="-122"/>
                </a:rPr>
                <a:t>动态组成</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0" name="矩形 9"/>
            <p:cNvSpPr/>
            <p:nvPr/>
          </p:nvSpPr>
          <p:spPr bwMode="auto">
            <a:xfrm>
              <a:off x="5987516" y="2301148"/>
              <a:ext cx="1752943" cy="625424"/>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400" b="0" i="0" u="none" strike="noStrike" cap="none" normalizeH="0" baseline="0" dirty="0" smtClean="0">
                  <a:ln>
                    <a:noFill/>
                  </a:ln>
                  <a:solidFill>
                    <a:schemeClr val="tx1"/>
                  </a:solidFill>
                  <a:effectLst/>
                  <a:latin typeface="Arial" pitchFamily="34" charset="0"/>
                  <a:ea typeface="宋体" pitchFamily="2" charset="-122"/>
                </a:rPr>
                <a:t>功能属性</a:t>
              </a:r>
            </a:p>
          </p:txBody>
        </p:sp>
      </p:grpSp>
      <p:sp>
        <p:nvSpPr>
          <p:cNvPr id="12" name="TextBox 11"/>
          <p:cNvSpPr txBox="1"/>
          <p:nvPr/>
        </p:nvSpPr>
        <p:spPr>
          <a:xfrm>
            <a:off x="3022779" y="1473191"/>
            <a:ext cx="1425844" cy="369332"/>
          </a:xfrm>
          <a:prstGeom prst="rect">
            <a:avLst/>
          </a:prstGeom>
          <a:noFill/>
        </p:spPr>
        <p:txBody>
          <a:bodyPr wrap="square" rtlCol="0">
            <a:spAutoFit/>
          </a:bodyPr>
          <a:lstStyle/>
          <a:p>
            <a:r>
              <a:rPr lang="zh-CN" altLang="en-US" dirty="0" smtClean="0"/>
              <a:t>随环境变化</a:t>
            </a:r>
            <a:endParaRPr lang="zh-CN" altLang="en-US" dirty="0"/>
          </a:p>
        </p:txBody>
      </p:sp>
      <p:grpSp>
        <p:nvGrpSpPr>
          <p:cNvPr id="35" name="组合 34"/>
          <p:cNvGrpSpPr/>
          <p:nvPr/>
        </p:nvGrpSpPr>
        <p:grpSpPr>
          <a:xfrm>
            <a:off x="697423" y="2898186"/>
            <a:ext cx="8105613" cy="1544911"/>
            <a:chOff x="-971761" y="-1799200"/>
            <a:chExt cx="8105613" cy="9957801"/>
          </a:xfrm>
        </p:grpSpPr>
        <p:sp>
          <p:nvSpPr>
            <p:cNvPr id="15" name="TextBox 14"/>
            <p:cNvSpPr txBox="1"/>
            <p:nvPr/>
          </p:nvSpPr>
          <p:spPr>
            <a:xfrm>
              <a:off x="-971761" y="-1799200"/>
              <a:ext cx="8105613" cy="196558"/>
            </a:xfrm>
            <a:prstGeom prst="rect">
              <a:avLst/>
            </a:prstGeom>
            <a:noFill/>
          </p:spPr>
          <p:txBody>
            <a:bodyPr wrap="square" rtlCol="0">
              <a:spAutoFit/>
            </a:bodyPr>
            <a:lstStyle/>
            <a:p>
              <a:r>
                <a:rPr lang="zh-CN" altLang="en-US" sz="2000" b="1" dirty="0" smtClean="0">
                  <a:solidFill>
                    <a:srgbClr val="0070C0"/>
                  </a:solidFill>
                </a:rPr>
                <a:t>目的：建立一个低生物丰富度的模型系统。</a:t>
              </a:r>
              <a:endParaRPr lang="zh-CN" altLang="en-US" sz="2000" b="1" dirty="0">
                <a:solidFill>
                  <a:srgbClr val="0070C0"/>
                </a:solidFill>
              </a:endParaRPr>
            </a:p>
          </p:txBody>
        </p:sp>
        <p:sp>
          <p:nvSpPr>
            <p:cNvPr id="18" name="TextBox 17"/>
            <p:cNvSpPr txBox="1"/>
            <p:nvPr/>
          </p:nvSpPr>
          <p:spPr>
            <a:xfrm>
              <a:off x="-971761" y="1874480"/>
              <a:ext cx="8105613" cy="4522765"/>
            </a:xfrm>
            <a:prstGeom prst="rect">
              <a:avLst/>
            </a:prstGeom>
            <a:noFill/>
          </p:spPr>
          <p:txBody>
            <a:bodyPr wrap="square" rtlCol="0">
              <a:spAutoFit/>
            </a:bodyPr>
            <a:lstStyle/>
            <a:p>
              <a:r>
                <a:rPr lang="zh-CN" altLang="en-US" sz="2000" b="1" dirty="0" smtClean="0">
                  <a:solidFill>
                    <a:srgbClr val="0070C0"/>
                  </a:solidFill>
                </a:rPr>
                <a:t>对象：中国东南亚地区</a:t>
              </a:r>
              <a:r>
                <a:rPr lang="en-US" altLang="zh-CN" sz="2000" b="1" dirty="0" smtClean="0">
                  <a:solidFill>
                    <a:srgbClr val="0070C0"/>
                  </a:solidFill>
                </a:rPr>
                <a:t>40</a:t>
              </a:r>
              <a:r>
                <a:rPr lang="zh-CN" altLang="en-US" sz="2000" b="1" dirty="0" smtClean="0">
                  <a:solidFill>
                    <a:srgbClr val="0070C0"/>
                  </a:solidFill>
                </a:rPr>
                <a:t>个酸性矿水排水系统（</a:t>
              </a:r>
              <a:r>
                <a:rPr lang="en-US" altLang="zh-CN" sz="2000" b="1" dirty="0" smtClean="0">
                  <a:solidFill>
                    <a:srgbClr val="0070C0"/>
                  </a:solidFill>
                </a:rPr>
                <a:t>AMD</a:t>
              </a:r>
              <a:r>
                <a:rPr lang="zh-CN" altLang="en-US" sz="2000" b="1" dirty="0" smtClean="0">
                  <a:solidFill>
                    <a:srgbClr val="0070C0"/>
                  </a:solidFill>
                </a:rPr>
                <a:t>系统）的微生物群落的空间分布和功能结构。</a:t>
              </a:r>
              <a:endParaRPr lang="zh-CN" altLang="en-US" sz="2000" b="1" dirty="0">
                <a:solidFill>
                  <a:srgbClr val="0070C0"/>
                </a:solidFill>
              </a:endParaRPr>
            </a:p>
          </p:txBody>
        </p:sp>
        <p:sp>
          <p:nvSpPr>
            <p:cNvPr id="19" name="TextBox 18"/>
            <p:cNvSpPr txBox="1"/>
            <p:nvPr/>
          </p:nvSpPr>
          <p:spPr>
            <a:xfrm>
              <a:off x="-971761" y="7758492"/>
              <a:ext cx="8105613" cy="400109"/>
            </a:xfrm>
            <a:prstGeom prst="rect">
              <a:avLst/>
            </a:prstGeom>
            <a:noFill/>
          </p:spPr>
          <p:txBody>
            <a:bodyPr wrap="square" rtlCol="0">
              <a:spAutoFit/>
            </a:bodyPr>
            <a:lstStyle/>
            <a:p>
              <a:r>
                <a:rPr lang="zh-CN" altLang="en-US" sz="2000" b="1" dirty="0" smtClean="0">
                  <a:solidFill>
                    <a:srgbClr val="0070C0"/>
                  </a:solidFill>
                </a:rPr>
                <a:t>方式：</a:t>
              </a:r>
              <a:r>
                <a:rPr lang="en-US" altLang="zh-CN" sz="2000" b="1" dirty="0" smtClean="0">
                  <a:solidFill>
                    <a:srgbClr val="0070C0"/>
                  </a:solidFill>
                </a:rPr>
                <a:t>16s </a:t>
              </a:r>
              <a:r>
                <a:rPr lang="en-US" altLang="zh-CN" sz="2000" b="1" dirty="0" err="1" smtClean="0">
                  <a:solidFill>
                    <a:srgbClr val="0070C0"/>
                  </a:solidFill>
                </a:rPr>
                <a:t>rrna</a:t>
              </a:r>
              <a:r>
                <a:rPr lang="zh-CN" altLang="en-US" sz="2000" b="1" dirty="0" smtClean="0">
                  <a:solidFill>
                    <a:srgbClr val="0070C0"/>
                  </a:solidFill>
                </a:rPr>
                <a:t>焦磷酸测序、</a:t>
              </a:r>
              <a:r>
                <a:rPr lang="en-US" altLang="zh-CN" sz="2000" b="1" dirty="0" err="1" smtClean="0">
                  <a:solidFill>
                    <a:srgbClr val="0070C0"/>
                  </a:solidFill>
                </a:rPr>
                <a:t>GeoChip</a:t>
              </a:r>
              <a:r>
                <a:rPr lang="zh-CN" altLang="en-US" sz="2000" b="1" dirty="0" smtClean="0">
                  <a:solidFill>
                    <a:srgbClr val="0070C0"/>
                  </a:solidFill>
                </a:rPr>
                <a:t>微阵列。</a:t>
              </a:r>
              <a:endParaRPr lang="zh-CN" altLang="en-US" sz="2000" b="1" dirty="0">
                <a:solidFill>
                  <a:srgbClr val="0070C0"/>
                </a:solidFill>
              </a:endParaRPr>
            </a:p>
          </p:txBody>
        </p:sp>
      </p:grpSp>
      <p:grpSp>
        <p:nvGrpSpPr>
          <p:cNvPr id="2" name="组合 1"/>
          <p:cNvGrpSpPr/>
          <p:nvPr/>
        </p:nvGrpSpPr>
        <p:grpSpPr>
          <a:xfrm>
            <a:off x="2945894" y="1243934"/>
            <a:ext cx="1750096" cy="1349957"/>
            <a:chOff x="2945894" y="1243934"/>
            <a:chExt cx="1750096" cy="1349957"/>
          </a:xfrm>
        </p:grpSpPr>
        <p:sp>
          <p:nvSpPr>
            <p:cNvPr id="13" name="左大括号 12"/>
            <p:cNvSpPr/>
            <p:nvPr/>
          </p:nvSpPr>
          <p:spPr bwMode="auto">
            <a:xfrm>
              <a:off x="4572003" y="1243934"/>
              <a:ext cx="123987" cy="1349957"/>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cxnSp>
          <p:nvCxnSpPr>
            <p:cNvPr id="31" name="直接连接符 30"/>
            <p:cNvCxnSpPr>
              <a:stCxn id="5" idx="3"/>
            </p:cNvCxnSpPr>
            <p:nvPr/>
          </p:nvCxnSpPr>
          <p:spPr bwMode="auto">
            <a:xfrm>
              <a:off x="2945894" y="1918914"/>
              <a:ext cx="1579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9" name="组合 38"/>
          <p:cNvGrpSpPr/>
          <p:nvPr/>
        </p:nvGrpSpPr>
        <p:grpSpPr>
          <a:xfrm>
            <a:off x="1791345" y="4912971"/>
            <a:ext cx="5561311" cy="924462"/>
            <a:chOff x="1828800" y="4912971"/>
            <a:chExt cx="5561311" cy="924462"/>
          </a:xfrm>
        </p:grpSpPr>
        <p:sp>
          <p:nvSpPr>
            <p:cNvPr id="37" name="TextBox 36"/>
            <p:cNvSpPr txBox="1"/>
            <p:nvPr/>
          </p:nvSpPr>
          <p:spPr>
            <a:xfrm>
              <a:off x="1828800" y="4912971"/>
              <a:ext cx="5548393" cy="400110"/>
            </a:xfrm>
            <a:prstGeom prst="rect">
              <a:avLst/>
            </a:prstGeom>
            <a:noFill/>
          </p:spPr>
          <p:txBody>
            <a:bodyPr wrap="square" rtlCol="0">
              <a:spAutoFit/>
            </a:bodyPr>
            <a:lstStyle/>
            <a:p>
              <a:pPr algn="ctr"/>
              <a:r>
                <a:rPr lang="zh-CN" altLang="en-US" sz="2000" b="1" dirty="0" smtClean="0"/>
                <a:t>功能基因水平＞ 分类水平</a:t>
              </a:r>
              <a:endParaRPr lang="zh-CN" altLang="en-US" sz="2000" b="1" dirty="0"/>
            </a:p>
          </p:txBody>
        </p:sp>
        <p:sp>
          <p:nvSpPr>
            <p:cNvPr id="38" name="TextBox 37"/>
            <p:cNvSpPr txBox="1"/>
            <p:nvPr/>
          </p:nvSpPr>
          <p:spPr>
            <a:xfrm>
              <a:off x="1841718" y="5437323"/>
              <a:ext cx="5548393" cy="400110"/>
            </a:xfrm>
            <a:prstGeom prst="rect">
              <a:avLst/>
            </a:prstGeom>
            <a:noFill/>
          </p:spPr>
          <p:txBody>
            <a:bodyPr wrap="square" rtlCol="0">
              <a:spAutoFit/>
            </a:bodyPr>
            <a:lstStyle/>
            <a:p>
              <a:pPr algn="ctr"/>
              <a:r>
                <a:rPr lang="zh-CN" altLang="en-US" sz="2000" b="1" dirty="0" smtClean="0"/>
                <a:t>     自然选择＞ 地理距离</a:t>
              </a:r>
              <a:endParaRPr lang="zh-CN" altLang="en-US" sz="2000" b="1" dirty="0"/>
            </a:p>
          </p:txBody>
        </p:sp>
      </p:grpSp>
    </p:spTree>
    <p:extLst>
      <p:ext uri="{BB962C8B-B14F-4D97-AF65-F5344CB8AC3E}">
        <p14:creationId xmlns:p14="http://schemas.microsoft.com/office/powerpoint/2010/main" val="3179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5</a:t>
            </a:fld>
            <a:endParaRPr lang="en-US" altLang="zh-CN" dirty="0">
              <a:solidFill>
                <a:schemeClr val="bg2">
                  <a:lumMod val="75000"/>
                </a:schemeClr>
              </a:solidFill>
            </a:endParaRPr>
          </a:p>
        </p:txBody>
      </p:sp>
      <p:sp>
        <p:nvSpPr>
          <p:cNvPr id="6" name="TextBox 5"/>
          <p:cNvSpPr txBox="1"/>
          <p:nvPr/>
        </p:nvSpPr>
        <p:spPr>
          <a:xfrm>
            <a:off x="1828800" y="631800"/>
            <a:ext cx="2952206" cy="523220"/>
          </a:xfrm>
          <a:prstGeom prst="rect">
            <a:avLst/>
          </a:prstGeom>
          <a:noFill/>
        </p:spPr>
        <p:txBody>
          <a:bodyPr wrap="square" rtlCol="0">
            <a:spAutoFit/>
          </a:bodyPr>
          <a:lstStyle/>
          <a:p>
            <a:r>
              <a:rPr lang="en-US" altLang="zh-CN" sz="2800" b="1" dirty="0" smtClean="0">
                <a:solidFill>
                  <a:schemeClr val="bg2">
                    <a:lumMod val="75000"/>
                  </a:schemeClr>
                </a:solidFill>
              </a:rPr>
              <a:t>Introduction</a:t>
            </a:r>
            <a:endParaRPr lang="zh-CN" altLang="en-US" sz="2800" b="1" dirty="0">
              <a:solidFill>
                <a:schemeClr val="bg2">
                  <a:lumMod val="75000"/>
                </a:schemeClr>
              </a:solidFill>
            </a:endParaRPr>
          </a:p>
        </p:txBody>
      </p:sp>
      <p:sp>
        <p:nvSpPr>
          <p:cNvPr id="5" name="TextBox 4"/>
          <p:cNvSpPr txBox="1"/>
          <p:nvPr/>
        </p:nvSpPr>
        <p:spPr>
          <a:xfrm>
            <a:off x="635418" y="1263600"/>
            <a:ext cx="1627322" cy="400110"/>
          </a:xfrm>
          <a:prstGeom prst="rect">
            <a:avLst/>
          </a:prstGeom>
          <a:noFill/>
        </p:spPr>
        <p:txBody>
          <a:bodyPr wrap="square" rtlCol="0">
            <a:spAutoFit/>
          </a:bodyPr>
          <a:lstStyle/>
          <a:p>
            <a:r>
              <a:rPr lang="zh-CN" altLang="en-US" sz="2000" b="1" dirty="0" smtClean="0">
                <a:solidFill>
                  <a:srgbClr val="0070C0"/>
                </a:solidFill>
              </a:rPr>
              <a:t>已有研究：</a:t>
            </a:r>
            <a:endParaRPr lang="zh-CN" altLang="en-US" sz="2000" b="1" dirty="0">
              <a:solidFill>
                <a:srgbClr val="0070C0"/>
              </a:solidFill>
            </a:endParaRPr>
          </a:p>
        </p:txBody>
      </p:sp>
      <p:sp>
        <p:nvSpPr>
          <p:cNvPr id="9" name="TextBox 8"/>
          <p:cNvSpPr txBox="1"/>
          <p:nvPr/>
        </p:nvSpPr>
        <p:spPr>
          <a:xfrm>
            <a:off x="1019008" y="3208156"/>
            <a:ext cx="7105985" cy="369332"/>
          </a:xfrm>
          <a:prstGeom prst="rect">
            <a:avLst/>
          </a:prstGeom>
          <a:noFill/>
        </p:spPr>
        <p:txBody>
          <a:bodyPr wrap="square" rtlCol="0">
            <a:spAutoFit/>
          </a:bodyPr>
          <a:lstStyle/>
          <a:p>
            <a:pPr algn="ctr"/>
            <a:r>
              <a:rPr lang="zh-CN" altLang="en-US" dirty="0" smtClean="0">
                <a:solidFill>
                  <a:schemeClr val="tx2">
                    <a:lumMod val="95000"/>
                    <a:lumOff val="5000"/>
                  </a:schemeClr>
                </a:solidFill>
              </a:rPr>
              <a:t>环境变异、空间隔离等塑造大型微生物生态位宽度</a:t>
            </a:r>
            <a:endParaRPr lang="zh-CN" altLang="en-US" dirty="0">
              <a:solidFill>
                <a:schemeClr val="tx2">
                  <a:lumMod val="95000"/>
                  <a:lumOff val="5000"/>
                </a:schemeClr>
              </a:solidFill>
            </a:endParaRPr>
          </a:p>
        </p:txBody>
      </p:sp>
      <p:grpSp>
        <p:nvGrpSpPr>
          <p:cNvPr id="11" name="组合 10"/>
          <p:cNvGrpSpPr/>
          <p:nvPr/>
        </p:nvGrpSpPr>
        <p:grpSpPr>
          <a:xfrm>
            <a:off x="635418" y="1813302"/>
            <a:ext cx="10626893" cy="888692"/>
            <a:chOff x="635418" y="1813302"/>
            <a:chExt cx="10626893" cy="888692"/>
          </a:xfrm>
        </p:grpSpPr>
        <p:sp>
          <p:nvSpPr>
            <p:cNvPr id="2" name="TextBox 1"/>
            <p:cNvSpPr txBox="1"/>
            <p:nvPr/>
          </p:nvSpPr>
          <p:spPr>
            <a:xfrm>
              <a:off x="635418" y="1813302"/>
              <a:ext cx="4467503" cy="369332"/>
            </a:xfrm>
            <a:prstGeom prst="rect">
              <a:avLst/>
            </a:prstGeom>
            <a:noFill/>
          </p:spPr>
          <p:txBody>
            <a:bodyPr wrap="square" rtlCol="0" anchor="ctr">
              <a:spAutoFit/>
            </a:bodyPr>
            <a:lstStyle/>
            <a:p>
              <a:r>
                <a:rPr lang="zh-CN" altLang="en-US" dirty="0">
                  <a:solidFill>
                    <a:schemeClr val="tx2">
                      <a:lumMod val="95000"/>
                      <a:lumOff val="5000"/>
                    </a:schemeClr>
                  </a:solidFill>
                </a:rPr>
                <a:t>预测物种分布的</a:t>
              </a:r>
              <a:r>
                <a:rPr lang="zh-CN" altLang="en-US" dirty="0" smtClean="0">
                  <a:solidFill>
                    <a:schemeClr val="tx2">
                      <a:lumMod val="95000"/>
                      <a:lumOff val="5000"/>
                    </a:schemeClr>
                  </a:solidFill>
                </a:rPr>
                <a:t>统计模型的发展</a:t>
              </a:r>
              <a:r>
                <a:rPr lang="zh-CN" altLang="en-US" dirty="0">
                  <a:solidFill>
                    <a:schemeClr val="tx2">
                      <a:lumMod val="95000"/>
                      <a:lumOff val="5000"/>
                    </a:schemeClr>
                  </a:solidFill>
                </a:rPr>
                <a:t>和应用</a:t>
              </a:r>
            </a:p>
          </p:txBody>
        </p:sp>
        <p:sp>
          <p:nvSpPr>
            <p:cNvPr id="8" name="TextBox 7"/>
            <p:cNvSpPr txBox="1"/>
            <p:nvPr/>
          </p:nvSpPr>
          <p:spPr>
            <a:xfrm>
              <a:off x="5521367" y="2030979"/>
              <a:ext cx="5740944" cy="646331"/>
            </a:xfrm>
            <a:prstGeom prst="rect">
              <a:avLst/>
            </a:prstGeom>
            <a:noFill/>
          </p:spPr>
          <p:txBody>
            <a:bodyPr wrap="square" rtlCol="0">
              <a:spAutoFit/>
            </a:bodyPr>
            <a:lstStyle/>
            <a:p>
              <a:r>
                <a:rPr lang="zh-CN" altLang="en-US" dirty="0">
                  <a:solidFill>
                    <a:schemeClr val="tx2">
                      <a:lumMod val="95000"/>
                      <a:lumOff val="5000"/>
                    </a:schemeClr>
                  </a:solidFill>
                </a:rPr>
                <a:t>环境变化对自然群落和</a:t>
              </a:r>
              <a:r>
                <a:rPr lang="zh-CN" altLang="en-US" dirty="0" smtClean="0">
                  <a:solidFill>
                    <a:schemeClr val="tx2">
                      <a:lumMod val="95000"/>
                      <a:lumOff val="5000"/>
                    </a:schemeClr>
                  </a:solidFill>
                </a:rPr>
                <a:t>生态系统</a:t>
              </a:r>
              <a:endParaRPr lang="en-US" altLang="zh-CN" dirty="0" smtClean="0">
                <a:solidFill>
                  <a:schemeClr val="tx2">
                    <a:lumMod val="95000"/>
                    <a:lumOff val="5000"/>
                  </a:schemeClr>
                </a:solidFill>
              </a:endParaRPr>
            </a:p>
            <a:p>
              <a:r>
                <a:rPr lang="zh-CN" altLang="en-US" dirty="0" smtClean="0">
                  <a:solidFill>
                    <a:schemeClr val="tx2">
                      <a:lumMod val="95000"/>
                      <a:lumOff val="5000"/>
                    </a:schemeClr>
                  </a:solidFill>
                </a:rPr>
                <a:t>造成</a:t>
              </a:r>
              <a:r>
                <a:rPr lang="zh-CN" altLang="en-US" dirty="0">
                  <a:solidFill>
                    <a:schemeClr val="tx2">
                      <a:lumMod val="95000"/>
                      <a:lumOff val="5000"/>
                    </a:schemeClr>
                  </a:solidFill>
                </a:rPr>
                <a:t>的影响和结果</a:t>
              </a:r>
            </a:p>
          </p:txBody>
        </p:sp>
        <p:sp>
          <p:nvSpPr>
            <p:cNvPr id="10" name="TextBox 9"/>
            <p:cNvSpPr txBox="1"/>
            <p:nvPr/>
          </p:nvSpPr>
          <p:spPr>
            <a:xfrm>
              <a:off x="635418" y="2332662"/>
              <a:ext cx="4467503" cy="369332"/>
            </a:xfrm>
            <a:prstGeom prst="rect">
              <a:avLst/>
            </a:prstGeom>
            <a:noFill/>
          </p:spPr>
          <p:txBody>
            <a:bodyPr wrap="square" rtlCol="0" anchor="ctr">
              <a:spAutoFit/>
            </a:bodyPr>
            <a:lstStyle/>
            <a:p>
              <a:r>
                <a:rPr lang="zh-CN" altLang="zh-CN" dirty="0">
                  <a:solidFill>
                    <a:schemeClr val="tx2">
                      <a:lumMod val="95000"/>
                      <a:lumOff val="5000"/>
                    </a:schemeClr>
                  </a:solidFill>
                </a:rPr>
                <a:t>研究植物和动物物种分布模型</a:t>
              </a:r>
              <a:endParaRPr lang="zh-CN" altLang="en-US" dirty="0">
                <a:solidFill>
                  <a:schemeClr val="tx2">
                    <a:lumMod val="95000"/>
                    <a:lumOff val="5000"/>
                  </a:schemeClr>
                </a:solidFill>
              </a:endParaRPr>
            </a:p>
          </p:txBody>
        </p:sp>
        <p:sp>
          <p:nvSpPr>
            <p:cNvPr id="7" name="右箭头 6"/>
            <p:cNvSpPr/>
            <p:nvPr/>
          </p:nvSpPr>
          <p:spPr bwMode="auto">
            <a:xfrm>
              <a:off x="4781006" y="2182634"/>
              <a:ext cx="581408" cy="2172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2" name="矩形 11"/>
            <p:cNvSpPr/>
            <p:nvPr/>
          </p:nvSpPr>
          <p:spPr bwMode="auto">
            <a:xfrm>
              <a:off x="635418" y="1813302"/>
              <a:ext cx="8276107" cy="888692"/>
            </a:xfrm>
            <a:prstGeom prst="rect">
              <a:avLst/>
            </a:prstGeom>
            <a:noFill/>
            <a:ln w="25400" cap="flat" cmpd="sng" algn="ctr">
              <a:solidFill>
                <a:srgbClr val="FF3399">
                  <a:alpha val="64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grpSp>
      <p:sp>
        <p:nvSpPr>
          <p:cNvPr id="14" name="下箭头 13"/>
          <p:cNvSpPr/>
          <p:nvPr/>
        </p:nvSpPr>
        <p:spPr bwMode="auto">
          <a:xfrm>
            <a:off x="4426648" y="2701994"/>
            <a:ext cx="290704" cy="50616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2" name="TextBox 21"/>
          <p:cNvSpPr txBox="1"/>
          <p:nvPr/>
        </p:nvSpPr>
        <p:spPr>
          <a:xfrm>
            <a:off x="173753" y="1472347"/>
            <a:ext cx="461665" cy="1579520"/>
          </a:xfrm>
          <a:prstGeom prst="rect">
            <a:avLst/>
          </a:prstGeom>
          <a:noFill/>
        </p:spPr>
        <p:txBody>
          <a:bodyPr vert="eaVert" wrap="square" rtlCol="0">
            <a:spAutoFit/>
          </a:bodyPr>
          <a:lstStyle/>
          <a:p>
            <a:pPr algn="ctr"/>
            <a:r>
              <a:rPr lang="zh-CN" altLang="en-US" dirty="0" smtClean="0"/>
              <a:t>描述分析</a:t>
            </a:r>
            <a:endParaRPr lang="zh-CN" altLang="en-US" dirty="0"/>
          </a:p>
        </p:txBody>
      </p:sp>
      <p:sp>
        <p:nvSpPr>
          <p:cNvPr id="23" name="TextBox 22"/>
          <p:cNvSpPr txBox="1"/>
          <p:nvPr/>
        </p:nvSpPr>
        <p:spPr>
          <a:xfrm>
            <a:off x="173752" y="3825498"/>
            <a:ext cx="461665" cy="1579520"/>
          </a:xfrm>
          <a:prstGeom prst="rect">
            <a:avLst/>
          </a:prstGeom>
          <a:noFill/>
        </p:spPr>
        <p:txBody>
          <a:bodyPr vert="eaVert" wrap="square" rtlCol="0">
            <a:spAutoFit/>
          </a:bodyPr>
          <a:lstStyle/>
          <a:p>
            <a:pPr algn="ctr"/>
            <a:r>
              <a:rPr lang="zh-CN" altLang="en-US" dirty="0" smtClean="0"/>
              <a:t>预测模型分析</a:t>
            </a:r>
            <a:endParaRPr lang="zh-CN" altLang="en-US" dirty="0"/>
          </a:p>
        </p:txBody>
      </p:sp>
      <p:grpSp>
        <p:nvGrpSpPr>
          <p:cNvPr id="13" name="组合 12"/>
          <p:cNvGrpSpPr/>
          <p:nvPr/>
        </p:nvGrpSpPr>
        <p:grpSpPr>
          <a:xfrm>
            <a:off x="617340" y="4197414"/>
            <a:ext cx="10702996" cy="888736"/>
            <a:chOff x="617340" y="4197414"/>
            <a:chExt cx="10702996" cy="888736"/>
          </a:xfrm>
        </p:grpSpPr>
        <p:sp>
          <p:nvSpPr>
            <p:cNvPr id="25" name="矩形 24"/>
            <p:cNvSpPr/>
            <p:nvPr/>
          </p:nvSpPr>
          <p:spPr bwMode="auto">
            <a:xfrm>
              <a:off x="635417" y="4197458"/>
              <a:ext cx="8276107" cy="888692"/>
            </a:xfrm>
            <a:prstGeom prst="rect">
              <a:avLst/>
            </a:prstGeom>
            <a:noFill/>
            <a:ln w="25400" cap="flat" cmpd="sng" algn="ctr">
              <a:solidFill>
                <a:srgbClr val="FF3399">
                  <a:alpha val="64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26" name="TextBox 25"/>
            <p:cNvSpPr txBox="1"/>
            <p:nvPr/>
          </p:nvSpPr>
          <p:spPr>
            <a:xfrm>
              <a:off x="636817" y="4197414"/>
              <a:ext cx="4467503" cy="369332"/>
            </a:xfrm>
            <a:prstGeom prst="rect">
              <a:avLst/>
            </a:prstGeom>
            <a:noFill/>
          </p:spPr>
          <p:txBody>
            <a:bodyPr wrap="square" rtlCol="0" anchor="ctr">
              <a:spAutoFit/>
            </a:bodyPr>
            <a:lstStyle/>
            <a:p>
              <a:r>
                <a:rPr lang="zh-CN" altLang="en-US" dirty="0">
                  <a:solidFill>
                    <a:schemeClr val="tx2">
                      <a:lumMod val="95000"/>
                      <a:lumOff val="5000"/>
                    </a:schemeClr>
                  </a:solidFill>
                </a:rPr>
                <a:t>高通量分子技术的</a:t>
              </a:r>
              <a:r>
                <a:rPr lang="zh-CN" altLang="en-US" dirty="0" smtClean="0">
                  <a:solidFill>
                    <a:schemeClr val="tx2">
                      <a:lumMod val="95000"/>
                      <a:lumOff val="5000"/>
                    </a:schemeClr>
                  </a:solidFill>
                </a:rPr>
                <a:t>发展</a:t>
              </a:r>
              <a:endParaRPr lang="zh-CN" altLang="en-US" dirty="0">
                <a:solidFill>
                  <a:schemeClr val="tx2">
                    <a:lumMod val="95000"/>
                    <a:lumOff val="5000"/>
                  </a:schemeClr>
                </a:solidFill>
              </a:endParaRPr>
            </a:p>
          </p:txBody>
        </p:sp>
        <p:sp>
          <p:nvSpPr>
            <p:cNvPr id="27" name="TextBox 26"/>
            <p:cNvSpPr txBox="1"/>
            <p:nvPr/>
          </p:nvSpPr>
          <p:spPr>
            <a:xfrm>
              <a:off x="5579392" y="4328747"/>
              <a:ext cx="5740944" cy="646331"/>
            </a:xfrm>
            <a:prstGeom prst="rect">
              <a:avLst/>
            </a:prstGeom>
            <a:noFill/>
          </p:spPr>
          <p:txBody>
            <a:bodyPr wrap="square" rtlCol="0">
              <a:spAutoFit/>
            </a:bodyPr>
            <a:lstStyle/>
            <a:p>
              <a:r>
                <a:rPr lang="zh-CN" altLang="zh-CN" dirty="0"/>
                <a:t>预测多种多样的生态系中的</a:t>
              </a:r>
              <a:r>
                <a:rPr lang="zh-CN" altLang="zh-CN" dirty="0" smtClean="0"/>
                <a:t>微</a:t>
              </a:r>
              <a:endParaRPr lang="en-US" altLang="zh-CN" dirty="0" smtClean="0"/>
            </a:p>
            <a:p>
              <a:r>
                <a:rPr lang="zh-CN" altLang="zh-CN" dirty="0" smtClean="0"/>
                <a:t>生物的</a:t>
              </a:r>
              <a:r>
                <a:rPr lang="zh-CN" altLang="zh-CN" dirty="0"/>
                <a:t>生物地理分布</a:t>
              </a:r>
              <a:endParaRPr lang="zh-CN" altLang="en-US" dirty="0">
                <a:solidFill>
                  <a:schemeClr val="tx2">
                    <a:lumMod val="95000"/>
                    <a:lumOff val="5000"/>
                  </a:schemeClr>
                </a:solidFill>
              </a:endParaRPr>
            </a:p>
          </p:txBody>
        </p:sp>
        <p:sp>
          <p:nvSpPr>
            <p:cNvPr id="28" name="TextBox 27"/>
            <p:cNvSpPr txBox="1"/>
            <p:nvPr/>
          </p:nvSpPr>
          <p:spPr>
            <a:xfrm>
              <a:off x="617340" y="4716774"/>
              <a:ext cx="4467503" cy="369332"/>
            </a:xfrm>
            <a:prstGeom prst="rect">
              <a:avLst/>
            </a:prstGeom>
            <a:noFill/>
          </p:spPr>
          <p:txBody>
            <a:bodyPr wrap="square" rtlCol="0" anchor="ctr">
              <a:spAutoFit/>
            </a:bodyPr>
            <a:lstStyle/>
            <a:p>
              <a:r>
                <a:rPr lang="zh-CN" altLang="en-US" dirty="0">
                  <a:solidFill>
                    <a:schemeClr val="tx2">
                      <a:lumMod val="95000"/>
                      <a:lumOff val="5000"/>
                    </a:schemeClr>
                  </a:solidFill>
                </a:rPr>
                <a:t>先进的生物信息学技术</a:t>
              </a:r>
            </a:p>
          </p:txBody>
        </p:sp>
        <p:sp>
          <p:nvSpPr>
            <p:cNvPr id="29" name="右箭头 28"/>
            <p:cNvSpPr/>
            <p:nvPr/>
          </p:nvSpPr>
          <p:spPr bwMode="auto">
            <a:xfrm>
              <a:off x="4809422" y="4566746"/>
              <a:ext cx="581408" cy="2172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grpSp>
      <p:sp>
        <p:nvSpPr>
          <p:cNvPr id="30" name="TextBox 29"/>
          <p:cNvSpPr txBox="1"/>
          <p:nvPr/>
        </p:nvSpPr>
        <p:spPr>
          <a:xfrm>
            <a:off x="2675340" y="5548393"/>
            <a:ext cx="3793321" cy="400110"/>
          </a:xfrm>
          <a:prstGeom prst="rect">
            <a:avLst/>
          </a:prstGeom>
          <a:noFill/>
        </p:spPr>
        <p:txBody>
          <a:bodyPr wrap="square" rtlCol="0">
            <a:spAutoFit/>
          </a:bodyPr>
          <a:lstStyle/>
          <a:p>
            <a:pPr algn="ctr"/>
            <a:r>
              <a:rPr lang="zh-CN" altLang="zh-CN" sz="2000" b="1" dirty="0">
                <a:solidFill>
                  <a:srgbClr val="FF0000"/>
                </a:solidFill>
              </a:rPr>
              <a:t>生态地理学</a:t>
            </a:r>
            <a:endParaRPr lang="zh-CN" altLang="en-US" sz="2000" b="1" dirty="0">
              <a:solidFill>
                <a:srgbClr val="FF0000"/>
              </a:solidFill>
            </a:endParaRPr>
          </a:p>
        </p:txBody>
      </p:sp>
    </p:spTree>
    <p:extLst>
      <p:ext uri="{BB962C8B-B14F-4D97-AF65-F5344CB8AC3E}">
        <p14:creationId xmlns:p14="http://schemas.microsoft.com/office/powerpoint/2010/main" val="93346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6</a:t>
            </a:fld>
            <a:endParaRPr lang="en-US" altLang="zh-CN" dirty="0">
              <a:solidFill>
                <a:schemeClr val="bg2">
                  <a:lumMod val="75000"/>
                </a:schemeClr>
              </a:solidFill>
            </a:endParaRPr>
          </a:p>
        </p:txBody>
      </p:sp>
      <p:sp>
        <p:nvSpPr>
          <p:cNvPr id="6" name="椭圆 5"/>
          <p:cNvSpPr/>
          <p:nvPr/>
        </p:nvSpPr>
        <p:spPr bwMode="auto">
          <a:xfrm>
            <a:off x="5937949" y="1518889"/>
            <a:ext cx="2173527" cy="88340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zh-CN" altLang="zh-CN" sz="1600" dirty="0"/>
              <a:t>群落的功能动力学</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7" name="椭圆 6"/>
          <p:cNvSpPr/>
          <p:nvPr/>
        </p:nvSpPr>
        <p:spPr bwMode="auto">
          <a:xfrm>
            <a:off x="890516" y="1518888"/>
            <a:ext cx="2173527" cy="88340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zh-CN" altLang="zh-CN" sz="1600" dirty="0"/>
              <a:t>先进的模型策略和特殊途径</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8" name="TextBox 7"/>
          <p:cNvSpPr txBox="1"/>
          <p:nvPr/>
        </p:nvSpPr>
        <p:spPr>
          <a:xfrm>
            <a:off x="1134932" y="3580125"/>
            <a:ext cx="6874135" cy="369332"/>
          </a:xfrm>
          <a:prstGeom prst="rect">
            <a:avLst/>
          </a:prstGeom>
          <a:noFill/>
        </p:spPr>
        <p:txBody>
          <a:bodyPr wrap="square" rtlCol="0" anchor="ctr">
            <a:spAutoFit/>
          </a:bodyPr>
          <a:lstStyle/>
          <a:p>
            <a:pPr algn="ctr"/>
            <a:r>
              <a:rPr lang="zh-CN" altLang="zh-CN" dirty="0"/>
              <a:t>假设天然微生物</a:t>
            </a:r>
            <a:r>
              <a:rPr lang="zh-CN" altLang="zh-CN" dirty="0" smtClean="0"/>
              <a:t>组合</a:t>
            </a:r>
            <a:r>
              <a:rPr lang="zh-CN" altLang="en-US" dirty="0"/>
              <a:t>预测</a:t>
            </a:r>
            <a:r>
              <a:rPr lang="zh-CN" altLang="en-US" dirty="0" smtClean="0"/>
              <a:t>水平：</a:t>
            </a:r>
            <a:r>
              <a:rPr lang="zh-CN" altLang="zh-CN" dirty="0" smtClean="0"/>
              <a:t>功能</a:t>
            </a:r>
            <a:r>
              <a:rPr lang="zh-CN" altLang="zh-CN" dirty="0"/>
              <a:t>基因</a:t>
            </a:r>
            <a:r>
              <a:rPr lang="zh-CN" altLang="zh-CN" dirty="0" smtClean="0"/>
              <a:t>水平</a:t>
            </a:r>
            <a:r>
              <a:rPr lang="zh-CN" altLang="en-US" dirty="0" smtClean="0"/>
              <a:t>＞</a:t>
            </a:r>
            <a:r>
              <a:rPr lang="zh-CN" altLang="zh-CN" dirty="0" smtClean="0"/>
              <a:t>物种</a:t>
            </a:r>
            <a:r>
              <a:rPr lang="zh-CN" altLang="zh-CN" dirty="0"/>
              <a:t>水平</a:t>
            </a:r>
            <a:endParaRPr lang="zh-CN" altLang="en-US" dirty="0"/>
          </a:p>
        </p:txBody>
      </p:sp>
      <p:sp>
        <p:nvSpPr>
          <p:cNvPr id="9" name="TextBox 8"/>
          <p:cNvSpPr txBox="1"/>
          <p:nvPr/>
        </p:nvSpPr>
        <p:spPr>
          <a:xfrm>
            <a:off x="3155895" y="2634732"/>
            <a:ext cx="2832210" cy="369332"/>
          </a:xfrm>
          <a:prstGeom prst="rect">
            <a:avLst/>
          </a:prstGeom>
          <a:noFill/>
        </p:spPr>
        <p:txBody>
          <a:bodyPr wrap="square" rtlCol="0">
            <a:spAutoFit/>
          </a:bodyPr>
          <a:lstStyle/>
          <a:p>
            <a:pPr algn="ctr"/>
            <a:r>
              <a:rPr lang="zh-CN" altLang="en-US" dirty="0"/>
              <a:t>酸性矿水排水模型系统</a:t>
            </a:r>
          </a:p>
        </p:txBody>
      </p:sp>
      <p:sp>
        <p:nvSpPr>
          <p:cNvPr id="10" name="TextBox 9"/>
          <p:cNvSpPr txBox="1"/>
          <p:nvPr/>
        </p:nvSpPr>
        <p:spPr>
          <a:xfrm>
            <a:off x="1828800" y="631800"/>
            <a:ext cx="2952206" cy="523220"/>
          </a:xfrm>
          <a:prstGeom prst="rect">
            <a:avLst/>
          </a:prstGeom>
          <a:noFill/>
        </p:spPr>
        <p:txBody>
          <a:bodyPr wrap="square" rtlCol="0">
            <a:spAutoFit/>
          </a:bodyPr>
          <a:lstStyle/>
          <a:p>
            <a:r>
              <a:rPr lang="en-US" altLang="zh-CN" sz="2800" b="1" dirty="0" smtClean="0">
                <a:solidFill>
                  <a:schemeClr val="bg2">
                    <a:lumMod val="75000"/>
                  </a:schemeClr>
                </a:solidFill>
              </a:rPr>
              <a:t>Introduction</a:t>
            </a:r>
            <a:endParaRPr lang="zh-CN" altLang="en-US" sz="2800" b="1" dirty="0">
              <a:solidFill>
                <a:schemeClr val="bg2">
                  <a:lumMod val="75000"/>
                </a:schemeClr>
              </a:solidFill>
            </a:endParaRPr>
          </a:p>
        </p:txBody>
      </p:sp>
      <p:sp>
        <p:nvSpPr>
          <p:cNvPr id="2" name="右箭头 1"/>
          <p:cNvSpPr/>
          <p:nvPr/>
        </p:nvSpPr>
        <p:spPr bwMode="auto">
          <a:xfrm>
            <a:off x="3295377" y="1883100"/>
            <a:ext cx="2392498" cy="1626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5" name="TextBox 4"/>
          <p:cNvSpPr txBox="1"/>
          <p:nvPr/>
        </p:nvSpPr>
        <p:spPr>
          <a:xfrm>
            <a:off x="3564610" y="1518831"/>
            <a:ext cx="1782306" cy="369332"/>
          </a:xfrm>
          <a:prstGeom prst="rect">
            <a:avLst/>
          </a:prstGeom>
          <a:noFill/>
        </p:spPr>
        <p:txBody>
          <a:bodyPr wrap="square" rtlCol="0">
            <a:spAutoFit/>
          </a:bodyPr>
          <a:lstStyle/>
          <a:p>
            <a:pPr algn="ctr"/>
            <a:r>
              <a:rPr lang="zh-CN" altLang="en-US" dirty="0" smtClean="0"/>
              <a:t>时间、空间</a:t>
            </a:r>
            <a:endParaRPr lang="zh-CN" altLang="en-US" dirty="0"/>
          </a:p>
        </p:txBody>
      </p:sp>
      <p:cxnSp>
        <p:nvCxnSpPr>
          <p:cNvPr id="12" name="直接箭头连接符 11"/>
          <p:cNvCxnSpPr>
            <a:stCxn id="9" idx="2"/>
            <a:endCxn id="8" idx="0"/>
          </p:cNvCxnSpPr>
          <p:nvPr/>
        </p:nvCxnSpPr>
        <p:spPr bwMode="auto">
          <a:xfrm>
            <a:off x="4572000" y="3004064"/>
            <a:ext cx="0" cy="5760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矩形 12"/>
          <p:cNvSpPr/>
          <p:nvPr/>
        </p:nvSpPr>
        <p:spPr bwMode="auto">
          <a:xfrm>
            <a:off x="4781006" y="3146155"/>
            <a:ext cx="728417" cy="278970"/>
          </a:xfrm>
          <a:prstGeom prst="rect">
            <a:avLst/>
          </a:prstGeom>
          <a:solidFill>
            <a:srgbClr val="FF3399">
              <a:alpha val="12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b="1" i="0" u="none" strike="noStrike" cap="none" normalizeH="0" baseline="0" dirty="0" smtClean="0">
                <a:ln>
                  <a:noFill/>
                </a:ln>
                <a:solidFill>
                  <a:srgbClr val="0070C0"/>
                </a:solidFill>
                <a:effectLst/>
                <a:latin typeface="Arial" pitchFamily="34" charset="0"/>
                <a:ea typeface="宋体" pitchFamily="2" charset="-122"/>
              </a:rPr>
              <a:t>验证</a:t>
            </a:r>
          </a:p>
        </p:txBody>
      </p:sp>
      <p:sp>
        <p:nvSpPr>
          <p:cNvPr id="14" name="矩形 13"/>
          <p:cNvSpPr/>
          <p:nvPr/>
        </p:nvSpPr>
        <p:spPr bwMode="auto">
          <a:xfrm>
            <a:off x="1134932" y="4386020"/>
            <a:ext cx="2169971" cy="51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2000" b="0" i="0" u="none" strike="noStrike" cap="none" normalizeH="0" baseline="0" dirty="0" smtClean="0">
                <a:ln>
                  <a:noFill/>
                </a:ln>
                <a:solidFill>
                  <a:schemeClr val="tx1"/>
                </a:solidFill>
                <a:effectLst/>
                <a:latin typeface="Arial" pitchFamily="34" charset="0"/>
                <a:ea typeface="宋体" pitchFamily="2" charset="-122"/>
              </a:rPr>
              <a:t>分类模式</a:t>
            </a:r>
          </a:p>
        </p:txBody>
      </p:sp>
      <p:sp>
        <p:nvSpPr>
          <p:cNvPr id="17" name="矩形 16"/>
          <p:cNvSpPr/>
          <p:nvPr/>
        </p:nvSpPr>
        <p:spPr bwMode="auto">
          <a:xfrm>
            <a:off x="5839096" y="4367925"/>
            <a:ext cx="2169971" cy="51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zh-CN" altLang="en-US" sz="2000" dirty="0" smtClean="0">
                <a:latin typeface="Arial" pitchFamily="34" charset="0"/>
                <a:ea typeface="宋体" pitchFamily="2" charset="-122"/>
              </a:rPr>
              <a:t>群落功能结构</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5" name="左右箭头 14"/>
          <p:cNvSpPr/>
          <p:nvPr/>
        </p:nvSpPr>
        <p:spPr bwMode="auto">
          <a:xfrm>
            <a:off x="3564610" y="4386020"/>
            <a:ext cx="1944813" cy="49334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smtClean="0">
              <a:ln>
                <a:noFill/>
              </a:ln>
              <a:solidFill>
                <a:schemeClr val="tx1"/>
              </a:solidFill>
              <a:effectLst/>
              <a:latin typeface="Arial" pitchFamily="34" charset="0"/>
              <a:ea typeface="宋体" pitchFamily="2" charset="-122"/>
            </a:endParaRPr>
          </a:p>
        </p:txBody>
      </p:sp>
      <p:sp>
        <p:nvSpPr>
          <p:cNvPr id="16" name="TextBox 15"/>
          <p:cNvSpPr txBox="1"/>
          <p:nvPr/>
        </p:nvSpPr>
        <p:spPr>
          <a:xfrm>
            <a:off x="3785574" y="4166429"/>
            <a:ext cx="1510860" cy="369332"/>
          </a:xfrm>
          <a:prstGeom prst="rect">
            <a:avLst/>
          </a:prstGeom>
          <a:noFill/>
        </p:spPr>
        <p:txBody>
          <a:bodyPr wrap="square" rtlCol="0">
            <a:spAutoFit/>
          </a:bodyPr>
          <a:lstStyle/>
          <a:p>
            <a:pPr algn="ctr"/>
            <a:r>
              <a:rPr lang="zh-CN" altLang="en-US" b="1" dirty="0" smtClean="0">
                <a:solidFill>
                  <a:srgbClr val="FF3399"/>
                </a:solidFill>
              </a:rPr>
              <a:t>环境依赖型</a:t>
            </a:r>
            <a:endParaRPr lang="zh-CN" altLang="en-US" b="1" dirty="0">
              <a:solidFill>
                <a:srgbClr val="FF3399"/>
              </a:solidFill>
            </a:endParaRPr>
          </a:p>
        </p:txBody>
      </p:sp>
      <p:sp>
        <p:nvSpPr>
          <p:cNvPr id="18" name="TextBox 17"/>
          <p:cNvSpPr txBox="1"/>
          <p:nvPr/>
        </p:nvSpPr>
        <p:spPr>
          <a:xfrm>
            <a:off x="1138807" y="5281134"/>
            <a:ext cx="3158099" cy="369332"/>
          </a:xfrm>
          <a:prstGeom prst="rect">
            <a:avLst/>
          </a:prstGeom>
          <a:noFill/>
        </p:spPr>
        <p:txBody>
          <a:bodyPr wrap="square" rtlCol="0">
            <a:spAutoFit/>
          </a:bodyPr>
          <a:lstStyle/>
          <a:p>
            <a:r>
              <a:rPr lang="zh-CN" altLang="en-US" dirty="0" smtClean="0">
                <a:solidFill>
                  <a:schemeClr val="bg1">
                    <a:lumMod val="25000"/>
                  </a:schemeClr>
                </a:solidFill>
              </a:rPr>
              <a:t>预测精度、准确度</a:t>
            </a:r>
            <a:endParaRPr lang="zh-CN" altLang="en-US" dirty="0">
              <a:solidFill>
                <a:schemeClr val="bg1">
                  <a:lumMod val="25000"/>
                </a:schemeClr>
              </a:solidFill>
            </a:endParaRPr>
          </a:p>
        </p:txBody>
      </p:sp>
      <p:sp>
        <p:nvSpPr>
          <p:cNvPr id="19" name="TextBox 18"/>
          <p:cNvSpPr txBox="1"/>
          <p:nvPr/>
        </p:nvSpPr>
        <p:spPr>
          <a:xfrm>
            <a:off x="5296434" y="5921670"/>
            <a:ext cx="3921071" cy="369332"/>
          </a:xfrm>
          <a:prstGeom prst="rect">
            <a:avLst/>
          </a:prstGeom>
          <a:noFill/>
        </p:spPr>
        <p:txBody>
          <a:bodyPr wrap="square" rtlCol="0">
            <a:spAutoFit/>
          </a:bodyPr>
          <a:lstStyle/>
          <a:p>
            <a:r>
              <a:rPr lang="zh-CN" altLang="en-US" dirty="0" smtClean="0">
                <a:solidFill>
                  <a:schemeClr val="bg1">
                    <a:lumMod val="25000"/>
                  </a:schemeClr>
                </a:solidFill>
              </a:rPr>
              <a:t>代谢潜力  ＞   相对丰度</a:t>
            </a:r>
            <a:endParaRPr lang="zh-CN" altLang="en-US" dirty="0">
              <a:solidFill>
                <a:schemeClr val="bg1">
                  <a:lumMod val="25000"/>
                </a:schemeClr>
              </a:solidFill>
            </a:endParaRPr>
          </a:p>
        </p:txBody>
      </p:sp>
      <p:cxnSp>
        <p:nvCxnSpPr>
          <p:cNvPr id="23" name="肘形连接符 22"/>
          <p:cNvCxnSpPr/>
          <p:nvPr/>
        </p:nvCxnSpPr>
        <p:spPr bwMode="auto">
          <a:xfrm>
            <a:off x="3564610" y="5465800"/>
            <a:ext cx="1580604" cy="641846"/>
          </a:xfrm>
          <a:prstGeom prst="bentConnector3">
            <a:avLst/>
          </a:prstGeom>
          <a:solidFill>
            <a:schemeClr val="accent1"/>
          </a:solidFill>
          <a:ln w="38100" cap="flat" cmpd="sng" algn="ctr">
            <a:solidFill>
              <a:srgbClr val="FFC000"/>
            </a:solidFill>
            <a:prstDash val="solid"/>
            <a:round/>
            <a:headEnd type="arrow"/>
            <a:tailEnd type="arrow"/>
          </a:ln>
          <a:effectLst/>
        </p:spPr>
      </p:cxnSp>
    </p:spTree>
    <p:extLst>
      <p:ext uri="{BB962C8B-B14F-4D97-AF65-F5344CB8AC3E}">
        <p14:creationId xmlns:p14="http://schemas.microsoft.com/office/powerpoint/2010/main" val="110866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2" grpId="0" animBg="1"/>
      <p:bldP spid="5" grpId="0"/>
      <p:bldP spid="13" grpId="0" animBg="1"/>
      <p:bldP spid="14" grpId="0" animBg="1"/>
      <p:bldP spid="17" grpId="0" animBg="1"/>
      <p:bldP spid="15" grpId="0" animBg="1"/>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7</a:t>
            </a:fld>
            <a:endParaRPr lang="en-US" altLang="zh-CN" dirty="0">
              <a:solidFill>
                <a:schemeClr val="bg2">
                  <a:lumMod val="75000"/>
                </a:schemeClr>
              </a:solidFill>
            </a:endParaRPr>
          </a:p>
        </p:txBody>
      </p:sp>
      <p:sp>
        <p:nvSpPr>
          <p:cNvPr id="7" name="TextBox 6"/>
          <p:cNvSpPr txBox="1"/>
          <p:nvPr/>
        </p:nvSpPr>
        <p:spPr>
          <a:xfrm>
            <a:off x="1828799" y="631800"/>
            <a:ext cx="4976949" cy="523220"/>
          </a:xfrm>
          <a:prstGeom prst="rect">
            <a:avLst/>
          </a:prstGeom>
          <a:noFill/>
        </p:spPr>
        <p:txBody>
          <a:bodyPr wrap="square" rtlCol="0">
            <a:spAutoFit/>
          </a:bodyPr>
          <a:lstStyle/>
          <a:p>
            <a:r>
              <a:rPr lang="en-US" altLang="zh-CN" sz="2800" b="1" dirty="0">
                <a:solidFill>
                  <a:schemeClr val="bg2">
                    <a:lumMod val="75000"/>
                  </a:schemeClr>
                </a:solidFill>
              </a:rPr>
              <a:t>Materials and methods</a:t>
            </a:r>
          </a:p>
        </p:txBody>
      </p:sp>
      <p:graphicFrame>
        <p:nvGraphicFramePr>
          <p:cNvPr id="2" name="图示 1"/>
          <p:cNvGraphicFramePr/>
          <p:nvPr>
            <p:extLst>
              <p:ext uri="{D42A27DB-BD31-4B8C-83A1-F6EECF244321}">
                <p14:modId xmlns:p14="http://schemas.microsoft.com/office/powerpoint/2010/main" val="981788524"/>
              </p:ext>
            </p:extLst>
          </p:nvPr>
        </p:nvGraphicFramePr>
        <p:xfrm>
          <a:off x="931459" y="1472339"/>
          <a:ext cx="7563171" cy="4680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104571" y="4441371"/>
            <a:ext cx="6386286" cy="369332"/>
          </a:xfrm>
          <a:prstGeom prst="rect">
            <a:avLst/>
          </a:prstGeom>
          <a:noFill/>
        </p:spPr>
        <p:txBody>
          <a:bodyPr wrap="square" rtlCol="0">
            <a:spAutoFit/>
          </a:bodyPr>
          <a:lstStyle/>
          <a:p>
            <a:endParaRPr lang="zh-CN" altLang="en-US" dirty="0"/>
          </a:p>
        </p:txBody>
      </p:sp>
      <p:sp>
        <p:nvSpPr>
          <p:cNvPr id="9" name="TextBox 8"/>
          <p:cNvSpPr txBox="1"/>
          <p:nvPr/>
        </p:nvSpPr>
        <p:spPr>
          <a:xfrm>
            <a:off x="2148115" y="1577330"/>
            <a:ext cx="6386286" cy="861774"/>
          </a:xfrm>
          <a:prstGeom prst="rect">
            <a:avLst/>
          </a:prstGeom>
          <a:noFill/>
        </p:spPr>
        <p:txBody>
          <a:bodyPr wrap="square" rtlCol="0">
            <a:spAutoFit/>
          </a:bodyPr>
          <a:lstStyle/>
          <a:p>
            <a:pPr marL="285750" lvl="0" indent="-285750">
              <a:buFont typeface="Arial" panose="020B0604020202020204" pitchFamily="34" charset="0"/>
              <a:buChar char="•"/>
            </a:pPr>
            <a:r>
              <a:rPr lang="zh-CN" altLang="en-US" sz="1600" dirty="0"/>
              <a:t>微生物组合和功能性代谢潜力的预测模型：</a:t>
            </a:r>
            <a:r>
              <a:rPr lang="en-US" altLang="zh-CN" sz="1600" dirty="0"/>
              <a:t>ANN(artificial neural networks).</a:t>
            </a:r>
            <a:endParaRPr lang="zh-CN" altLang="en-US" sz="1600" dirty="0"/>
          </a:p>
          <a:p>
            <a:pPr marL="285750" lvl="0" indent="-285750">
              <a:buFont typeface="Arial" panose="020B0604020202020204" pitchFamily="34" charset="0"/>
              <a:buChar char="•"/>
            </a:pPr>
            <a:r>
              <a:rPr lang="en-US" altLang="zh-CN" sz="1600" dirty="0"/>
              <a:t>30</a:t>
            </a:r>
            <a:r>
              <a:rPr lang="zh-CN" altLang="en-US" sz="1600" dirty="0"/>
              <a:t>个随机样本用于训练模型，余下</a:t>
            </a:r>
            <a:r>
              <a:rPr lang="en-US" altLang="zh-CN" sz="1600" dirty="0"/>
              <a:t>10</a:t>
            </a:r>
            <a:r>
              <a:rPr lang="zh-CN" altLang="en-US" sz="1600" dirty="0"/>
              <a:t>个用于验证模型。</a:t>
            </a:r>
            <a:endParaRPr lang="zh-CN" altLang="en-US" sz="1600" dirty="0"/>
          </a:p>
        </p:txBody>
      </p:sp>
      <p:sp>
        <p:nvSpPr>
          <p:cNvPr id="11" name="TextBox 10"/>
          <p:cNvSpPr txBox="1"/>
          <p:nvPr/>
        </p:nvSpPr>
        <p:spPr>
          <a:xfrm>
            <a:off x="2104572" y="2990447"/>
            <a:ext cx="6386285" cy="1354217"/>
          </a:xfrm>
          <a:prstGeom prst="rect">
            <a:avLst/>
          </a:prstGeom>
          <a:noFill/>
        </p:spPr>
        <p:txBody>
          <a:bodyPr wrap="square" rtlCol="0">
            <a:spAutoFit/>
          </a:bodyPr>
          <a:lstStyle/>
          <a:p>
            <a:pPr marL="285750" lvl="0" indent="-285750">
              <a:buFont typeface="Arial" panose="020B0604020202020204" pitchFamily="34" charset="0"/>
              <a:buChar char="•"/>
            </a:pPr>
            <a:r>
              <a:rPr lang="zh-CN" altLang="zh-CN" sz="1600" dirty="0"/>
              <a:t>高通量基因芯片分析和数据处理</a:t>
            </a:r>
            <a:r>
              <a:rPr lang="zh-CN" altLang="en-US" sz="1600" dirty="0"/>
              <a:t>：</a:t>
            </a:r>
            <a:r>
              <a:rPr lang="zh-CN" altLang="zh-CN" sz="1600" dirty="0"/>
              <a:t>功能代谢潜力</a:t>
            </a:r>
            <a:r>
              <a:rPr lang="en-US" altLang="zh-CN" sz="1600" dirty="0"/>
              <a:t>(</a:t>
            </a:r>
            <a:r>
              <a:rPr lang="zh-CN" altLang="zh-CN" sz="1600" dirty="0"/>
              <a:t>即基因丰度</a:t>
            </a:r>
            <a:r>
              <a:rPr lang="en-US" altLang="zh-CN" sz="1600" dirty="0"/>
              <a:t>)</a:t>
            </a:r>
            <a:r>
              <a:rPr lang="zh-CN" altLang="zh-CN" sz="1600" dirty="0"/>
              <a:t>是反映在检测探</a:t>
            </a:r>
            <a:r>
              <a:rPr lang="zh-CN" altLang="en-US" sz="1600" dirty="0"/>
              <a:t>针的</a:t>
            </a:r>
            <a:r>
              <a:rPr lang="zh-CN" altLang="zh-CN" sz="1600" dirty="0"/>
              <a:t>信号强度的总和</a:t>
            </a:r>
            <a:endParaRPr lang="zh-CN" altLang="en-US" sz="1600" dirty="0"/>
          </a:p>
          <a:p>
            <a:pPr marL="285750" lvl="0" indent="-285750">
              <a:buFont typeface="Arial" panose="020B0604020202020204" pitchFamily="34" charset="0"/>
              <a:buChar char="•"/>
            </a:pPr>
            <a:r>
              <a:rPr lang="zh-CN" altLang="zh-CN" sz="1600" dirty="0"/>
              <a:t>基因参与的关键生物地球化学和生态过程</a:t>
            </a:r>
            <a:r>
              <a:rPr lang="en-US" altLang="zh-CN" sz="1600" dirty="0"/>
              <a:t>,</a:t>
            </a:r>
            <a:r>
              <a:rPr lang="zh-CN" altLang="zh-CN" sz="1600" dirty="0"/>
              <a:t>包括</a:t>
            </a:r>
            <a:r>
              <a:rPr lang="en-US" altLang="zh-CN" sz="1600" dirty="0"/>
              <a:t>C</a:t>
            </a:r>
            <a:r>
              <a:rPr lang="zh-CN" altLang="zh-CN" sz="1600" dirty="0"/>
              <a:t>、</a:t>
            </a:r>
            <a:r>
              <a:rPr lang="en-US" altLang="zh-CN" sz="1600" dirty="0"/>
              <a:t>N</a:t>
            </a:r>
            <a:r>
              <a:rPr lang="zh-CN" altLang="zh-CN" sz="1600" dirty="0"/>
              <a:t>、</a:t>
            </a:r>
            <a:r>
              <a:rPr lang="en-US" altLang="zh-CN" sz="1600" dirty="0"/>
              <a:t>S</a:t>
            </a:r>
            <a:r>
              <a:rPr lang="zh-CN" altLang="zh-CN" sz="1600" dirty="0"/>
              <a:t>循环、</a:t>
            </a:r>
            <a:r>
              <a:rPr lang="en-US" altLang="zh-CN" sz="1600" dirty="0"/>
              <a:t>P</a:t>
            </a:r>
            <a:r>
              <a:rPr lang="zh-CN" altLang="zh-CN" sz="1600" dirty="0"/>
              <a:t>利用率、能量流程、应激反应、重金属和抗生素耐药性</a:t>
            </a:r>
            <a:endParaRPr lang="zh-CN" altLang="en-US" sz="1600" dirty="0"/>
          </a:p>
          <a:p>
            <a:endParaRPr lang="zh-CN" altLang="en-US" sz="1600" dirty="0"/>
          </a:p>
        </p:txBody>
      </p:sp>
      <p:sp>
        <p:nvSpPr>
          <p:cNvPr id="12" name="TextBox 11"/>
          <p:cNvSpPr txBox="1"/>
          <p:nvPr/>
        </p:nvSpPr>
        <p:spPr>
          <a:xfrm>
            <a:off x="2148115" y="4536143"/>
            <a:ext cx="6313714" cy="1200329"/>
          </a:xfrm>
          <a:prstGeom prst="rect">
            <a:avLst/>
          </a:prstGeom>
          <a:noFill/>
        </p:spPr>
        <p:txBody>
          <a:bodyPr wrap="square" rtlCol="0">
            <a:spAutoFit/>
          </a:bodyPr>
          <a:lstStyle/>
          <a:p>
            <a:pPr marL="285750" lvl="0" indent="-285750">
              <a:buFont typeface="Arial" panose="020B0604020202020204" pitchFamily="34" charset="0"/>
              <a:buChar char="•"/>
            </a:pPr>
            <a:r>
              <a:rPr lang="zh-CN" altLang="en-US" dirty="0"/>
              <a:t>微生物组合和功能性代谢潜力的预测模型：</a:t>
            </a:r>
            <a:r>
              <a:rPr lang="en-US" altLang="zh-CN" dirty="0"/>
              <a:t>ANN(artificial neural networks).</a:t>
            </a:r>
            <a:endParaRPr lang="zh-CN" altLang="en-US" dirty="0"/>
          </a:p>
          <a:p>
            <a:pPr marL="285750" lvl="0" indent="-285750">
              <a:buFont typeface="Arial" panose="020B0604020202020204" pitchFamily="34" charset="0"/>
              <a:buChar char="•"/>
            </a:pPr>
            <a:r>
              <a:rPr lang="en-US" altLang="zh-CN" dirty="0"/>
              <a:t>30</a:t>
            </a:r>
            <a:r>
              <a:rPr lang="zh-CN" altLang="en-US" dirty="0"/>
              <a:t>个随机样本用于训练模型，余下</a:t>
            </a:r>
            <a:r>
              <a:rPr lang="en-US" altLang="zh-CN" dirty="0"/>
              <a:t>10</a:t>
            </a:r>
            <a:r>
              <a:rPr lang="zh-CN" altLang="en-US" dirty="0"/>
              <a:t>个用于验证模型。</a:t>
            </a:r>
          </a:p>
          <a:p>
            <a:endParaRPr lang="zh-CN" altLang="en-US" dirty="0"/>
          </a:p>
        </p:txBody>
      </p:sp>
    </p:spTree>
    <p:extLst>
      <p:ext uri="{BB962C8B-B14F-4D97-AF65-F5344CB8AC3E}">
        <p14:creationId xmlns:p14="http://schemas.microsoft.com/office/powerpoint/2010/main" val="38872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8</a:t>
            </a:fld>
            <a:endParaRPr lang="en-US" altLang="zh-CN" dirty="0">
              <a:solidFill>
                <a:schemeClr val="bg2">
                  <a:lumMod val="75000"/>
                </a:schemeClr>
              </a:solidFill>
            </a:endParaRPr>
          </a:p>
        </p:txBody>
      </p:sp>
      <p:sp>
        <p:nvSpPr>
          <p:cNvPr id="7" name="TextBox 6"/>
          <p:cNvSpPr txBox="1"/>
          <p:nvPr/>
        </p:nvSpPr>
        <p:spPr>
          <a:xfrm>
            <a:off x="1856376" y="631800"/>
            <a:ext cx="4976949" cy="523220"/>
          </a:xfrm>
          <a:prstGeom prst="rect">
            <a:avLst/>
          </a:prstGeom>
          <a:noFill/>
        </p:spPr>
        <p:txBody>
          <a:bodyPr wrap="square" rtlCol="0">
            <a:spAutoFit/>
          </a:bodyPr>
          <a:lstStyle/>
          <a:p>
            <a:r>
              <a:rPr lang="en-US" altLang="zh-CN" sz="2800" b="1" dirty="0">
                <a:solidFill>
                  <a:schemeClr val="bg2">
                    <a:lumMod val="75000"/>
                  </a:schemeClr>
                </a:solidFill>
              </a:rPr>
              <a:t>Materials and methods</a:t>
            </a:r>
          </a:p>
        </p:txBody>
      </p:sp>
      <p:graphicFrame>
        <p:nvGraphicFramePr>
          <p:cNvPr id="2" name="图示 1"/>
          <p:cNvGraphicFramePr/>
          <p:nvPr>
            <p:extLst>
              <p:ext uri="{D42A27DB-BD31-4B8C-83A1-F6EECF244321}">
                <p14:modId xmlns:p14="http://schemas.microsoft.com/office/powerpoint/2010/main" val="2980586134"/>
              </p:ext>
            </p:extLst>
          </p:nvPr>
        </p:nvGraphicFramePr>
        <p:xfrm>
          <a:off x="861154" y="1477474"/>
          <a:ext cx="7773038" cy="4262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组合 8"/>
          <p:cNvGrpSpPr/>
          <p:nvPr/>
        </p:nvGrpSpPr>
        <p:grpSpPr>
          <a:xfrm>
            <a:off x="2496457" y="1748662"/>
            <a:ext cx="6212114" cy="1569660"/>
            <a:chOff x="2496457" y="108580"/>
            <a:chExt cx="6212114" cy="1569660"/>
          </a:xfrm>
        </p:grpSpPr>
        <p:cxnSp>
          <p:nvCxnSpPr>
            <p:cNvPr id="6" name="直接箭头连接符 5"/>
            <p:cNvCxnSpPr/>
            <p:nvPr/>
          </p:nvCxnSpPr>
          <p:spPr bwMode="auto">
            <a:xfrm>
              <a:off x="5965369" y="517898"/>
              <a:ext cx="29446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TextBox 7"/>
            <p:cNvSpPr txBox="1"/>
            <p:nvPr/>
          </p:nvSpPr>
          <p:spPr>
            <a:xfrm>
              <a:off x="2496457" y="108580"/>
              <a:ext cx="6212114" cy="1569660"/>
            </a:xfrm>
            <a:prstGeom prst="rect">
              <a:avLst/>
            </a:prstGeom>
            <a:noFill/>
          </p:spPr>
          <p:txBody>
            <a:bodyPr wrap="square" rtlCol="0">
              <a:spAutoFit/>
            </a:bodyPr>
            <a:lstStyle/>
            <a:p>
              <a:pPr marL="285750" lvl="0" indent="-285750">
                <a:buFont typeface="Arial" panose="020B0604020202020204" pitchFamily="34" charset="0"/>
                <a:buChar char="•"/>
              </a:pPr>
              <a:r>
                <a:rPr lang="zh-CN" altLang="en-US" sz="1600" dirty="0"/>
                <a:t>比较不同生物之间的预测精度水平</a:t>
              </a:r>
            </a:p>
            <a:p>
              <a:pPr marL="285750" lvl="0" indent="-285750">
                <a:buFont typeface="Arial" panose="020B0604020202020204" pitchFamily="34" charset="0"/>
                <a:buChar char="•"/>
              </a:pPr>
              <a:r>
                <a:rPr lang="zh-CN" altLang="en-US" sz="1600" dirty="0"/>
                <a:t>预测值和观察值的</a:t>
              </a:r>
              <a:r>
                <a:rPr lang="en-US" altLang="zh-CN" sz="1600" dirty="0"/>
                <a:t>Bray-Curtis</a:t>
              </a:r>
              <a:r>
                <a:rPr lang="zh-CN" altLang="en-US" sz="1600" dirty="0"/>
                <a:t>距离       </a:t>
              </a:r>
              <a:r>
                <a:rPr lang="zh-CN" altLang="zh-CN" sz="1600" dirty="0"/>
                <a:t>预测精度</a:t>
              </a:r>
              <a:r>
                <a:rPr lang="en-US" altLang="zh-CN" sz="1600" dirty="0"/>
                <a:t>  </a:t>
              </a:r>
              <a:endParaRPr lang="zh-CN" altLang="en-US" sz="1600" dirty="0"/>
            </a:p>
            <a:p>
              <a:pPr marL="285750" lvl="0" indent="-285750">
                <a:buFont typeface="Arial" panose="020B0604020202020204" pitchFamily="34" charset="0"/>
                <a:buChar char="•"/>
              </a:pPr>
              <a:r>
                <a:rPr lang="zh-CN" altLang="en-US" sz="1600" dirty="0"/>
                <a:t>分析</a:t>
              </a:r>
              <a:r>
                <a:rPr lang="en-US" altLang="zh-CN" sz="1600" dirty="0"/>
                <a:t>t</a:t>
              </a:r>
              <a:r>
                <a:rPr lang="zh-CN" altLang="zh-CN" sz="1600" dirty="0"/>
                <a:t>检验和统计意义</a:t>
              </a:r>
              <a:r>
                <a:rPr lang="en-US" altLang="zh-CN" sz="1600" dirty="0"/>
                <a:t>(P</a:t>
              </a:r>
              <a:r>
                <a:rPr lang="zh-CN" altLang="zh-CN" sz="1600" dirty="0"/>
                <a:t>值</a:t>
              </a:r>
              <a:r>
                <a:rPr lang="en-US" altLang="zh-CN" sz="1600" dirty="0"/>
                <a:t>)</a:t>
              </a:r>
              <a:endParaRPr lang="zh-CN" altLang="en-US" sz="1600" dirty="0"/>
            </a:p>
            <a:p>
              <a:pPr marL="285750" lvl="0" indent="-285750">
                <a:buFont typeface="Arial" panose="020B0604020202020204" pitchFamily="34" charset="0"/>
                <a:buChar char="•"/>
              </a:pPr>
              <a:r>
                <a:rPr lang="zh-CN" altLang="zh-CN" sz="1600" dirty="0"/>
                <a:t>微生物分类</a:t>
              </a:r>
              <a:r>
                <a:rPr lang="en-US" altLang="zh-CN" sz="1600" dirty="0"/>
                <a:t>/</a:t>
              </a:r>
              <a:r>
                <a:rPr lang="zh-CN" altLang="zh-CN" sz="1600" dirty="0"/>
                <a:t>系统发育水平</a:t>
              </a:r>
              <a:r>
                <a:rPr lang="zh-CN" altLang="en-US" sz="1600" dirty="0"/>
                <a:t>：</a:t>
              </a:r>
              <a:r>
                <a:rPr lang="zh-CN" altLang="zh-CN" sz="1600" dirty="0"/>
                <a:t>门，目和操作分类单位</a:t>
              </a:r>
              <a:r>
                <a:rPr lang="en-US" altLang="zh-CN" sz="1600" dirty="0"/>
                <a:t>(16 s </a:t>
              </a:r>
              <a:r>
                <a:rPr lang="en-US" altLang="zh-CN" sz="1600" dirty="0" err="1"/>
                <a:t>rrna</a:t>
              </a:r>
              <a:r>
                <a:rPr lang="zh-CN" altLang="zh-CN" sz="1600" dirty="0"/>
                <a:t>相似性水平</a:t>
              </a:r>
              <a:r>
                <a:rPr lang="zh-CN" altLang="en-US" sz="1600" dirty="0"/>
                <a:t>高于</a:t>
              </a:r>
              <a:r>
                <a:rPr lang="en-US" altLang="zh-CN" sz="1600" dirty="0"/>
                <a:t>97%)</a:t>
              </a:r>
              <a:endParaRPr lang="zh-CN" altLang="en-US" sz="1600" dirty="0"/>
            </a:p>
            <a:p>
              <a:endParaRPr lang="zh-CN" altLang="en-US" sz="1600" dirty="0"/>
            </a:p>
          </p:txBody>
        </p:sp>
      </p:grpSp>
      <p:grpSp>
        <p:nvGrpSpPr>
          <p:cNvPr id="13" name="组合 12"/>
          <p:cNvGrpSpPr/>
          <p:nvPr/>
        </p:nvGrpSpPr>
        <p:grpSpPr>
          <a:xfrm>
            <a:off x="2387597" y="3575697"/>
            <a:ext cx="5994400" cy="2092881"/>
            <a:chOff x="2387597" y="3575697"/>
            <a:chExt cx="5994400" cy="2092881"/>
          </a:xfrm>
        </p:grpSpPr>
        <p:sp>
          <p:nvSpPr>
            <p:cNvPr id="12" name="TextBox 11"/>
            <p:cNvSpPr txBox="1"/>
            <p:nvPr/>
          </p:nvSpPr>
          <p:spPr>
            <a:xfrm>
              <a:off x="2387597" y="3575697"/>
              <a:ext cx="5994400" cy="2092881"/>
            </a:xfrm>
            <a:prstGeom prst="rect">
              <a:avLst/>
            </a:prstGeom>
            <a:noFill/>
          </p:spPr>
          <p:txBody>
            <a:bodyPr wrap="square" rtlCol="0">
              <a:spAutoFit/>
            </a:bodyPr>
            <a:lstStyle/>
            <a:p>
              <a:pPr marL="285750" lvl="0" indent="-285750">
                <a:buFont typeface="Arial" panose="020B0604020202020204" pitchFamily="34" charset="0"/>
                <a:buChar char="•"/>
              </a:pPr>
              <a:r>
                <a:rPr lang="zh-CN" altLang="en-US" sz="1600" dirty="0"/>
                <a:t>统计分析</a:t>
              </a:r>
            </a:p>
            <a:p>
              <a:pPr marL="285750" lvl="0" indent="-285750">
                <a:buFont typeface="Arial" panose="020B0604020202020204" pitchFamily="34" charset="0"/>
                <a:buChar char="•"/>
              </a:pPr>
              <a:r>
                <a:rPr lang="en-US" altLang="zh-CN" sz="1600" dirty="0"/>
                <a:t>Bray-Curtis</a:t>
              </a:r>
              <a:r>
                <a:rPr lang="zh-CN" altLang="zh-CN" sz="1600" dirty="0"/>
                <a:t>距离矩阵</a:t>
              </a:r>
              <a:r>
                <a:rPr lang="en-US" altLang="zh-CN" sz="1600" dirty="0"/>
                <a:t>      </a:t>
              </a:r>
              <a:r>
                <a:rPr lang="zh-CN" altLang="zh-CN" sz="1600" dirty="0"/>
                <a:t>构造不同的微生物群落组成和功能群落结构</a:t>
              </a:r>
              <a:endParaRPr lang="zh-CN" altLang="en-US" sz="1600" dirty="0"/>
            </a:p>
            <a:p>
              <a:pPr marL="285750" lvl="0" indent="-285750">
                <a:buFont typeface="Arial" panose="020B0604020202020204" pitchFamily="34" charset="0"/>
                <a:buChar char="•"/>
              </a:pPr>
              <a:r>
                <a:rPr lang="en-US" altLang="zh-CN" sz="1600" dirty="0"/>
                <a:t>Euclidean</a:t>
              </a:r>
              <a:r>
                <a:rPr lang="zh-CN" altLang="en-US" sz="1600" dirty="0"/>
                <a:t>距离  </a:t>
              </a:r>
              <a:r>
                <a:rPr lang="zh-CN" altLang="en-US" sz="1600" dirty="0" smtClean="0"/>
                <a:t>    </a:t>
              </a:r>
              <a:r>
                <a:rPr lang="zh-CN" altLang="zh-CN" sz="1600" dirty="0"/>
                <a:t>使用标准化的环境变量和地理位置</a:t>
              </a:r>
              <a:endParaRPr lang="zh-CN" altLang="en-US" sz="1600" dirty="0"/>
            </a:p>
            <a:p>
              <a:pPr marL="285750" lvl="0" indent="-285750">
                <a:buFont typeface="Arial" panose="020B0604020202020204" pitchFamily="34" charset="0"/>
                <a:buChar char="•"/>
              </a:pPr>
              <a:r>
                <a:rPr lang="zh-CN" altLang="en-US" sz="1600" dirty="0"/>
                <a:t>根据</a:t>
              </a:r>
              <a:r>
                <a:rPr lang="zh-CN" altLang="zh-CN" sz="1600" dirty="0"/>
                <a:t>地球化学数据聚类样本</a:t>
              </a:r>
              <a:r>
                <a:rPr lang="zh-CN" altLang="en-US" sz="1600" dirty="0"/>
                <a:t>进行统计学意义上的分析：</a:t>
              </a:r>
              <a:r>
                <a:rPr lang="zh-CN" altLang="zh-CN" sz="1600" dirty="0"/>
                <a:t>置换多变量方差分析</a:t>
              </a:r>
              <a:r>
                <a:rPr lang="en-US" altLang="zh-CN" sz="1600" dirty="0"/>
                <a:t>(Adonis</a:t>
              </a:r>
              <a:r>
                <a:rPr lang="zh-CN" altLang="zh-CN" sz="1600" dirty="0"/>
                <a:t>函数</a:t>
              </a:r>
              <a:r>
                <a:rPr lang="en-US" altLang="zh-CN" sz="1600" dirty="0"/>
                <a:t>)</a:t>
              </a:r>
              <a:r>
                <a:rPr lang="zh-CN" altLang="zh-CN" sz="1600" dirty="0"/>
                <a:t>，分析相似</a:t>
              </a:r>
              <a:r>
                <a:rPr lang="en-US" altLang="zh-CN" sz="1600" dirty="0"/>
                <a:t>(ANOSIM</a:t>
              </a:r>
              <a:r>
                <a:rPr lang="zh-CN" altLang="zh-CN" sz="1600" dirty="0"/>
                <a:t>函数</a:t>
              </a:r>
              <a:r>
                <a:rPr lang="en-US" altLang="zh-CN" sz="1600" dirty="0"/>
                <a:t>)</a:t>
              </a:r>
              <a:r>
                <a:rPr lang="zh-CN" altLang="zh-CN" sz="1600" dirty="0"/>
                <a:t>和多元响应置换过程分析</a:t>
              </a:r>
              <a:r>
                <a:rPr lang="en-US" altLang="zh-CN" sz="1600" dirty="0"/>
                <a:t>(MRPP</a:t>
              </a:r>
              <a:r>
                <a:rPr lang="zh-CN" altLang="zh-CN" sz="1600" dirty="0"/>
                <a:t>函数</a:t>
              </a:r>
              <a:r>
                <a:rPr lang="zh-CN" altLang="en-US" sz="1600" dirty="0"/>
                <a:t>）</a:t>
              </a:r>
            </a:p>
            <a:p>
              <a:endParaRPr lang="zh-CN" altLang="en-US" sz="1600" dirty="0"/>
            </a:p>
          </p:txBody>
        </p:sp>
        <p:cxnSp>
          <p:nvCxnSpPr>
            <p:cNvPr id="10" name="直接箭头连接符 9"/>
            <p:cNvCxnSpPr/>
            <p:nvPr/>
          </p:nvCxnSpPr>
          <p:spPr bwMode="auto">
            <a:xfrm>
              <a:off x="4611369" y="3986161"/>
              <a:ext cx="29446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直接箭头连接符 10"/>
            <p:cNvCxnSpPr/>
            <p:nvPr/>
          </p:nvCxnSpPr>
          <p:spPr bwMode="auto">
            <a:xfrm>
              <a:off x="4046983" y="4464212"/>
              <a:ext cx="29446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40986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0516" y="0"/>
            <a:ext cx="81886" cy="1263600"/>
          </a:xfrm>
          <a:prstGeom prst="rect">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66CCFF"/>
                </a:solidFill>
              </a:ln>
              <a:solidFill>
                <a:srgbClr val="00B0F0"/>
              </a:solidFill>
            </a:endParaRPr>
          </a:p>
        </p:txBody>
      </p:sp>
      <p:sp>
        <p:nvSpPr>
          <p:cNvPr id="4" name="矩形 3"/>
          <p:cNvSpPr/>
          <p:nvPr/>
        </p:nvSpPr>
        <p:spPr>
          <a:xfrm>
            <a:off x="1352005" y="0"/>
            <a:ext cx="82800" cy="8360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19"/>
          <p:cNvSpPr>
            <a:spLocks noGrp="1"/>
          </p:cNvSpPr>
          <p:nvPr>
            <p:ph type="dt" sz="half" idx="10"/>
          </p:nvPr>
        </p:nvSpPr>
        <p:spPr/>
        <p:txBody>
          <a:bodyPr/>
          <a:lstStyle/>
          <a:p>
            <a:pPr>
              <a:defRPr/>
            </a:pPr>
            <a:r>
              <a:rPr lang="en-US" altLang="zh-CN" dirty="0" smtClean="0">
                <a:solidFill>
                  <a:schemeClr val="bg2">
                    <a:lumMod val="75000"/>
                  </a:schemeClr>
                </a:solidFill>
              </a:rPr>
              <a:t>2016/4/9</a:t>
            </a:r>
            <a:endParaRPr lang="en-US" dirty="0">
              <a:solidFill>
                <a:schemeClr val="bg2">
                  <a:lumMod val="75000"/>
                </a:schemeClr>
              </a:solidFill>
            </a:endParaRPr>
          </a:p>
        </p:txBody>
      </p:sp>
      <p:sp>
        <p:nvSpPr>
          <p:cNvPr id="21" name="灯片编号占位符 20"/>
          <p:cNvSpPr>
            <a:spLocks noGrp="1"/>
          </p:cNvSpPr>
          <p:nvPr>
            <p:ph type="sldNum" sz="quarter" idx="12"/>
          </p:nvPr>
        </p:nvSpPr>
        <p:spPr/>
        <p:txBody>
          <a:bodyPr/>
          <a:lstStyle/>
          <a:p>
            <a:pPr>
              <a:defRPr/>
            </a:pPr>
            <a:fld id="{75D888BA-E2E9-412E-8E36-4B1B5E95B258}" type="slidenum">
              <a:rPr lang="zh-CN" altLang="en-US" smtClean="0">
                <a:solidFill>
                  <a:schemeClr val="bg2">
                    <a:lumMod val="75000"/>
                  </a:schemeClr>
                </a:solidFill>
              </a:rPr>
              <a:pPr>
                <a:defRPr/>
              </a:pPr>
              <a:t>9</a:t>
            </a:fld>
            <a:endParaRPr lang="en-US" altLang="zh-CN" dirty="0">
              <a:solidFill>
                <a:schemeClr val="bg2">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65" y="1861919"/>
            <a:ext cx="8620767" cy="275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29998" y="4819973"/>
            <a:ext cx="7122108" cy="369332"/>
          </a:xfrm>
          <a:prstGeom prst="rect">
            <a:avLst/>
          </a:prstGeom>
          <a:noFill/>
        </p:spPr>
        <p:txBody>
          <a:bodyPr wrap="square" rtlCol="0">
            <a:spAutoFit/>
          </a:bodyPr>
          <a:lstStyle/>
          <a:p>
            <a:pPr algn="ctr"/>
            <a:r>
              <a:rPr lang="zh-CN" altLang="en-US" dirty="0" smtClean="0"/>
              <a:t>置换多元方差分析、相似性分析、多响应置换进程分析</a:t>
            </a:r>
            <a:endParaRPr lang="zh-CN" altLang="en-US" dirty="0"/>
          </a:p>
        </p:txBody>
      </p:sp>
      <p:sp>
        <p:nvSpPr>
          <p:cNvPr id="9" name="TextBox 8"/>
          <p:cNvSpPr txBox="1"/>
          <p:nvPr/>
        </p:nvSpPr>
        <p:spPr>
          <a:xfrm>
            <a:off x="931459" y="883884"/>
            <a:ext cx="7889965" cy="461665"/>
          </a:xfrm>
          <a:prstGeom prst="rect">
            <a:avLst/>
          </a:prstGeom>
          <a:noFill/>
        </p:spPr>
        <p:txBody>
          <a:bodyPr wrap="square" rtlCol="0">
            <a:spAutoFit/>
          </a:bodyPr>
          <a:lstStyle/>
          <a:p>
            <a:r>
              <a:rPr lang="en-US" altLang="zh-CN" sz="2400" b="1" dirty="0" smtClean="0">
                <a:solidFill>
                  <a:srgbClr val="00B0F0"/>
                </a:solidFill>
                <a:latin typeface="+mn-ea"/>
              </a:rPr>
              <a:t>1.</a:t>
            </a:r>
            <a:r>
              <a:rPr lang="zh-CN" altLang="en-US" sz="2400" b="1" dirty="0" smtClean="0">
                <a:solidFill>
                  <a:srgbClr val="00B0F0"/>
                </a:solidFill>
                <a:latin typeface="+mn-ea"/>
              </a:rPr>
              <a:t>不同环境条件下的分类模式和功能性群落结构</a:t>
            </a:r>
            <a:endParaRPr lang="zh-CN" altLang="en-US" sz="2400" b="1" dirty="0">
              <a:solidFill>
                <a:srgbClr val="00B0F0"/>
              </a:solidFill>
              <a:latin typeface="+mn-ea"/>
            </a:endParaRPr>
          </a:p>
        </p:txBody>
      </p:sp>
      <p:sp>
        <p:nvSpPr>
          <p:cNvPr id="10" name="TextBox 9"/>
          <p:cNvSpPr txBox="1"/>
          <p:nvPr/>
        </p:nvSpPr>
        <p:spPr>
          <a:xfrm>
            <a:off x="1828800" y="312803"/>
            <a:ext cx="2952206" cy="523220"/>
          </a:xfrm>
          <a:prstGeom prst="rect">
            <a:avLst/>
          </a:prstGeom>
          <a:noFill/>
        </p:spPr>
        <p:txBody>
          <a:bodyPr wrap="square" rtlCol="0">
            <a:spAutoFit/>
          </a:bodyPr>
          <a:lstStyle/>
          <a:p>
            <a:r>
              <a:rPr lang="en-US" altLang="zh-CN" sz="2800" b="1" dirty="0">
                <a:solidFill>
                  <a:schemeClr val="bg2">
                    <a:lumMod val="75000"/>
                  </a:schemeClr>
                </a:solidFill>
              </a:rPr>
              <a:t>Results</a:t>
            </a:r>
          </a:p>
        </p:txBody>
      </p:sp>
    </p:spTree>
    <p:extLst>
      <p:ext uri="{BB962C8B-B14F-4D97-AF65-F5344CB8AC3E}">
        <p14:creationId xmlns:p14="http://schemas.microsoft.com/office/powerpoint/2010/main" val="8235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AFAFA"/>
      </a:lt1>
      <a:dk2>
        <a:srgbClr val="000000"/>
      </a:dk2>
      <a:lt2>
        <a:srgbClr val="808080"/>
      </a:lt2>
      <a:accent1>
        <a:srgbClr val="CFDEF3"/>
      </a:accent1>
      <a:accent2>
        <a:srgbClr val="333399"/>
      </a:accent2>
      <a:accent3>
        <a:srgbClr val="FCFCFC"/>
      </a:accent3>
      <a:accent4>
        <a:srgbClr val="000000"/>
      </a:accent4>
      <a:accent5>
        <a:srgbClr val="E4ECF8"/>
      </a:accent5>
      <a:accent6>
        <a:srgbClr val="2D2D8A"/>
      </a:accent6>
      <a:hlink>
        <a:srgbClr val="FAFAFA"/>
      </a:hlink>
      <a:folHlink>
        <a:srgbClr val="00B0F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6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6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默认设计模板 14">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B0F0"/>
        </a:hlink>
        <a:folHlink>
          <a:srgbClr val="99CC00"/>
        </a:folHlink>
      </a:clrScheme>
      <a:clrMap bg1="lt1" tx1="dk1" bg2="lt2" tx2="dk2" accent1="accent1" accent2="accent2" accent3="accent3" accent4="accent4" accent5="accent5" accent6="accent6" hlink="hlink" folHlink="folHlink"/>
    </a:extraClrScheme>
    <a:extraClrScheme>
      <a:clrScheme name="默认设计模板 15">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B0F0"/>
        </a:hlink>
        <a:folHlink>
          <a:srgbClr val="00B0F0"/>
        </a:folHlink>
      </a:clrScheme>
      <a:clrMap bg1="lt1" tx1="dk1" bg2="lt2" tx2="dk2" accent1="accent1" accent2="accent2" accent3="accent3" accent4="accent4" accent5="accent5" accent6="accent6" hlink="hlink" folHlink="folHlink"/>
    </a:extraClrScheme>
    <a:extraClrScheme>
      <a:clrScheme name="默认设计模板 16">
        <a:dk1>
          <a:srgbClr val="000000"/>
        </a:dk1>
        <a:lt1>
          <a:srgbClr val="FAFAFA"/>
        </a:lt1>
        <a:dk2>
          <a:srgbClr val="000000"/>
        </a:dk2>
        <a:lt2>
          <a:srgbClr val="808080"/>
        </a:lt2>
        <a:accent1>
          <a:srgbClr val="CFDEF3"/>
        </a:accent1>
        <a:accent2>
          <a:srgbClr val="333399"/>
        </a:accent2>
        <a:accent3>
          <a:srgbClr val="FCFCFC"/>
        </a:accent3>
        <a:accent4>
          <a:srgbClr val="000000"/>
        </a:accent4>
        <a:accent5>
          <a:srgbClr val="E4ECF8"/>
        </a:accent5>
        <a:accent6>
          <a:srgbClr val="2D2D8A"/>
        </a:accent6>
        <a:hlink>
          <a:srgbClr val="00B0F0"/>
        </a:hlink>
        <a:folHlink>
          <a:srgbClr val="00B0F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TotalTime>
  <Words>1916</Words>
  <Application>Microsoft Office PowerPoint</Application>
  <PresentationFormat>全屏显示(4:3)</PresentationFormat>
  <Paragraphs>318</Paragraphs>
  <Slides>30</Slides>
  <Notes>29</Notes>
  <HiddenSlides>0</HiddenSlides>
  <MMClips>0</MMClips>
  <ScaleCrop>false</ScaleCrop>
  <HeadingPairs>
    <vt:vector size="4" baseType="variant">
      <vt:variant>
        <vt:lpstr>主题</vt:lpstr>
      </vt:variant>
      <vt:variant>
        <vt:i4>2</vt:i4>
      </vt:variant>
      <vt:variant>
        <vt:lpstr>幻灯片标题</vt:lpstr>
      </vt:variant>
      <vt:variant>
        <vt:i4>30</vt:i4>
      </vt:variant>
    </vt:vector>
  </HeadingPairs>
  <TitlesOfParts>
    <vt:vector size="32" baseType="lpstr">
      <vt:lpstr>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lenovo</cp:lastModifiedBy>
  <cp:revision>105</cp:revision>
  <dcterms:created xsi:type="dcterms:W3CDTF">2014-11-06T02:04:09Z</dcterms:created>
  <dcterms:modified xsi:type="dcterms:W3CDTF">2016-04-08T14:11:08Z</dcterms:modified>
</cp:coreProperties>
</file>