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56" r:id="rId2"/>
    <p:sldId id="274" r:id="rId3"/>
    <p:sldId id="265" r:id="rId4"/>
    <p:sldId id="275" r:id="rId5"/>
    <p:sldId id="276" r:id="rId6"/>
    <p:sldId id="267" r:id="rId7"/>
    <p:sldId id="260" r:id="rId8"/>
    <p:sldId id="281" r:id="rId9"/>
    <p:sldId id="278" r:id="rId10"/>
    <p:sldId id="279" r:id="rId11"/>
    <p:sldId id="280" r:id="rId12"/>
    <p:sldId id="283" r:id="rId13"/>
    <p:sldId id="305" r:id="rId14"/>
    <p:sldId id="284" r:id="rId15"/>
    <p:sldId id="285" r:id="rId16"/>
    <p:sldId id="286" r:id="rId17"/>
    <p:sldId id="287" r:id="rId18"/>
    <p:sldId id="306" r:id="rId19"/>
    <p:sldId id="288" r:id="rId20"/>
    <p:sldId id="290" r:id="rId21"/>
    <p:sldId id="294" r:id="rId22"/>
    <p:sldId id="291" r:id="rId23"/>
    <p:sldId id="307" r:id="rId24"/>
    <p:sldId id="289" r:id="rId25"/>
    <p:sldId id="295" r:id="rId26"/>
    <p:sldId id="296" r:id="rId27"/>
    <p:sldId id="297" r:id="rId28"/>
    <p:sldId id="298" r:id="rId29"/>
    <p:sldId id="299" r:id="rId30"/>
    <p:sldId id="301" r:id="rId31"/>
    <p:sldId id="303" r:id="rId32"/>
    <p:sldId id="308" r:id="rId33"/>
  </p:sldIdLst>
  <p:sldSz cx="12192000" cy="6858000"/>
  <p:notesSz cx="6858000" cy="9144000"/>
  <p:embeddedFontLst>
    <p:embeddedFont>
      <p:font typeface="微软雅黑" pitchFamily="34" charset="-122"/>
      <p:regular r:id="rId35"/>
      <p:bold r:id="rId36"/>
    </p:embeddedFont>
    <p:embeddedFont>
      <p:font typeface="方正清刻本悦宋简体" charset="-122"/>
      <p:regular r:id="rId37"/>
    </p:embeddedFont>
    <p:embeddedFont>
      <p:font typeface="Meiryo" pitchFamily="34" charset="-128"/>
      <p:regular r:id="rId38"/>
      <p:bold r:id="rId39"/>
      <p:italic r:id="rId40"/>
      <p:boldItalic r:id="rId41"/>
    </p:embeddedFont>
    <p:embeddedFont>
      <p:font typeface="Calibri Light" charset="0"/>
      <p:regular r:id="rId42"/>
      <p:italic r:id="rId43"/>
    </p:embeddedFont>
    <p:embeddedFont>
      <p:font typeface="Calibri" pitchFamily="34" charset="0"/>
      <p:regular r:id="rId44"/>
      <p:bold r:id="rId45"/>
      <p:italic r:id="rId46"/>
      <p:boldItalic r:id="rId47"/>
    </p:embeddedFont>
    <p:embeddedFont>
      <p:font typeface="黑体" pitchFamily="49" charset="-122"/>
      <p:regular r:id="rId4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933" userDrawn="1">
          <p15:clr>
            <a:srgbClr val="A4A3A4"/>
          </p15:clr>
        </p15:guide>
        <p15:guide id="2" pos="3931" userDrawn="1">
          <p15:clr>
            <a:srgbClr val="A4A3A4"/>
          </p15:clr>
        </p15:guide>
        <p15:guide id="5" orient="horz" pos="2954" userDrawn="1">
          <p15:clr>
            <a:srgbClr val="A4A3A4"/>
          </p15:clr>
        </p15:guide>
        <p15:guide id="6" orient="horz" pos="1434" userDrawn="1">
          <p15:clr>
            <a:srgbClr val="A4A3A4"/>
          </p15:clr>
        </p15:guide>
        <p15:guide id="7" orient="horz" pos="35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42923"/>
    <a:srgbClr val="C71717"/>
    <a:srgbClr val="5B4A42"/>
    <a:srgbClr val="3EBCCA"/>
    <a:srgbClr val="BEAEA6"/>
    <a:srgbClr val="9D3E2E"/>
    <a:srgbClr val="E03030"/>
    <a:srgbClr val="81685D"/>
    <a:srgbClr val="A790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87302" autoAdjust="0"/>
  </p:normalViewPr>
  <p:slideViewPr>
    <p:cSldViewPr snapToGrid="0" showGuides="1">
      <p:cViewPr>
        <p:scale>
          <a:sx n="75" d="100"/>
          <a:sy n="75" d="100"/>
        </p:scale>
        <p:origin x="-1037" y="-96"/>
      </p:cViewPr>
      <p:guideLst>
        <p:guide orient="horz" pos="1933"/>
        <p:guide orient="horz" pos="2954"/>
        <p:guide orient="horz" pos="1434"/>
        <p:guide orient="horz" pos="3543"/>
        <p:guide pos="393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6C9241-A76C-4494-8EA0-77A62A2B99E9}" type="datetimeFigureOut">
              <a:rPr lang="zh-CN" altLang="en-US" smtClean="0"/>
              <a:t>2016-4-9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84E4B9-A937-4846-B708-33A31961043F}" type="slidenum">
              <a:rPr lang="zh-CN" altLang="en-US" smtClean="0"/>
              <a:t>‹#›</a:t>
            </a:fld>
            <a:endParaRPr lang="zh-CN" altLang="en-US"/>
          </a:p>
        </p:txBody>
      </p:sp>
    </p:spTree>
    <p:extLst>
      <p:ext uri="{BB962C8B-B14F-4D97-AF65-F5344CB8AC3E}">
        <p14:creationId xmlns:p14="http://schemas.microsoft.com/office/powerpoint/2010/main" val="199479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baike.baidu.com/view/323786.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发病率和死亡率</a:t>
            </a:r>
            <a:endParaRPr lang="zh-CN" altLang="en-US" dirty="0"/>
          </a:p>
        </p:txBody>
      </p:sp>
      <p:sp>
        <p:nvSpPr>
          <p:cNvPr id="4" name="灯片编号占位符 3"/>
          <p:cNvSpPr>
            <a:spLocks noGrp="1"/>
          </p:cNvSpPr>
          <p:nvPr>
            <p:ph type="sldNum" sz="quarter" idx="10"/>
          </p:nvPr>
        </p:nvSpPr>
        <p:spPr/>
        <p:txBody>
          <a:bodyPr/>
          <a:lstStyle/>
          <a:p>
            <a:fld id="{9284E4B9-A937-4846-B708-33A31961043F}" type="slidenum">
              <a:rPr lang="zh-CN" altLang="en-US" smtClean="0"/>
              <a:t>3</a:t>
            </a:fld>
            <a:endParaRPr lang="zh-CN" altLang="en-US"/>
          </a:p>
        </p:txBody>
      </p:sp>
    </p:spTree>
    <p:extLst>
      <p:ext uri="{BB962C8B-B14F-4D97-AF65-F5344CB8AC3E}">
        <p14:creationId xmlns:p14="http://schemas.microsoft.com/office/powerpoint/2010/main" val="3624397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高脂饲喂产生的肥胖小鼠，口服</a:t>
            </a:r>
            <a:r>
              <a:rPr lang="en-US" altLang="zh-CN" dirty="0" err="1" smtClean="0"/>
              <a:t>AdipoRon</a:t>
            </a:r>
            <a:r>
              <a:rPr lang="zh-CN" altLang="en-US" dirty="0" smtClean="0"/>
              <a:t>，胰岛素抵抗指数下降，胰岛素降血糖效应更加明显。敲除</a:t>
            </a:r>
            <a:r>
              <a:rPr lang="en-US" altLang="zh-CN" dirty="0" err="1" smtClean="0"/>
              <a:t>AdipoR</a:t>
            </a:r>
            <a:r>
              <a:rPr lang="zh-CN" altLang="en-US" dirty="0" smtClean="0"/>
              <a:t>后，这些效应消失。说明，</a:t>
            </a:r>
            <a:r>
              <a:rPr lang="en-US" altLang="zh-CN" dirty="0" err="1" smtClean="0"/>
              <a:t>AdipoRon</a:t>
            </a:r>
            <a:r>
              <a:rPr lang="zh-CN" altLang="en-US" dirty="0" smtClean="0"/>
              <a:t>具有增强机体对胰岛素敏感性的作用。</a:t>
            </a:r>
            <a:r>
              <a:rPr lang="en-US" altLang="zh-CN" sz="1200" dirty="0" smtClean="0"/>
              <a:t>Insulin resistance index </a:t>
            </a:r>
            <a:r>
              <a:rPr lang="zh-CN" altLang="en-US" sz="1200" dirty="0" smtClean="0"/>
              <a:t>：</a:t>
            </a:r>
            <a:r>
              <a:rPr lang="zh-CN" altLang="en-US" sz="1200" b="0" i="0" kern="1200" dirty="0" smtClean="0">
                <a:solidFill>
                  <a:schemeClr val="tx1"/>
                </a:solidFill>
                <a:effectLst/>
                <a:latin typeface="+mn-lt"/>
                <a:ea typeface="+mn-ea"/>
                <a:cs typeface="+mn-cs"/>
              </a:rPr>
              <a:t>空腹血糖水平（</a:t>
            </a:r>
            <a:r>
              <a:rPr lang="en-US" altLang="zh-CN" sz="1200" b="0" i="0" kern="1200" dirty="0" smtClean="0">
                <a:solidFill>
                  <a:schemeClr val="tx1"/>
                </a:solidFill>
                <a:effectLst/>
                <a:latin typeface="+mn-lt"/>
                <a:ea typeface="+mn-ea"/>
                <a:cs typeface="+mn-cs"/>
              </a:rPr>
              <a:t>FPG</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mmol</a:t>
            </a:r>
            <a:r>
              <a:rPr lang="en-US" altLang="zh-CN" sz="1200" b="0" i="0" kern="1200" dirty="0" smtClean="0">
                <a:solidFill>
                  <a:schemeClr val="tx1"/>
                </a:solidFill>
                <a:effectLst/>
                <a:latin typeface="+mn-lt"/>
                <a:ea typeface="+mn-ea"/>
                <a:cs typeface="+mn-cs"/>
              </a:rPr>
              <a:t>/L</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空腹胰岛素水平（</a:t>
            </a:r>
            <a:r>
              <a:rPr lang="en-US" altLang="zh-CN" sz="1200" b="0" i="0" kern="1200" dirty="0" smtClean="0">
                <a:solidFill>
                  <a:schemeClr val="tx1"/>
                </a:solidFill>
                <a:effectLst/>
                <a:latin typeface="+mn-lt"/>
                <a:ea typeface="+mn-ea"/>
                <a:cs typeface="+mn-cs"/>
              </a:rPr>
              <a:t>FINS</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mIU</a:t>
            </a:r>
            <a:r>
              <a:rPr lang="en-US" altLang="zh-CN" sz="1200" b="0" i="0" kern="1200" dirty="0" smtClean="0">
                <a:solidFill>
                  <a:schemeClr val="tx1"/>
                </a:solidFill>
                <a:effectLst/>
                <a:latin typeface="+mn-lt"/>
                <a:ea typeface="+mn-ea"/>
                <a:cs typeface="+mn-cs"/>
              </a:rPr>
              <a:t>/L</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/22.5</a:t>
            </a:r>
            <a:endParaRPr lang="zh-CN" altLang="en-US" dirty="0"/>
          </a:p>
        </p:txBody>
      </p:sp>
      <p:sp>
        <p:nvSpPr>
          <p:cNvPr id="4" name="灯片编号占位符 3"/>
          <p:cNvSpPr>
            <a:spLocks noGrp="1"/>
          </p:cNvSpPr>
          <p:nvPr>
            <p:ph type="sldNum" sz="quarter" idx="10"/>
          </p:nvPr>
        </p:nvSpPr>
        <p:spPr/>
        <p:txBody>
          <a:bodyPr/>
          <a:lstStyle/>
          <a:p>
            <a:fld id="{9284E4B9-A937-4846-B708-33A31961043F}" type="slidenum">
              <a:rPr lang="zh-CN" altLang="en-US" smtClean="0"/>
              <a:t>15</a:t>
            </a:fld>
            <a:endParaRPr lang="zh-CN" altLang="en-US"/>
          </a:p>
        </p:txBody>
      </p:sp>
    </p:spTree>
    <p:extLst>
      <p:ext uri="{BB962C8B-B14F-4D97-AF65-F5344CB8AC3E}">
        <p14:creationId xmlns:p14="http://schemas.microsoft.com/office/powerpoint/2010/main" val="2276958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dirty="0" smtClean="0">
                <a:solidFill>
                  <a:schemeClr val="tx1"/>
                </a:solidFill>
                <a:effectLst/>
                <a:latin typeface="+mn-lt"/>
                <a:ea typeface="+mn-ea"/>
                <a:cs typeface="+mn-cs"/>
              </a:rPr>
              <a:t>高胰岛素</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正常血糖钳夹实验，用于评估外周组织对胰岛素的敏感性。通过外周静脉灌注的方法，使受试者血清胰岛素水平上升到约</a:t>
            </a:r>
            <a:r>
              <a:rPr lang="en-US" altLang="zh-CN" sz="1200" b="0" i="0" kern="1200" dirty="0" smtClean="0">
                <a:solidFill>
                  <a:schemeClr val="tx1"/>
                </a:solidFill>
                <a:effectLst/>
                <a:latin typeface="+mn-lt"/>
                <a:ea typeface="+mn-ea"/>
                <a:cs typeface="+mn-cs"/>
              </a:rPr>
              <a:t>100muU/ml</a:t>
            </a:r>
            <a:r>
              <a:rPr lang="zh-CN" altLang="en-US" sz="1200" b="0" i="0" kern="1200" dirty="0" smtClean="0">
                <a:solidFill>
                  <a:schemeClr val="tx1"/>
                </a:solidFill>
                <a:effectLst/>
                <a:latin typeface="+mn-lt"/>
                <a:ea typeface="+mn-ea"/>
                <a:cs typeface="+mn-cs"/>
              </a:rPr>
              <a:t>，并维持在这一水平。给予受试者葡萄糖的灌注，且使得血糖浓度维持在正常水平。通过检测葡萄糖的灌注率，评价葡萄糖代谢率和胰岛素敏感性。高脂饲喂肥胖小鼠口服</a:t>
            </a:r>
            <a:r>
              <a:rPr lang="en-US" altLang="zh-CN" sz="1200" b="0" i="0" kern="1200" dirty="0" err="1" smtClean="0">
                <a:solidFill>
                  <a:schemeClr val="tx1"/>
                </a:solidFill>
                <a:effectLst/>
                <a:latin typeface="+mn-lt"/>
                <a:ea typeface="+mn-ea"/>
                <a:cs typeface="+mn-cs"/>
              </a:rPr>
              <a:t>AdipoRon</a:t>
            </a:r>
            <a:r>
              <a:rPr lang="en-US" altLang="zh-CN" sz="1200" b="0" i="0" kern="1200" dirty="0" smtClean="0">
                <a:solidFill>
                  <a:schemeClr val="tx1"/>
                </a:solidFill>
                <a:effectLst/>
                <a:latin typeface="+mn-lt"/>
                <a:ea typeface="+mn-ea"/>
                <a:cs typeface="+mn-cs"/>
              </a:rPr>
              <a:t> 10d</a:t>
            </a:r>
            <a:r>
              <a:rPr lang="zh-CN" altLang="en-US" sz="1200" b="0" i="0" kern="1200" dirty="0" smtClean="0">
                <a:solidFill>
                  <a:schemeClr val="tx1"/>
                </a:solidFill>
                <a:effectLst/>
                <a:latin typeface="+mn-lt"/>
                <a:ea typeface="+mn-ea"/>
                <a:cs typeface="+mn-cs"/>
              </a:rPr>
              <a:t>后，葡萄糖灌注率明显提高，内源性葡萄糖的产生明显降低，葡萄糖代谢速率明显加快。</a:t>
            </a:r>
            <a:r>
              <a:rPr lang="zh-CN" altLang="en-US" dirty="0" smtClean="0"/>
              <a:t>敲除</a:t>
            </a:r>
            <a:r>
              <a:rPr lang="en-US" altLang="zh-CN" dirty="0" err="1" smtClean="0"/>
              <a:t>AdipoR</a:t>
            </a:r>
            <a:r>
              <a:rPr lang="zh-CN" altLang="en-US" dirty="0" smtClean="0"/>
              <a:t>后，这些效应消失。也说明，</a:t>
            </a:r>
            <a:r>
              <a:rPr lang="en-US" altLang="zh-CN" dirty="0" err="1" smtClean="0"/>
              <a:t>AdipoRon</a:t>
            </a:r>
            <a:r>
              <a:rPr lang="zh-CN" altLang="en-US" dirty="0" smtClean="0"/>
              <a:t>具有增强胰岛素敏感性的作用。</a:t>
            </a:r>
          </a:p>
        </p:txBody>
      </p:sp>
      <p:sp>
        <p:nvSpPr>
          <p:cNvPr id="4" name="灯片编号占位符 3"/>
          <p:cNvSpPr>
            <a:spLocks noGrp="1"/>
          </p:cNvSpPr>
          <p:nvPr>
            <p:ph type="sldNum" sz="quarter" idx="10"/>
          </p:nvPr>
        </p:nvSpPr>
        <p:spPr/>
        <p:txBody>
          <a:bodyPr/>
          <a:lstStyle/>
          <a:p>
            <a:fld id="{9284E4B9-A937-4846-B708-33A31961043F}" type="slidenum">
              <a:rPr lang="zh-CN" altLang="en-US" smtClean="0"/>
              <a:t>16</a:t>
            </a:fld>
            <a:endParaRPr lang="zh-CN" altLang="en-US"/>
          </a:p>
        </p:txBody>
      </p:sp>
    </p:spTree>
    <p:extLst>
      <p:ext uri="{BB962C8B-B14F-4D97-AF65-F5344CB8AC3E}">
        <p14:creationId xmlns:p14="http://schemas.microsoft.com/office/powerpoint/2010/main" val="1670244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err="1" smtClean="0">
                <a:solidFill>
                  <a:schemeClr val="tx1"/>
                </a:solidFill>
                <a:effectLst/>
                <a:latin typeface="+mn-lt"/>
                <a:ea typeface="+mn-ea"/>
                <a:cs typeface="+mn-cs"/>
              </a:rPr>
              <a:t>AdipoRon</a:t>
            </a:r>
            <a:r>
              <a:rPr lang="zh-CN" altLang="en-US" sz="1200" b="0" i="0" kern="1200" dirty="0" smtClean="0">
                <a:solidFill>
                  <a:schemeClr val="tx1"/>
                </a:solidFill>
                <a:effectLst/>
                <a:latin typeface="+mn-lt"/>
                <a:ea typeface="+mn-ea"/>
                <a:cs typeface="+mn-cs"/>
              </a:rPr>
              <a:t>对脂代谢的影响。高脂饲喂肥胖小鼠口服</a:t>
            </a:r>
            <a:r>
              <a:rPr lang="en-US" altLang="zh-CN" sz="1200" b="0" i="0" kern="1200" dirty="0" err="1" smtClean="0">
                <a:solidFill>
                  <a:schemeClr val="tx1"/>
                </a:solidFill>
                <a:effectLst/>
                <a:latin typeface="+mn-lt"/>
                <a:ea typeface="+mn-ea"/>
                <a:cs typeface="+mn-cs"/>
              </a:rPr>
              <a:t>AdipoRon</a:t>
            </a:r>
            <a:r>
              <a:rPr lang="en-US" altLang="zh-CN" sz="1200" b="0" i="0" kern="1200" dirty="0" smtClean="0">
                <a:solidFill>
                  <a:schemeClr val="tx1"/>
                </a:solidFill>
                <a:effectLst/>
                <a:latin typeface="+mn-lt"/>
                <a:ea typeface="+mn-ea"/>
                <a:cs typeface="+mn-cs"/>
              </a:rPr>
              <a:t> 10d</a:t>
            </a:r>
            <a:r>
              <a:rPr lang="zh-CN" altLang="en-US" sz="1200" b="0" i="0" kern="1200" dirty="0" smtClean="0">
                <a:solidFill>
                  <a:schemeClr val="tx1"/>
                </a:solidFill>
                <a:effectLst/>
                <a:latin typeface="+mn-lt"/>
                <a:ea typeface="+mn-ea"/>
                <a:cs typeface="+mn-cs"/>
              </a:rPr>
              <a:t>后，血清中</a:t>
            </a:r>
            <a:r>
              <a:rPr lang="en-US" altLang="zh-CN" sz="1200" b="0" i="0" kern="1200" dirty="0" smtClean="0">
                <a:solidFill>
                  <a:schemeClr val="tx1"/>
                </a:solidFill>
                <a:effectLst/>
                <a:latin typeface="+mn-lt"/>
                <a:ea typeface="+mn-ea"/>
                <a:cs typeface="+mn-cs"/>
              </a:rPr>
              <a:t>TG</a:t>
            </a:r>
            <a:r>
              <a:rPr lang="zh-CN" altLang="en-US" sz="1200" b="0" i="0" kern="1200" dirty="0" smtClean="0">
                <a:solidFill>
                  <a:schemeClr val="tx1"/>
                </a:solidFill>
                <a:effectLst/>
                <a:latin typeface="+mn-lt"/>
                <a:ea typeface="+mn-ea"/>
                <a:cs typeface="+mn-cs"/>
              </a:rPr>
              <a:t>和</a:t>
            </a:r>
            <a:r>
              <a:rPr lang="en-US" altLang="zh-CN" sz="1200" b="0" i="0" kern="1200" dirty="0" smtClean="0">
                <a:solidFill>
                  <a:schemeClr val="tx1"/>
                </a:solidFill>
                <a:effectLst/>
                <a:latin typeface="+mn-lt"/>
                <a:ea typeface="+mn-ea"/>
                <a:cs typeface="+mn-cs"/>
              </a:rPr>
              <a:t>FFA</a:t>
            </a:r>
            <a:r>
              <a:rPr lang="zh-CN" altLang="en-US" sz="1200" b="0" i="0" kern="1200" dirty="0" smtClean="0">
                <a:solidFill>
                  <a:schemeClr val="tx1"/>
                </a:solidFill>
                <a:effectLst/>
                <a:latin typeface="+mn-lt"/>
                <a:ea typeface="+mn-ea"/>
                <a:cs typeface="+mn-cs"/>
              </a:rPr>
              <a:t>含量下降，</a:t>
            </a:r>
            <a:r>
              <a:rPr lang="zh-CN" altLang="en-US" dirty="0" smtClean="0"/>
              <a:t>敲除</a:t>
            </a:r>
            <a:r>
              <a:rPr lang="en-US" altLang="zh-CN" dirty="0" err="1" smtClean="0"/>
              <a:t>AdipoR</a:t>
            </a:r>
            <a:r>
              <a:rPr lang="zh-CN" altLang="en-US" dirty="0" smtClean="0"/>
              <a:t>后，</a:t>
            </a:r>
            <a:r>
              <a:rPr lang="en-US" altLang="zh-CN" sz="1200" b="0" i="0" kern="1200" dirty="0" err="1" smtClean="0">
                <a:solidFill>
                  <a:schemeClr val="tx1"/>
                </a:solidFill>
                <a:effectLst/>
                <a:latin typeface="+mn-lt"/>
                <a:ea typeface="+mn-ea"/>
                <a:cs typeface="+mn-cs"/>
              </a:rPr>
              <a:t>AdipoRon</a:t>
            </a:r>
            <a:r>
              <a:rPr lang="zh-CN" altLang="en-US" sz="1200" b="0" i="0" kern="1200" dirty="0" smtClean="0">
                <a:solidFill>
                  <a:schemeClr val="tx1"/>
                </a:solidFill>
                <a:effectLst/>
                <a:latin typeface="+mn-lt"/>
                <a:ea typeface="+mn-ea"/>
                <a:cs typeface="+mn-cs"/>
              </a:rPr>
              <a:t>的这些</a:t>
            </a:r>
            <a:r>
              <a:rPr lang="zh-CN" altLang="en-US" dirty="0" smtClean="0"/>
              <a:t>效应消失。</a:t>
            </a:r>
            <a:endParaRPr lang="zh-CN" altLang="en-US" dirty="0"/>
          </a:p>
        </p:txBody>
      </p:sp>
      <p:sp>
        <p:nvSpPr>
          <p:cNvPr id="4" name="灯片编号占位符 3"/>
          <p:cNvSpPr>
            <a:spLocks noGrp="1"/>
          </p:cNvSpPr>
          <p:nvPr>
            <p:ph type="sldNum" sz="quarter" idx="10"/>
          </p:nvPr>
        </p:nvSpPr>
        <p:spPr/>
        <p:txBody>
          <a:bodyPr/>
          <a:lstStyle/>
          <a:p>
            <a:fld id="{9284E4B9-A937-4846-B708-33A31961043F}" type="slidenum">
              <a:rPr lang="zh-CN" altLang="en-US" smtClean="0"/>
              <a:t>17</a:t>
            </a:fld>
            <a:endParaRPr lang="zh-CN" altLang="en-US"/>
          </a:p>
        </p:txBody>
      </p:sp>
    </p:spTree>
    <p:extLst>
      <p:ext uri="{BB962C8B-B14F-4D97-AF65-F5344CB8AC3E}">
        <p14:creationId xmlns:p14="http://schemas.microsoft.com/office/powerpoint/2010/main" val="4070826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284E4B9-A937-4846-B708-33A31961043F}" type="slidenum">
              <a:rPr lang="zh-CN" altLang="en-US" smtClean="0"/>
              <a:t>18</a:t>
            </a:fld>
            <a:endParaRPr lang="zh-CN" altLang="en-US"/>
          </a:p>
        </p:txBody>
      </p:sp>
    </p:spTree>
    <p:extLst>
      <p:ext uri="{BB962C8B-B14F-4D97-AF65-F5344CB8AC3E}">
        <p14:creationId xmlns:p14="http://schemas.microsoft.com/office/powerpoint/2010/main" val="3190672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口服</a:t>
            </a:r>
            <a:r>
              <a:rPr lang="en-US" altLang="zh-CN" dirty="0" err="1" smtClean="0"/>
              <a:t>AdipoRon</a:t>
            </a:r>
            <a:r>
              <a:rPr lang="zh-CN" altLang="en-US" dirty="0" smtClean="0"/>
              <a:t>对肌肉</a:t>
            </a:r>
            <a:r>
              <a:rPr lang="en-US" altLang="zh-CN" dirty="0" smtClean="0"/>
              <a:t>PGC-1</a:t>
            </a:r>
            <a:r>
              <a:rPr lang="el-GR" altLang="zh-CN" dirty="0" smtClean="0"/>
              <a:t>α </a:t>
            </a:r>
            <a:r>
              <a:rPr lang="zh-CN" altLang="en-US" dirty="0" smtClean="0"/>
              <a:t>表达的影响，以及对其靶基因、线粒体、运动耐力的影响</a:t>
            </a:r>
            <a:endParaRPr lang="zh-CN" altLang="en-US" dirty="0"/>
          </a:p>
        </p:txBody>
      </p:sp>
      <p:sp>
        <p:nvSpPr>
          <p:cNvPr id="4" name="灯片编号占位符 3"/>
          <p:cNvSpPr>
            <a:spLocks noGrp="1"/>
          </p:cNvSpPr>
          <p:nvPr>
            <p:ph type="sldNum" sz="quarter" idx="10"/>
          </p:nvPr>
        </p:nvSpPr>
        <p:spPr/>
        <p:txBody>
          <a:bodyPr/>
          <a:lstStyle/>
          <a:p>
            <a:fld id="{9284E4B9-A937-4846-B708-33A31961043F}" type="slidenum">
              <a:rPr lang="zh-CN" altLang="en-US" smtClean="0"/>
              <a:t>19</a:t>
            </a:fld>
            <a:endParaRPr lang="zh-CN" altLang="en-US"/>
          </a:p>
        </p:txBody>
      </p:sp>
    </p:spTree>
    <p:extLst>
      <p:ext uri="{BB962C8B-B14F-4D97-AF65-F5344CB8AC3E}">
        <p14:creationId xmlns:p14="http://schemas.microsoft.com/office/powerpoint/2010/main" val="308735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284E4B9-A937-4846-B708-33A31961043F}" type="slidenum">
              <a:rPr lang="zh-CN" altLang="en-US" smtClean="0"/>
              <a:t>20</a:t>
            </a:fld>
            <a:endParaRPr lang="zh-CN" altLang="en-US"/>
          </a:p>
        </p:txBody>
      </p:sp>
    </p:spTree>
    <p:extLst>
      <p:ext uri="{BB962C8B-B14F-4D97-AF65-F5344CB8AC3E}">
        <p14:creationId xmlns:p14="http://schemas.microsoft.com/office/powerpoint/2010/main" val="872151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肝脏中，</a:t>
            </a:r>
            <a:r>
              <a:rPr lang="en-US" altLang="zh-CN" dirty="0" err="1" smtClean="0"/>
              <a:t>AdipoRon</a:t>
            </a:r>
            <a:r>
              <a:rPr lang="zh-CN" altLang="en-US" dirty="0" smtClean="0"/>
              <a:t>能够降低</a:t>
            </a:r>
            <a:r>
              <a:rPr lang="en-US" altLang="zh-CN" dirty="0" smtClean="0"/>
              <a:t>TG</a:t>
            </a:r>
            <a:r>
              <a:rPr lang="zh-CN" altLang="en-US" dirty="0" smtClean="0"/>
              <a:t>含量、抑制氧化应激。</a:t>
            </a:r>
            <a:endParaRPr lang="zh-CN" altLang="en-US" dirty="0"/>
          </a:p>
        </p:txBody>
      </p:sp>
      <p:sp>
        <p:nvSpPr>
          <p:cNvPr id="4" name="灯片编号占位符 3"/>
          <p:cNvSpPr>
            <a:spLocks noGrp="1"/>
          </p:cNvSpPr>
          <p:nvPr>
            <p:ph type="sldNum" sz="quarter" idx="10"/>
          </p:nvPr>
        </p:nvSpPr>
        <p:spPr/>
        <p:txBody>
          <a:bodyPr/>
          <a:lstStyle/>
          <a:p>
            <a:fld id="{9284E4B9-A937-4846-B708-33A31961043F}" type="slidenum">
              <a:rPr lang="zh-CN" altLang="en-US" smtClean="0"/>
              <a:t>21</a:t>
            </a:fld>
            <a:endParaRPr lang="zh-CN" altLang="en-US"/>
          </a:p>
        </p:txBody>
      </p:sp>
    </p:spTree>
    <p:extLst>
      <p:ext uri="{BB962C8B-B14F-4D97-AF65-F5344CB8AC3E}">
        <p14:creationId xmlns:p14="http://schemas.microsoft.com/office/powerpoint/2010/main" val="3919023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白色脂肪组织中，</a:t>
            </a:r>
            <a:r>
              <a:rPr lang="en-US" altLang="zh-CN" dirty="0" err="1" smtClean="0"/>
              <a:t>AdipoRon</a:t>
            </a:r>
            <a:r>
              <a:rPr lang="zh-CN" altLang="en-US" dirty="0" smtClean="0"/>
              <a:t>抑制炎症因子基因的表达，抑制巨噬细胞</a:t>
            </a:r>
            <a:r>
              <a:rPr lang="en-US" altLang="zh-CN" dirty="0" smtClean="0"/>
              <a:t>Marker</a:t>
            </a:r>
            <a:r>
              <a:rPr lang="zh-CN" altLang="en-US" dirty="0" smtClean="0"/>
              <a:t>、</a:t>
            </a:r>
            <a:r>
              <a:rPr lang="en-US" altLang="zh-CN" sz="1200" b="0" i="0" kern="1200" dirty="0" smtClean="0">
                <a:solidFill>
                  <a:schemeClr val="tx1"/>
                </a:solidFill>
                <a:effectLst/>
                <a:latin typeface="+mn-lt"/>
                <a:ea typeface="+mn-ea"/>
                <a:cs typeface="+mn-cs"/>
              </a:rPr>
              <a:t>M1</a:t>
            </a:r>
            <a:r>
              <a:rPr lang="zh-CN" altLang="en-US" sz="1200" b="0" i="0" kern="1200" dirty="0" smtClean="0">
                <a:solidFill>
                  <a:schemeClr val="tx1"/>
                </a:solidFill>
                <a:effectLst/>
                <a:latin typeface="+mn-lt"/>
                <a:ea typeface="+mn-ea"/>
                <a:cs typeface="+mn-cs"/>
              </a:rPr>
              <a:t>型即经典活化巨噬细胞的</a:t>
            </a:r>
            <a:r>
              <a:rPr lang="en-US" altLang="zh-CN" dirty="0" smtClean="0"/>
              <a:t>Marker</a:t>
            </a:r>
            <a:r>
              <a:rPr lang="zh-CN" altLang="en-US" dirty="0" smtClean="0"/>
              <a:t>，但对</a:t>
            </a:r>
            <a:r>
              <a:rPr lang="en-US" altLang="zh-CN" sz="1200" b="0" i="0" kern="1200" dirty="0" smtClean="0">
                <a:solidFill>
                  <a:schemeClr val="tx1"/>
                </a:solidFill>
                <a:effectLst/>
                <a:latin typeface="+mn-lt"/>
                <a:ea typeface="+mn-ea"/>
                <a:cs typeface="+mn-cs"/>
              </a:rPr>
              <a:t>M2</a:t>
            </a:r>
            <a:r>
              <a:rPr lang="zh-CN" altLang="en-US" sz="1200" b="0" i="0" kern="1200" dirty="0" smtClean="0">
                <a:solidFill>
                  <a:schemeClr val="tx1"/>
                </a:solidFill>
                <a:effectLst/>
                <a:latin typeface="+mn-lt"/>
                <a:ea typeface="+mn-ea"/>
                <a:cs typeface="+mn-cs"/>
              </a:rPr>
              <a:t>型即替代性活化的巨噬细胞的</a:t>
            </a:r>
            <a:r>
              <a:rPr lang="en-US" altLang="zh-CN" dirty="0" smtClean="0"/>
              <a:t>Marker</a:t>
            </a:r>
            <a:r>
              <a:rPr lang="zh-CN" altLang="en-US" dirty="0" smtClean="0"/>
              <a:t>没有影响。此外，它还能抑制</a:t>
            </a:r>
            <a:r>
              <a:rPr lang="en-US" altLang="zh-CN" dirty="0" smtClean="0"/>
              <a:t>WAT</a:t>
            </a:r>
            <a:r>
              <a:rPr lang="zh-CN" altLang="en-US" dirty="0" smtClean="0"/>
              <a:t>的氧化应激。</a:t>
            </a:r>
            <a:r>
              <a:rPr lang="en-US" altLang="zh-CN" sz="1200" b="0" i="0" kern="1200" dirty="0" smtClean="0">
                <a:solidFill>
                  <a:schemeClr val="tx1"/>
                </a:solidFill>
                <a:effectLst/>
                <a:latin typeface="+mn-lt"/>
                <a:ea typeface="+mn-ea"/>
                <a:cs typeface="+mn-cs"/>
              </a:rPr>
              <a:t>BARS</a:t>
            </a:r>
            <a:r>
              <a:rPr lang="zh-CN" altLang="en-US" sz="1200" b="0" i="0" kern="1200" dirty="0" smtClean="0">
                <a:solidFill>
                  <a:schemeClr val="tx1"/>
                </a:solidFill>
                <a:effectLst/>
                <a:latin typeface="+mn-lt"/>
                <a:ea typeface="+mn-ea"/>
                <a:cs typeface="+mn-cs"/>
              </a:rPr>
              <a:t>检测脂质过氧化。</a:t>
            </a:r>
            <a:endParaRPr lang="zh-CN" altLang="en-US" dirty="0"/>
          </a:p>
        </p:txBody>
      </p:sp>
      <p:sp>
        <p:nvSpPr>
          <p:cNvPr id="4" name="灯片编号占位符 3"/>
          <p:cNvSpPr>
            <a:spLocks noGrp="1"/>
          </p:cNvSpPr>
          <p:nvPr>
            <p:ph type="sldNum" sz="quarter" idx="10"/>
          </p:nvPr>
        </p:nvSpPr>
        <p:spPr/>
        <p:txBody>
          <a:bodyPr/>
          <a:lstStyle/>
          <a:p>
            <a:fld id="{9284E4B9-A937-4846-B708-33A31961043F}" type="slidenum">
              <a:rPr lang="zh-CN" altLang="en-US" smtClean="0"/>
              <a:t>22</a:t>
            </a:fld>
            <a:endParaRPr lang="zh-CN" altLang="en-US"/>
          </a:p>
        </p:txBody>
      </p:sp>
    </p:spTree>
    <p:extLst>
      <p:ext uri="{BB962C8B-B14F-4D97-AF65-F5344CB8AC3E}">
        <p14:creationId xmlns:p14="http://schemas.microsoft.com/office/powerpoint/2010/main" val="1216162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二型糖尿病模型小鼠（敲除瘦素受体），腹腔注射脂联素和口服</a:t>
            </a:r>
            <a:r>
              <a:rPr lang="en-US" altLang="zh-CN" dirty="0" err="1" smtClean="0"/>
              <a:t>AdipoRon</a:t>
            </a:r>
            <a:r>
              <a:rPr lang="zh-CN" altLang="en-US" dirty="0" smtClean="0"/>
              <a:t>，均能够降低血糖水平。两者降血糖能量相当，</a:t>
            </a:r>
            <a:r>
              <a:rPr lang="en-US" altLang="zh-CN" dirty="0" smtClean="0"/>
              <a:t>The area under the curve(AUC)</a:t>
            </a:r>
            <a:endParaRPr lang="zh-CN" altLang="en-US" dirty="0"/>
          </a:p>
        </p:txBody>
      </p:sp>
      <p:sp>
        <p:nvSpPr>
          <p:cNvPr id="4" name="灯片编号占位符 3"/>
          <p:cNvSpPr>
            <a:spLocks noGrp="1"/>
          </p:cNvSpPr>
          <p:nvPr>
            <p:ph type="sldNum" sz="quarter" idx="10"/>
          </p:nvPr>
        </p:nvSpPr>
        <p:spPr/>
        <p:txBody>
          <a:bodyPr/>
          <a:lstStyle/>
          <a:p>
            <a:fld id="{9284E4B9-A937-4846-B708-33A31961043F}" type="slidenum">
              <a:rPr lang="zh-CN" altLang="en-US" smtClean="0"/>
              <a:t>24</a:t>
            </a:fld>
            <a:endParaRPr lang="zh-CN" altLang="en-US"/>
          </a:p>
        </p:txBody>
      </p:sp>
    </p:spTree>
    <p:extLst>
      <p:ext uri="{BB962C8B-B14F-4D97-AF65-F5344CB8AC3E}">
        <p14:creationId xmlns:p14="http://schemas.microsoft.com/office/powerpoint/2010/main" val="2353483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db</a:t>
            </a:r>
            <a:r>
              <a:rPr lang="en-US" altLang="zh-CN" dirty="0" smtClean="0"/>
              <a:t>/</a:t>
            </a:r>
            <a:r>
              <a:rPr lang="en-US" altLang="zh-CN" dirty="0" err="1" smtClean="0"/>
              <a:t>db</a:t>
            </a:r>
            <a:r>
              <a:rPr lang="zh-CN" altLang="en-US" dirty="0" smtClean="0"/>
              <a:t>小鼠口服</a:t>
            </a:r>
            <a:r>
              <a:rPr lang="en-US" altLang="zh-CN" dirty="0" err="1" smtClean="0"/>
              <a:t>AdipoRon</a:t>
            </a:r>
            <a:r>
              <a:rPr lang="zh-CN" altLang="en-US" dirty="0" smtClean="0"/>
              <a:t>两周，体重、摄食、肝脏和脂肪重量没有发生变化。</a:t>
            </a:r>
            <a:endParaRPr lang="zh-CN" altLang="en-US" dirty="0"/>
          </a:p>
        </p:txBody>
      </p:sp>
      <p:sp>
        <p:nvSpPr>
          <p:cNvPr id="4" name="灯片编号占位符 3"/>
          <p:cNvSpPr>
            <a:spLocks noGrp="1"/>
          </p:cNvSpPr>
          <p:nvPr>
            <p:ph type="sldNum" sz="quarter" idx="10"/>
          </p:nvPr>
        </p:nvSpPr>
        <p:spPr/>
        <p:txBody>
          <a:bodyPr/>
          <a:lstStyle/>
          <a:p>
            <a:fld id="{9284E4B9-A937-4846-B708-33A31961043F}" type="slidenum">
              <a:rPr lang="zh-CN" altLang="en-US" smtClean="0"/>
              <a:t>25</a:t>
            </a:fld>
            <a:endParaRPr lang="zh-CN" altLang="en-US"/>
          </a:p>
        </p:txBody>
      </p:sp>
    </p:spTree>
    <p:extLst>
      <p:ext uri="{BB962C8B-B14F-4D97-AF65-F5344CB8AC3E}">
        <p14:creationId xmlns:p14="http://schemas.microsoft.com/office/powerpoint/2010/main" val="2865019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err="1" smtClean="0"/>
              <a:t>antiatherogenic</a:t>
            </a:r>
            <a:r>
              <a:rPr lang="zh-CN" altLang="en-US" dirty="0" smtClean="0"/>
              <a:t>抗动脉弱样硬化</a:t>
            </a:r>
            <a:r>
              <a:rPr lang="en-US" altLang="zh-CN" dirty="0" smtClean="0"/>
              <a:t>,</a:t>
            </a:r>
            <a:r>
              <a:rPr lang="zh-CN" altLang="en-US" dirty="0" smtClean="0"/>
              <a:t> </a:t>
            </a:r>
            <a:r>
              <a:rPr lang="en-US" altLang="zh-CN" dirty="0" smtClean="0"/>
              <a:t>PPAR</a:t>
            </a:r>
            <a:r>
              <a:rPr lang="zh-CN" altLang="en-US" sz="1200" b="0" i="0" kern="1200" dirty="0" smtClean="0">
                <a:solidFill>
                  <a:schemeClr val="tx1"/>
                </a:solidFill>
                <a:effectLst/>
                <a:latin typeface="+mn-lt"/>
                <a:ea typeface="+mn-ea"/>
                <a:cs typeface="+mn-cs"/>
              </a:rPr>
              <a:t>过氧化物酶体增殖物激活受体</a:t>
            </a:r>
          </a:p>
          <a:p>
            <a:endParaRPr lang="zh-CN" altLang="en-US" dirty="0"/>
          </a:p>
        </p:txBody>
      </p:sp>
      <p:sp>
        <p:nvSpPr>
          <p:cNvPr id="4" name="灯片编号占位符 3"/>
          <p:cNvSpPr>
            <a:spLocks noGrp="1"/>
          </p:cNvSpPr>
          <p:nvPr>
            <p:ph type="sldNum" sz="quarter" idx="10"/>
          </p:nvPr>
        </p:nvSpPr>
        <p:spPr/>
        <p:txBody>
          <a:bodyPr/>
          <a:lstStyle/>
          <a:p>
            <a:fld id="{9284E4B9-A937-4846-B708-33A31961043F}" type="slidenum">
              <a:rPr lang="zh-CN" altLang="en-US" smtClean="0"/>
              <a:t>4</a:t>
            </a:fld>
            <a:endParaRPr lang="zh-CN" altLang="en-US"/>
          </a:p>
        </p:txBody>
      </p:sp>
    </p:spTree>
    <p:extLst>
      <p:ext uri="{BB962C8B-B14F-4D97-AF65-F5344CB8AC3E}">
        <p14:creationId xmlns:p14="http://schemas.microsoft.com/office/powerpoint/2010/main" val="4060619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db</a:t>
            </a:r>
            <a:r>
              <a:rPr lang="en-US" altLang="zh-CN" dirty="0" smtClean="0"/>
              <a:t>/</a:t>
            </a:r>
            <a:r>
              <a:rPr lang="en-US" altLang="zh-CN" dirty="0" err="1" smtClean="0"/>
              <a:t>db</a:t>
            </a:r>
            <a:r>
              <a:rPr lang="zh-CN" altLang="en-US" dirty="0" smtClean="0"/>
              <a:t>小鼠口服</a:t>
            </a:r>
            <a:r>
              <a:rPr lang="en-US" altLang="zh-CN" dirty="0" err="1" smtClean="0"/>
              <a:t>AdipoRon</a:t>
            </a:r>
            <a:r>
              <a:rPr lang="zh-CN" altLang="en-US" dirty="0" smtClean="0"/>
              <a:t>两周，血糖水平、血浆胰岛素水平、胰岛素抵抗指数、胰岛素降血糖能力、血浆</a:t>
            </a:r>
            <a:r>
              <a:rPr lang="en-US" altLang="zh-CN" dirty="0" smtClean="0"/>
              <a:t>TG</a:t>
            </a:r>
            <a:r>
              <a:rPr lang="zh-CN" altLang="en-US" dirty="0" smtClean="0"/>
              <a:t>和</a:t>
            </a:r>
            <a:r>
              <a:rPr lang="en-US" altLang="zh-CN" dirty="0" smtClean="0"/>
              <a:t>FFA</a:t>
            </a:r>
            <a:r>
              <a:rPr lang="zh-CN" altLang="en-US" dirty="0" smtClean="0"/>
              <a:t>均下降。</a:t>
            </a:r>
            <a:endParaRPr lang="zh-CN" altLang="en-US" dirty="0"/>
          </a:p>
        </p:txBody>
      </p:sp>
      <p:sp>
        <p:nvSpPr>
          <p:cNvPr id="4" name="灯片编号占位符 3"/>
          <p:cNvSpPr>
            <a:spLocks noGrp="1"/>
          </p:cNvSpPr>
          <p:nvPr>
            <p:ph type="sldNum" sz="quarter" idx="10"/>
          </p:nvPr>
        </p:nvSpPr>
        <p:spPr/>
        <p:txBody>
          <a:bodyPr/>
          <a:lstStyle/>
          <a:p>
            <a:fld id="{9284E4B9-A937-4846-B708-33A31961043F}" type="slidenum">
              <a:rPr lang="zh-CN" altLang="en-US" smtClean="0"/>
              <a:t>26</a:t>
            </a:fld>
            <a:endParaRPr lang="zh-CN" altLang="en-US"/>
          </a:p>
        </p:txBody>
      </p:sp>
    </p:spTree>
    <p:extLst>
      <p:ext uri="{BB962C8B-B14F-4D97-AF65-F5344CB8AC3E}">
        <p14:creationId xmlns:p14="http://schemas.microsoft.com/office/powerpoint/2010/main" val="3819890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正常饮食的</a:t>
            </a:r>
            <a:r>
              <a:rPr lang="en-US" altLang="zh-CN" dirty="0" err="1" smtClean="0"/>
              <a:t>db</a:t>
            </a:r>
            <a:r>
              <a:rPr lang="en-US" altLang="zh-CN" dirty="0" smtClean="0"/>
              <a:t>/</a:t>
            </a:r>
            <a:r>
              <a:rPr lang="en-US" altLang="zh-CN" dirty="0" err="1" smtClean="0"/>
              <a:t>db</a:t>
            </a:r>
            <a:r>
              <a:rPr lang="zh-CN" altLang="en-US" dirty="0" smtClean="0"/>
              <a:t>小鼠，</a:t>
            </a:r>
            <a:r>
              <a:rPr lang="en-US" altLang="zh-CN" dirty="0" err="1" smtClean="0"/>
              <a:t>AdipoRon</a:t>
            </a:r>
            <a:r>
              <a:rPr lang="zh-CN" altLang="en-US" dirty="0" smtClean="0"/>
              <a:t>能够促进其肌肉线粒体生物合成相关基因的表达、降低线粒体</a:t>
            </a:r>
            <a:r>
              <a:rPr lang="en-US" altLang="zh-CN" dirty="0" smtClean="0"/>
              <a:t>DNA</a:t>
            </a:r>
            <a:r>
              <a:rPr lang="zh-CN" altLang="en-US" dirty="0" smtClean="0"/>
              <a:t>的含量和抑制脂质过氧化。</a:t>
            </a:r>
            <a:endParaRPr lang="zh-CN" altLang="en-US" dirty="0"/>
          </a:p>
        </p:txBody>
      </p:sp>
      <p:sp>
        <p:nvSpPr>
          <p:cNvPr id="4" name="灯片编号占位符 3"/>
          <p:cNvSpPr>
            <a:spLocks noGrp="1"/>
          </p:cNvSpPr>
          <p:nvPr>
            <p:ph type="sldNum" sz="quarter" idx="10"/>
          </p:nvPr>
        </p:nvSpPr>
        <p:spPr/>
        <p:txBody>
          <a:bodyPr/>
          <a:lstStyle/>
          <a:p>
            <a:fld id="{9284E4B9-A937-4846-B708-33A31961043F}" type="slidenum">
              <a:rPr lang="zh-CN" altLang="en-US" smtClean="0"/>
              <a:t>27</a:t>
            </a:fld>
            <a:endParaRPr lang="zh-CN" altLang="en-US"/>
          </a:p>
        </p:txBody>
      </p:sp>
    </p:spTree>
    <p:extLst>
      <p:ext uri="{BB962C8B-B14F-4D97-AF65-F5344CB8AC3E}">
        <p14:creationId xmlns:p14="http://schemas.microsoft.com/office/powerpoint/2010/main" val="1169786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AdipoRon</a:t>
            </a:r>
            <a:r>
              <a:rPr lang="zh-CN" altLang="en-US" dirty="0" smtClean="0"/>
              <a:t>能够抑制</a:t>
            </a:r>
            <a:r>
              <a:rPr lang="en-US" altLang="zh-CN" dirty="0" err="1" smtClean="0"/>
              <a:t>db</a:t>
            </a:r>
            <a:r>
              <a:rPr lang="en-US" altLang="zh-CN" dirty="0" smtClean="0"/>
              <a:t>/</a:t>
            </a:r>
            <a:r>
              <a:rPr lang="en-US" altLang="zh-CN" dirty="0" err="1" smtClean="0"/>
              <a:t>db</a:t>
            </a:r>
            <a:r>
              <a:rPr lang="zh-CN" altLang="en-US" dirty="0" smtClean="0"/>
              <a:t>小鼠肝脏中</a:t>
            </a:r>
            <a:r>
              <a:rPr lang="en-US" altLang="zh-CN" dirty="0" smtClean="0"/>
              <a:t>PGC-1a</a:t>
            </a:r>
            <a:r>
              <a:rPr lang="zh-CN" altLang="en-US" dirty="0" smtClean="0"/>
              <a:t>和糖异生关键酶的表达，促进</a:t>
            </a:r>
            <a:r>
              <a:rPr lang="en-US" altLang="zh-CN" dirty="0" smtClean="0"/>
              <a:t>PPAR</a:t>
            </a:r>
            <a:r>
              <a:rPr lang="el-GR" altLang="zh-CN" dirty="0" smtClean="0"/>
              <a:t>α</a:t>
            </a:r>
            <a:r>
              <a:rPr lang="zh-CN" altLang="en-US" dirty="0" smtClean="0"/>
              <a:t>及其靶基因的表达（促进脂肪酸氧化），降低</a:t>
            </a:r>
            <a:r>
              <a:rPr lang="en-US" altLang="zh-CN" dirty="0" smtClean="0"/>
              <a:t>TG</a:t>
            </a:r>
            <a:r>
              <a:rPr lang="zh-CN" altLang="en-US" dirty="0" smtClean="0"/>
              <a:t>含量，抑制脂质过氧化。</a:t>
            </a:r>
            <a:endParaRPr lang="zh-CN" altLang="en-US" dirty="0"/>
          </a:p>
        </p:txBody>
      </p:sp>
      <p:sp>
        <p:nvSpPr>
          <p:cNvPr id="4" name="灯片编号占位符 3"/>
          <p:cNvSpPr>
            <a:spLocks noGrp="1"/>
          </p:cNvSpPr>
          <p:nvPr>
            <p:ph type="sldNum" sz="quarter" idx="10"/>
          </p:nvPr>
        </p:nvSpPr>
        <p:spPr/>
        <p:txBody>
          <a:bodyPr/>
          <a:lstStyle/>
          <a:p>
            <a:fld id="{9284E4B9-A937-4846-B708-33A31961043F}" type="slidenum">
              <a:rPr lang="zh-CN" altLang="en-US" smtClean="0"/>
              <a:t>28</a:t>
            </a:fld>
            <a:endParaRPr lang="zh-CN" altLang="en-US"/>
          </a:p>
        </p:txBody>
      </p:sp>
    </p:spTree>
    <p:extLst>
      <p:ext uri="{BB962C8B-B14F-4D97-AF65-F5344CB8AC3E}">
        <p14:creationId xmlns:p14="http://schemas.microsoft.com/office/powerpoint/2010/main" val="66154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AdipoRon</a:t>
            </a:r>
            <a:r>
              <a:rPr lang="zh-CN" altLang="en-US" dirty="0" smtClean="0"/>
              <a:t>能够抑制</a:t>
            </a:r>
            <a:r>
              <a:rPr lang="en-US" altLang="zh-CN" dirty="0" err="1" smtClean="0"/>
              <a:t>db</a:t>
            </a:r>
            <a:r>
              <a:rPr lang="en-US" altLang="zh-CN" dirty="0" smtClean="0"/>
              <a:t>/</a:t>
            </a:r>
            <a:r>
              <a:rPr lang="en-US" altLang="zh-CN" dirty="0" err="1" smtClean="0"/>
              <a:t>db</a:t>
            </a:r>
            <a:r>
              <a:rPr lang="zh-CN" altLang="en-US" dirty="0" smtClean="0"/>
              <a:t>小鼠白色脂肪组织中炎症因子和</a:t>
            </a:r>
            <a:r>
              <a:rPr lang="en-US" altLang="zh-CN" dirty="0" smtClean="0"/>
              <a:t>M1</a:t>
            </a:r>
            <a:r>
              <a:rPr lang="zh-CN" altLang="en-US" dirty="0" smtClean="0"/>
              <a:t>巨噬细胞</a:t>
            </a:r>
            <a:r>
              <a:rPr lang="en-US" altLang="zh-CN" dirty="0" smtClean="0"/>
              <a:t>marker</a:t>
            </a:r>
            <a:r>
              <a:rPr lang="zh-CN" altLang="en-US" dirty="0" smtClean="0"/>
              <a:t>的表达，对</a:t>
            </a:r>
            <a:r>
              <a:rPr lang="en-US" altLang="zh-CN" dirty="0" smtClean="0"/>
              <a:t>M2 marker</a:t>
            </a:r>
            <a:r>
              <a:rPr lang="zh-CN" altLang="en-US" dirty="0" smtClean="0"/>
              <a:t>没有影响。</a:t>
            </a:r>
            <a:endParaRPr lang="zh-CN" altLang="en-US" dirty="0"/>
          </a:p>
        </p:txBody>
      </p:sp>
      <p:sp>
        <p:nvSpPr>
          <p:cNvPr id="4" name="灯片编号占位符 3"/>
          <p:cNvSpPr>
            <a:spLocks noGrp="1"/>
          </p:cNvSpPr>
          <p:nvPr>
            <p:ph type="sldNum" sz="quarter" idx="10"/>
          </p:nvPr>
        </p:nvSpPr>
        <p:spPr/>
        <p:txBody>
          <a:bodyPr/>
          <a:lstStyle/>
          <a:p>
            <a:fld id="{9284E4B9-A937-4846-B708-33A31961043F}" type="slidenum">
              <a:rPr lang="zh-CN" altLang="en-US" smtClean="0"/>
              <a:t>29</a:t>
            </a:fld>
            <a:endParaRPr lang="zh-CN" altLang="en-US"/>
          </a:p>
        </p:txBody>
      </p:sp>
    </p:spTree>
    <p:extLst>
      <p:ext uri="{BB962C8B-B14F-4D97-AF65-F5344CB8AC3E}">
        <p14:creationId xmlns:p14="http://schemas.microsoft.com/office/powerpoint/2010/main" val="2987215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正常饮食和高脂饮食下，双敲除脂联素受体的小鼠寿命缩短。</a:t>
            </a:r>
            <a:r>
              <a:rPr lang="en-US" altLang="zh-CN" dirty="0" err="1" smtClean="0"/>
              <a:t>db</a:t>
            </a:r>
            <a:r>
              <a:rPr lang="en-US" altLang="zh-CN" dirty="0" smtClean="0"/>
              <a:t>/</a:t>
            </a:r>
            <a:r>
              <a:rPr lang="en-US" altLang="zh-CN" dirty="0" err="1" smtClean="0"/>
              <a:t>db</a:t>
            </a:r>
            <a:r>
              <a:rPr lang="zh-CN" altLang="en-US" dirty="0" smtClean="0"/>
              <a:t>小鼠，高脂饮食寿命缩短，口服</a:t>
            </a:r>
            <a:r>
              <a:rPr lang="en-US" altLang="zh-CN" dirty="0" err="1" smtClean="0"/>
              <a:t>AdipoRon</a:t>
            </a:r>
            <a:r>
              <a:rPr lang="zh-CN" altLang="en-US" dirty="0" smtClean="0"/>
              <a:t>能够改善脂饮食引起的寿命缩短。</a:t>
            </a:r>
            <a:endParaRPr lang="zh-CN" altLang="en-US" dirty="0"/>
          </a:p>
        </p:txBody>
      </p:sp>
      <p:sp>
        <p:nvSpPr>
          <p:cNvPr id="4" name="灯片编号占位符 3"/>
          <p:cNvSpPr>
            <a:spLocks noGrp="1"/>
          </p:cNvSpPr>
          <p:nvPr>
            <p:ph type="sldNum" sz="quarter" idx="10"/>
          </p:nvPr>
        </p:nvSpPr>
        <p:spPr/>
        <p:txBody>
          <a:bodyPr/>
          <a:lstStyle/>
          <a:p>
            <a:fld id="{9284E4B9-A937-4846-B708-33A31961043F}" type="slidenum">
              <a:rPr lang="zh-CN" altLang="en-US" smtClean="0"/>
              <a:t>30</a:t>
            </a:fld>
            <a:endParaRPr lang="zh-CN" altLang="en-US"/>
          </a:p>
        </p:txBody>
      </p:sp>
    </p:spTree>
    <p:extLst>
      <p:ext uri="{BB962C8B-B14F-4D97-AF65-F5344CB8AC3E}">
        <p14:creationId xmlns:p14="http://schemas.microsoft.com/office/powerpoint/2010/main" val="605039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AdipoRon</a:t>
            </a:r>
            <a:r>
              <a:rPr lang="zh-CN" altLang="en-US" dirty="0" smtClean="0"/>
              <a:t>，通过激活脂联素的受体。</a:t>
            </a:r>
            <a:endParaRPr lang="en-US" altLang="zh-CN" dirty="0" smtClean="0"/>
          </a:p>
          <a:p>
            <a:r>
              <a:rPr lang="zh-CN" altLang="en-US" dirty="0" smtClean="0"/>
              <a:t>在肝脏中，促进脂肪酸氧化和解除氧化应激酶类等相关基因的表达，抑制糖异生、炎症因子、氧化应激相关基因的表达，降低</a:t>
            </a:r>
            <a:r>
              <a:rPr lang="en-US" altLang="zh-CN" dirty="0" smtClean="0"/>
              <a:t>TG</a:t>
            </a:r>
            <a:r>
              <a:rPr lang="zh-CN" altLang="en-US" dirty="0" smtClean="0"/>
              <a:t>含量；</a:t>
            </a:r>
            <a:endParaRPr lang="en-US" altLang="zh-CN" dirty="0" smtClean="0"/>
          </a:p>
          <a:p>
            <a:r>
              <a:rPr lang="zh-CN" altLang="en-US" dirty="0" smtClean="0"/>
              <a:t>在骨骼肌中，促进线粒体生物合成，促进参与脂肪酸氧化、线粒体氧化磷酸化、解除氧化应激的相关酶类等基因的表达，增强肌肉运动耐力；降低</a:t>
            </a:r>
            <a:r>
              <a:rPr lang="en-US" altLang="zh-CN" dirty="0" smtClean="0"/>
              <a:t>TG</a:t>
            </a:r>
            <a:r>
              <a:rPr lang="zh-CN" altLang="en-US" dirty="0" smtClean="0"/>
              <a:t>含量和抑制氧化应激</a:t>
            </a:r>
            <a:endParaRPr lang="en-US" altLang="zh-CN" dirty="0" smtClean="0"/>
          </a:p>
          <a:p>
            <a:r>
              <a:rPr lang="zh-CN" altLang="en-US" dirty="0" smtClean="0"/>
              <a:t>在白色脂肪组织中，抑制炎症因子表达和</a:t>
            </a:r>
            <a:r>
              <a:rPr lang="en-US" altLang="zh-CN" dirty="0" smtClean="0"/>
              <a:t>M1</a:t>
            </a:r>
            <a:r>
              <a:rPr lang="zh-CN" altLang="en-US" dirty="0" smtClean="0"/>
              <a:t>型巨噬细胞的</a:t>
            </a:r>
            <a:r>
              <a:rPr lang="zh-CN" altLang="en-US" sz="1200" b="0" i="0" kern="1200" dirty="0" smtClean="0">
                <a:solidFill>
                  <a:schemeClr val="tx1"/>
                </a:solidFill>
                <a:effectLst/>
                <a:latin typeface="+mn-lt"/>
                <a:ea typeface="+mn-ea"/>
                <a:cs typeface="+mn-cs"/>
              </a:rPr>
              <a:t>累积，抑制氧化应激。</a:t>
            </a:r>
            <a:endParaRPr lang="zh-CN" altLang="en-US" dirty="0"/>
          </a:p>
        </p:txBody>
      </p:sp>
      <p:sp>
        <p:nvSpPr>
          <p:cNvPr id="4" name="灯片编号占位符 3"/>
          <p:cNvSpPr>
            <a:spLocks noGrp="1"/>
          </p:cNvSpPr>
          <p:nvPr>
            <p:ph type="sldNum" sz="quarter" idx="10"/>
          </p:nvPr>
        </p:nvSpPr>
        <p:spPr/>
        <p:txBody>
          <a:bodyPr/>
          <a:lstStyle/>
          <a:p>
            <a:fld id="{9284E4B9-A937-4846-B708-33A31961043F}" type="slidenum">
              <a:rPr lang="zh-CN" altLang="en-US" smtClean="0"/>
              <a:t>31</a:t>
            </a:fld>
            <a:endParaRPr lang="zh-CN" altLang="en-US"/>
          </a:p>
        </p:txBody>
      </p:sp>
    </p:spTree>
    <p:extLst>
      <p:ext uri="{BB962C8B-B14F-4D97-AF65-F5344CB8AC3E}">
        <p14:creationId xmlns:p14="http://schemas.microsoft.com/office/powerpoint/2010/main" val="4166201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金头鲷</a:t>
            </a:r>
            <a:endParaRPr lang="zh-CN" altLang="en-US" dirty="0"/>
          </a:p>
        </p:txBody>
      </p:sp>
      <p:sp>
        <p:nvSpPr>
          <p:cNvPr id="4" name="灯片编号占位符 3"/>
          <p:cNvSpPr>
            <a:spLocks noGrp="1"/>
          </p:cNvSpPr>
          <p:nvPr>
            <p:ph type="sldNum" sz="quarter" idx="10"/>
          </p:nvPr>
        </p:nvSpPr>
        <p:spPr/>
        <p:txBody>
          <a:bodyPr/>
          <a:lstStyle/>
          <a:p>
            <a:fld id="{9284E4B9-A937-4846-B708-33A31961043F}" type="slidenum">
              <a:rPr lang="zh-CN" altLang="en-US" smtClean="0"/>
              <a:t>32</a:t>
            </a:fld>
            <a:endParaRPr lang="zh-CN" altLang="en-US"/>
          </a:p>
        </p:txBody>
      </p:sp>
    </p:spTree>
    <p:extLst>
      <p:ext uri="{BB962C8B-B14F-4D97-AF65-F5344CB8AC3E}">
        <p14:creationId xmlns:p14="http://schemas.microsoft.com/office/powerpoint/2010/main" val="275977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Times New Roman" pitchFamily="18" charset="0"/>
                <a:ea typeface="+mn-ea"/>
                <a:cs typeface="Times New Roman" pitchFamily="18" charset="0"/>
              </a:rPr>
              <a:t>过氧化物酶体增殖活化受体</a:t>
            </a:r>
            <a:r>
              <a:rPr lang="en-US" altLang="zh-CN" sz="1200" b="0" i="0" kern="1200" dirty="0" smtClean="0">
                <a:solidFill>
                  <a:schemeClr val="tx1"/>
                </a:solidFill>
                <a:effectLst/>
                <a:latin typeface="Times New Roman" pitchFamily="18" charset="0"/>
                <a:ea typeface="+mn-ea"/>
                <a:cs typeface="Times New Roman" pitchFamily="18" charset="0"/>
              </a:rPr>
              <a:t>γ</a:t>
            </a:r>
            <a:r>
              <a:rPr lang="zh-CN" altLang="en-US" sz="1200" b="0" i="0" kern="1200" dirty="0" smtClean="0">
                <a:solidFill>
                  <a:schemeClr val="tx1"/>
                </a:solidFill>
                <a:effectLst/>
                <a:latin typeface="Times New Roman" pitchFamily="18" charset="0"/>
                <a:ea typeface="+mn-ea"/>
                <a:cs typeface="Times New Roman" pitchFamily="18" charset="0"/>
              </a:rPr>
              <a:t>共激活因子</a:t>
            </a:r>
            <a:r>
              <a:rPr lang="en-US" altLang="zh-CN" sz="1200" b="0" i="0" kern="1200" dirty="0" smtClean="0">
                <a:solidFill>
                  <a:schemeClr val="tx1"/>
                </a:solidFill>
                <a:effectLst/>
                <a:latin typeface="Times New Roman" pitchFamily="18" charset="0"/>
                <a:ea typeface="+mn-ea"/>
                <a:cs typeface="Times New Roman" pitchFamily="18" charset="0"/>
              </a:rPr>
              <a:t>-1α</a:t>
            </a:r>
            <a:r>
              <a:rPr lang="zh-CN" altLang="en-US" sz="1200" b="0" i="0" kern="1200" dirty="0" smtClean="0">
                <a:solidFill>
                  <a:schemeClr val="tx1"/>
                </a:solidFill>
                <a:effectLst/>
                <a:latin typeface="Times New Roman" pitchFamily="18" charset="0"/>
                <a:ea typeface="+mn-ea"/>
                <a:cs typeface="Times New Roman" pitchFamily="18" charset="0"/>
              </a:rPr>
              <a:t>（</a:t>
            </a:r>
            <a:r>
              <a:rPr lang="en-US" altLang="zh-CN" sz="1200" b="0" i="0" kern="1200" dirty="0" smtClean="0">
                <a:solidFill>
                  <a:schemeClr val="tx1"/>
                </a:solidFill>
                <a:effectLst/>
                <a:latin typeface="Times New Roman" pitchFamily="18" charset="0"/>
                <a:ea typeface="+mn-ea"/>
                <a:cs typeface="Times New Roman" pitchFamily="18" charset="0"/>
              </a:rPr>
              <a:t>PGC-1α</a:t>
            </a:r>
            <a:r>
              <a:rPr lang="zh-CN" altLang="en-US" sz="1200" b="0" i="0" kern="1200" dirty="0" smtClean="0">
                <a:solidFill>
                  <a:schemeClr val="tx1"/>
                </a:solidFill>
                <a:effectLst/>
                <a:latin typeface="Times New Roman" pitchFamily="18" charset="0"/>
                <a:ea typeface="+mn-ea"/>
                <a:cs typeface="Times New Roman" pitchFamily="18" charset="0"/>
              </a:rPr>
              <a:t>），受到</a:t>
            </a:r>
            <a:r>
              <a:rPr lang="en-US" altLang="zh-CN" sz="1200" b="0" i="0" kern="1200" dirty="0" smtClean="0">
                <a:solidFill>
                  <a:schemeClr val="tx1"/>
                </a:solidFill>
                <a:effectLst/>
                <a:latin typeface="+mn-lt"/>
                <a:ea typeface="+mn-ea"/>
                <a:cs typeface="+mn-cs"/>
              </a:rPr>
              <a:t>Ca2+</a:t>
            </a:r>
            <a:r>
              <a:rPr lang="zh-CN" altLang="en-US" sz="1200" b="0" i="0" kern="1200" dirty="0" smtClean="0">
                <a:solidFill>
                  <a:schemeClr val="tx1"/>
                </a:solidFill>
                <a:effectLst/>
                <a:latin typeface="+mn-lt"/>
                <a:ea typeface="+mn-ea"/>
                <a:cs typeface="+mn-cs"/>
              </a:rPr>
              <a:t>依赖通路激活，如钙调蛋白激酶（</a:t>
            </a:r>
            <a:r>
              <a:rPr lang="en-US" altLang="zh-CN" sz="1200" b="0" i="0" kern="1200" dirty="0" err="1" smtClean="0">
                <a:solidFill>
                  <a:schemeClr val="tx1"/>
                </a:solidFill>
                <a:effectLst/>
                <a:latin typeface="+mn-lt"/>
                <a:ea typeface="+mn-ea"/>
                <a:cs typeface="+mn-cs"/>
              </a:rPr>
              <a:t>CaMK</a:t>
            </a:r>
            <a:r>
              <a:rPr lang="zh-CN" altLang="en-US" sz="1200" b="0" i="0" kern="1200" dirty="0" smtClean="0">
                <a:solidFill>
                  <a:schemeClr val="tx1"/>
                </a:solidFill>
                <a:effectLst/>
                <a:latin typeface="+mn-lt"/>
                <a:ea typeface="+mn-ea"/>
                <a:cs typeface="+mn-cs"/>
              </a:rPr>
              <a:t>）等</a:t>
            </a:r>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0"/>
          </p:nvPr>
        </p:nvSpPr>
        <p:spPr/>
        <p:txBody>
          <a:bodyPr/>
          <a:lstStyle/>
          <a:p>
            <a:fld id="{9284E4B9-A937-4846-B708-33A31961043F}" type="slidenum">
              <a:rPr lang="zh-CN" altLang="en-US" smtClean="0"/>
              <a:t>5</a:t>
            </a:fld>
            <a:endParaRPr lang="zh-CN" altLang="en-US"/>
          </a:p>
        </p:txBody>
      </p:sp>
    </p:spTree>
    <p:extLst>
      <p:ext uri="{BB962C8B-B14F-4D97-AF65-F5344CB8AC3E}">
        <p14:creationId xmlns:p14="http://schemas.microsoft.com/office/powerpoint/2010/main" val="1198429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AICAR</a:t>
            </a:r>
            <a:r>
              <a:rPr lang="zh-CN" altLang="en-US" sz="1200" b="0" i="0" kern="1200" dirty="0" smtClean="0">
                <a:solidFill>
                  <a:schemeClr val="tx1"/>
                </a:solidFill>
                <a:effectLst/>
                <a:latin typeface="+mn-lt"/>
                <a:ea typeface="+mn-ea"/>
                <a:cs typeface="+mn-cs"/>
              </a:rPr>
              <a:t>是</a:t>
            </a:r>
            <a:r>
              <a:rPr lang="en-US" altLang="zh-CN" sz="1200" b="0" i="0" kern="1200" dirty="0" smtClean="0">
                <a:solidFill>
                  <a:schemeClr val="tx1"/>
                </a:solidFill>
                <a:effectLst/>
                <a:latin typeface="+mn-lt"/>
                <a:ea typeface="+mn-ea"/>
                <a:cs typeface="+mn-cs"/>
              </a:rPr>
              <a:t>AMP</a:t>
            </a:r>
            <a:r>
              <a:rPr lang="zh-CN" altLang="en-US" sz="1200" b="0" i="0" kern="1200" dirty="0" smtClean="0">
                <a:solidFill>
                  <a:schemeClr val="tx1"/>
                </a:solidFill>
                <a:effectLst/>
                <a:latin typeface="+mn-lt"/>
                <a:ea typeface="+mn-ea"/>
                <a:cs typeface="+mn-cs"/>
              </a:rPr>
              <a:t>类似物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可通透细胞膜激活</a:t>
            </a:r>
            <a:r>
              <a:rPr lang="en-US" altLang="zh-CN" sz="1200" b="0" i="0" kern="1200" dirty="0" smtClean="0">
                <a:solidFill>
                  <a:schemeClr val="tx1"/>
                </a:solidFill>
                <a:effectLst/>
                <a:latin typeface="+mn-lt"/>
                <a:ea typeface="+mn-ea"/>
                <a:cs typeface="+mn-cs"/>
              </a:rPr>
              <a:t>AMPK</a:t>
            </a:r>
            <a:endParaRPr lang="zh-CN" altLang="en-US" dirty="0"/>
          </a:p>
        </p:txBody>
      </p:sp>
      <p:sp>
        <p:nvSpPr>
          <p:cNvPr id="4" name="灯片编号占位符 3"/>
          <p:cNvSpPr>
            <a:spLocks noGrp="1"/>
          </p:cNvSpPr>
          <p:nvPr>
            <p:ph type="sldNum" sz="quarter" idx="10"/>
          </p:nvPr>
        </p:nvSpPr>
        <p:spPr/>
        <p:txBody>
          <a:bodyPr/>
          <a:lstStyle/>
          <a:p>
            <a:fld id="{9284E4B9-A937-4846-B708-33A31961043F}" type="slidenum">
              <a:rPr lang="zh-CN" altLang="en-US" smtClean="0"/>
              <a:t>8</a:t>
            </a:fld>
            <a:endParaRPr lang="zh-CN" altLang="en-US"/>
          </a:p>
        </p:txBody>
      </p:sp>
    </p:spTree>
    <p:extLst>
      <p:ext uri="{BB962C8B-B14F-4D97-AF65-F5344CB8AC3E}">
        <p14:creationId xmlns:p14="http://schemas.microsoft.com/office/powerpoint/2010/main" val="3052633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在次极大浓度脂联素存在与否的情况下，随着</a:t>
            </a:r>
            <a:r>
              <a:rPr lang="en-US" altLang="zh-CN" dirty="0" err="1" smtClean="0"/>
              <a:t>AdipoRon</a:t>
            </a:r>
            <a:r>
              <a:rPr lang="zh-CN" altLang="en-US" dirty="0" smtClean="0"/>
              <a:t>浓度的增加，</a:t>
            </a:r>
            <a:r>
              <a:rPr lang="en-US" altLang="zh-CN" dirty="0" smtClean="0"/>
              <a:t>AMPK</a:t>
            </a:r>
            <a:r>
              <a:rPr lang="zh-CN" altLang="en-US" dirty="0" smtClean="0"/>
              <a:t>磷酸化水平逐渐升高。而在最高浓度脂联素存在的情况下，</a:t>
            </a:r>
            <a:r>
              <a:rPr lang="en-US" altLang="zh-CN" dirty="0" err="1" smtClean="0"/>
              <a:t>AdipoRon</a:t>
            </a:r>
            <a:r>
              <a:rPr lang="zh-CN" altLang="en-US" dirty="0" smtClean="0"/>
              <a:t>则不能够促进</a:t>
            </a:r>
            <a:r>
              <a:rPr lang="en-US" altLang="zh-CN" dirty="0" smtClean="0"/>
              <a:t>AMPK</a:t>
            </a:r>
            <a:r>
              <a:rPr lang="zh-CN" altLang="en-US" dirty="0" smtClean="0"/>
              <a:t>的磷酸化。说明，</a:t>
            </a:r>
            <a:r>
              <a:rPr lang="en-US" altLang="zh-CN" dirty="0" err="1" smtClean="0"/>
              <a:t>AdipRon</a:t>
            </a:r>
            <a:r>
              <a:rPr lang="zh-CN" altLang="en-US" dirty="0" smtClean="0"/>
              <a:t>能够起到补充脂联素的作用，激活</a:t>
            </a:r>
            <a:r>
              <a:rPr lang="en-US" altLang="zh-CN" dirty="0" smtClean="0"/>
              <a:t>AMPK</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9284E4B9-A937-4846-B708-33A31961043F}" type="slidenum">
              <a:rPr lang="zh-CN" altLang="en-US" smtClean="0"/>
              <a:t>9</a:t>
            </a:fld>
            <a:endParaRPr lang="zh-CN" altLang="en-US"/>
          </a:p>
        </p:txBody>
      </p:sp>
    </p:spTree>
    <p:extLst>
      <p:ext uri="{BB962C8B-B14F-4D97-AF65-F5344CB8AC3E}">
        <p14:creationId xmlns:p14="http://schemas.microsoft.com/office/powerpoint/2010/main" val="313195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a:t>
            </a:r>
            <a:r>
              <a:rPr lang="zh-CN" altLang="en-US" dirty="0" smtClean="0"/>
              <a:t>，在</a:t>
            </a:r>
            <a:r>
              <a:rPr lang="en-US" altLang="zh-CN" dirty="0" smtClean="0"/>
              <a:t>C2C12</a:t>
            </a:r>
            <a:r>
              <a:rPr lang="zh-CN" altLang="en-US" dirty="0" smtClean="0"/>
              <a:t>细胞中，</a:t>
            </a:r>
            <a:r>
              <a:rPr lang="en-US" altLang="zh-CN" dirty="0" smtClean="0"/>
              <a:t>EGTA</a:t>
            </a:r>
            <a:r>
              <a:rPr lang="zh-CN" altLang="en-US" dirty="0" smtClean="0"/>
              <a:t>能够部分抑制</a:t>
            </a:r>
            <a:r>
              <a:rPr lang="en-US" altLang="zh-CN" dirty="0" err="1" smtClean="0"/>
              <a:t>AdipoRon</a:t>
            </a:r>
            <a:r>
              <a:rPr lang="zh-CN" altLang="en-US" dirty="0" smtClean="0"/>
              <a:t>对</a:t>
            </a:r>
            <a:r>
              <a:rPr lang="en-US" altLang="zh-CN" dirty="0" smtClean="0"/>
              <a:t>AMPK</a:t>
            </a:r>
            <a:r>
              <a:rPr lang="zh-CN" altLang="en-US" dirty="0" smtClean="0"/>
              <a:t>的激活，说明胞外游离钙离子是必须的，与脂联素的作用一致。</a:t>
            </a:r>
            <a:r>
              <a:rPr lang="en-US" altLang="zh-CN" dirty="0" smtClean="0"/>
              <a:t>AMPK</a:t>
            </a:r>
            <a:r>
              <a:rPr lang="zh-CN" altLang="en-US" dirty="0" smtClean="0"/>
              <a:t>上游激酶</a:t>
            </a:r>
            <a:r>
              <a:rPr lang="en-US" altLang="zh-CN" dirty="0" err="1" smtClean="0"/>
              <a:t>CaMKK</a:t>
            </a:r>
            <a:r>
              <a:rPr lang="zh-CN" altLang="en-US" dirty="0" smtClean="0"/>
              <a:t>（</a:t>
            </a:r>
            <a:r>
              <a:rPr lang="zh-CN" altLang="en-US" sz="1200" b="0" i="0" kern="1200" dirty="0" smtClean="0">
                <a:solidFill>
                  <a:schemeClr val="tx1"/>
                </a:solidFill>
                <a:effectLst/>
                <a:latin typeface="+mn-lt"/>
                <a:ea typeface="+mn-ea"/>
                <a:cs typeface="+mn-cs"/>
              </a:rPr>
              <a:t>钙调蛋白依赖性蛋白激酶激酶</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LKB1</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Liver Kinase B1</a:t>
            </a:r>
            <a:r>
              <a:rPr lang="zh-CN" altLang="en-US" sz="1200" b="0" i="0" kern="1200" dirty="0" smtClean="0">
                <a:solidFill>
                  <a:schemeClr val="tx1"/>
                </a:solidFill>
                <a:effectLst/>
                <a:latin typeface="+mn-lt"/>
                <a:ea typeface="+mn-ea"/>
                <a:cs typeface="+mn-cs"/>
              </a:rPr>
              <a:t>）</a:t>
            </a:r>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g-i</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AdipoRon</a:t>
            </a:r>
            <a:r>
              <a:rPr lang="zh-CN" altLang="en-US" sz="1200" b="0" i="0" kern="1200" dirty="0" smtClean="0">
                <a:solidFill>
                  <a:schemeClr val="tx1"/>
                </a:solidFill>
                <a:effectLst/>
                <a:latin typeface="+mn-lt"/>
                <a:ea typeface="+mn-ea"/>
                <a:cs typeface="+mn-cs"/>
              </a:rPr>
              <a:t>能够以剂量依存方式促进</a:t>
            </a:r>
            <a:r>
              <a:rPr lang="en-US" altLang="zh-CN" dirty="0" smtClean="0"/>
              <a:t>PGC-1</a:t>
            </a:r>
            <a:r>
              <a:rPr lang="el-GR" altLang="zh-CN" dirty="0" smtClean="0"/>
              <a:t>α</a:t>
            </a:r>
            <a:r>
              <a:rPr lang="en-US" altLang="zh-CN" dirty="0" smtClean="0"/>
              <a:t> </a:t>
            </a:r>
            <a:r>
              <a:rPr lang="zh-CN" altLang="en-US" dirty="0" smtClean="0"/>
              <a:t>表达，增加线粒体</a:t>
            </a:r>
            <a:r>
              <a:rPr lang="en-US" altLang="zh-CN" dirty="0" smtClean="0"/>
              <a:t>DNA</a:t>
            </a:r>
            <a:r>
              <a:rPr lang="zh-CN" altLang="en-US" dirty="0" smtClean="0"/>
              <a:t>的含量，添加</a:t>
            </a:r>
            <a:r>
              <a:rPr lang="en-US" altLang="zh-CN" dirty="0" smtClean="0"/>
              <a:t>EDTA</a:t>
            </a:r>
            <a:r>
              <a:rPr lang="zh-CN" altLang="en-US" dirty="0" smtClean="0"/>
              <a:t>后</a:t>
            </a:r>
            <a:r>
              <a:rPr lang="en-US" altLang="zh-CN" sz="1200" b="0" i="0" kern="1200" dirty="0" err="1" smtClean="0">
                <a:solidFill>
                  <a:schemeClr val="tx1"/>
                </a:solidFill>
                <a:effectLst/>
                <a:latin typeface="+mn-lt"/>
                <a:ea typeface="+mn-ea"/>
                <a:cs typeface="+mn-cs"/>
              </a:rPr>
              <a:t>AdipoRo</a:t>
            </a:r>
            <a:r>
              <a:rPr lang="zh-CN" altLang="en-US" sz="1200" b="0" i="0" kern="1200" dirty="0" smtClean="0">
                <a:solidFill>
                  <a:schemeClr val="tx1"/>
                </a:solidFill>
                <a:effectLst/>
                <a:latin typeface="+mn-lt"/>
                <a:ea typeface="+mn-ea"/>
                <a:cs typeface="+mn-cs"/>
              </a:rPr>
              <a:t>促进</a:t>
            </a:r>
            <a:r>
              <a:rPr lang="en-US" altLang="zh-CN" dirty="0" smtClean="0"/>
              <a:t>PGC-1</a:t>
            </a:r>
            <a:r>
              <a:rPr lang="el-GR" altLang="zh-CN" dirty="0" smtClean="0"/>
              <a:t>α</a:t>
            </a:r>
            <a:r>
              <a:rPr lang="zh-CN" altLang="en-US" dirty="0" smtClean="0"/>
              <a:t>表达的效应消失</a:t>
            </a:r>
            <a:r>
              <a:rPr lang="en-US" altLang="zh-CN" dirty="0" smtClean="0"/>
              <a:t> </a:t>
            </a:r>
            <a:r>
              <a:rPr lang="zh-CN" altLang="en-US" dirty="0" smtClean="0"/>
              <a:t>。与脂联素的作用一致。</a:t>
            </a:r>
            <a:endParaRPr lang="en-US" altLang="zh-CN" dirty="0" smtClean="0"/>
          </a:p>
          <a:p>
            <a:endParaRPr lang="en-US" altLang="zh-CN" dirty="0" smtClean="0"/>
          </a:p>
          <a:p>
            <a:r>
              <a:rPr lang="en-US" altLang="zh-CN" dirty="0" smtClean="0"/>
              <a:t>EGTA</a:t>
            </a:r>
            <a:r>
              <a:rPr lang="zh-CN" altLang="en-US" dirty="0" smtClean="0"/>
              <a:t>，乙二醇双</a:t>
            </a:r>
            <a:r>
              <a:rPr lang="en-US" altLang="zh-CN" dirty="0" smtClean="0"/>
              <a:t>(2-</a:t>
            </a:r>
            <a:r>
              <a:rPr lang="zh-CN" altLang="en-US" dirty="0" smtClean="0"/>
              <a:t>氨基乙基醚</a:t>
            </a:r>
            <a:r>
              <a:rPr lang="en-US" altLang="zh-CN" dirty="0" smtClean="0"/>
              <a:t>)</a:t>
            </a:r>
            <a:r>
              <a:rPr lang="zh-CN" altLang="en-US" dirty="0" smtClean="0"/>
              <a:t>四乙酸</a:t>
            </a:r>
            <a:endParaRPr lang="zh-CN" altLang="en-US" dirty="0"/>
          </a:p>
        </p:txBody>
      </p:sp>
      <p:sp>
        <p:nvSpPr>
          <p:cNvPr id="4" name="灯片编号占位符 3"/>
          <p:cNvSpPr>
            <a:spLocks noGrp="1"/>
          </p:cNvSpPr>
          <p:nvPr>
            <p:ph type="sldNum" sz="quarter" idx="10"/>
          </p:nvPr>
        </p:nvSpPr>
        <p:spPr/>
        <p:txBody>
          <a:bodyPr/>
          <a:lstStyle/>
          <a:p>
            <a:fld id="{9284E4B9-A937-4846-B708-33A31961043F}" type="slidenum">
              <a:rPr lang="zh-CN" altLang="en-US" smtClean="0"/>
              <a:t>10</a:t>
            </a:fld>
            <a:endParaRPr lang="zh-CN" altLang="en-US"/>
          </a:p>
        </p:txBody>
      </p:sp>
    </p:spTree>
    <p:extLst>
      <p:ext uri="{BB962C8B-B14F-4D97-AF65-F5344CB8AC3E}">
        <p14:creationId xmlns:p14="http://schemas.microsoft.com/office/powerpoint/2010/main" val="3006923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smtClean="0"/>
              <a:t>表面等离子共振</a:t>
            </a:r>
            <a:r>
              <a:rPr lang="en-US" altLang="zh-CN" sz="1200" b="0" i="0" kern="1200" dirty="0" smtClean="0">
                <a:solidFill>
                  <a:schemeClr val="tx1"/>
                </a:solidFill>
                <a:effectLst/>
                <a:latin typeface="+mn-lt"/>
                <a:ea typeface="+mn-ea"/>
                <a:cs typeface="+mn-cs"/>
              </a:rPr>
              <a:t>Surface </a:t>
            </a:r>
            <a:r>
              <a:rPr lang="en-US" altLang="zh-CN" sz="1200" b="0" i="0" kern="1200" dirty="0" err="1" smtClean="0">
                <a:solidFill>
                  <a:schemeClr val="tx1"/>
                </a:solidFill>
                <a:effectLst/>
                <a:latin typeface="+mn-lt"/>
                <a:ea typeface="+mn-ea"/>
                <a:cs typeface="+mn-cs"/>
              </a:rPr>
              <a:t>plasmon</a:t>
            </a:r>
            <a:r>
              <a:rPr lang="en-US" altLang="zh-CN" sz="1200" b="0" i="0" kern="1200" dirty="0" smtClean="0">
                <a:solidFill>
                  <a:schemeClr val="tx1"/>
                </a:solidFill>
                <a:effectLst/>
                <a:latin typeface="+mn-lt"/>
                <a:ea typeface="+mn-ea"/>
                <a:cs typeface="+mn-cs"/>
              </a:rPr>
              <a:t> resonance (SPR) </a:t>
            </a:r>
            <a:r>
              <a:rPr lang="zh-CN" altLang="en-US" sz="1200" b="0" i="0" kern="1200" dirty="0" smtClean="0">
                <a:solidFill>
                  <a:schemeClr val="tx1"/>
                </a:solidFill>
                <a:effectLst/>
                <a:latin typeface="+mn-lt"/>
                <a:ea typeface="+mn-ea"/>
                <a:cs typeface="+mn-cs"/>
              </a:rPr>
              <a:t>，先将一种靶分子键合在</a:t>
            </a:r>
            <a:r>
              <a:rPr lang="zh-CN" altLang="en-US" sz="1200" b="0" i="0" u="none" strike="noStrike" kern="1200" dirty="0" smtClean="0">
                <a:solidFill>
                  <a:schemeClr val="tx1"/>
                </a:solidFill>
                <a:effectLst/>
                <a:latin typeface="+mn-lt"/>
                <a:ea typeface="+mn-ea"/>
                <a:cs typeface="+mn-cs"/>
                <a:hlinkClick r:id="rId3"/>
              </a:rPr>
              <a:t>生物传感器</a:t>
            </a:r>
            <a:r>
              <a:rPr lang="zh-CN" altLang="en-US" sz="1200" b="0" i="0" kern="1200" dirty="0" smtClean="0">
                <a:solidFill>
                  <a:schemeClr val="tx1"/>
                </a:solidFill>
                <a:effectLst/>
                <a:latin typeface="+mn-lt"/>
                <a:ea typeface="+mn-ea"/>
                <a:cs typeface="+mn-cs"/>
              </a:rPr>
              <a:t>表面，再将含有另一种能与靶分子产生相互作用的分析物溶液注入并流经生物传感器表面。生物分子间的结合引起生物传感器表面质量的增加，导致折射指数按同样的比例增强，生物分子间反应的变化即被观察到。这种反应用</a:t>
            </a:r>
            <a:r>
              <a:rPr lang="zh-CN" altLang="en-US" sz="1200" b="1" i="0" kern="1200" dirty="0" smtClean="0">
                <a:solidFill>
                  <a:schemeClr val="tx1"/>
                </a:solidFill>
                <a:effectLst/>
                <a:latin typeface="+mn-lt"/>
                <a:ea typeface="+mn-ea"/>
                <a:cs typeface="+mn-cs"/>
              </a:rPr>
              <a:t>反应单位（</a:t>
            </a:r>
            <a:r>
              <a:rPr lang="en-US" altLang="zh-CN" sz="1200" b="1" i="0" kern="1200" dirty="0" smtClean="0">
                <a:solidFill>
                  <a:schemeClr val="tx1"/>
                </a:solidFill>
                <a:effectLst/>
                <a:latin typeface="+mn-lt"/>
                <a:ea typeface="+mn-ea"/>
                <a:cs typeface="+mn-cs"/>
              </a:rPr>
              <a:t>RU</a:t>
            </a:r>
            <a:r>
              <a:rPr lang="zh-CN" altLang="en-US" sz="1200" b="1"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来衡量：</a:t>
            </a:r>
            <a:r>
              <a:rPr lang="en-US" altLang="zh-CN" sz="1200" b="0" i="0" kern="1200" dirty="0" smtClean="0">
                <a:solidFill>
                  <a:schemeClr val="tx1"/>
                </a:solidFill>
                <a:effectLst/>
                <a:latin typeface="+mn-lt"/>
                <a:ea typeface="+mn-ea"/>
                <a:cs typeface="+mn-cs"/>
              </a:rPr>
              <a:t>1 RU = 1pg </a:t>
            </a:r>
            <a:r>
              <a:rPr lang="zh-CN" altLang="en-US" sz="1200" b="0" i="0" kern="1200" dirty="0" smtClean="0">
                <a:solidFill>
                  <a:schemeClr val="tx1"/>
                </a:solidFill>
                <a:effectLst/>
                <a:latin typeface="+mn-lt"/>
                <a:ea typeface="+mn-ea"/>
                <a:cs typeface="+mn-cs"/>
              </a:rPr>
              <a:t>蛋白</a:t>
            </a:r>
            <a:r>
              <a:rPr lang="en-US" altLang="zh-CN" sz="1200" b="0" i="0" kern="1200" dirty="0" smtClean="0">
                <a:solidFill>
                  <a:schemeClr val="tx1"/>
                </a:solidFill>
                <a:effectLst/>
                <a:latin typeface="+mn-lt"/>
                <a:ea typeface="+mn-ea"/>
                <a:cs typeface="+mn-cs"/>
              </a:rPr>
              <a:t>/mm2 = 1 x 10-6 RIU</a:t>
            </a:r>
            <a:r>
              <a:rPr lang="zh-CN" altLang="en-US" sz="1200" b="0" i="0" kern="1200" dirty="0" smtClean="0">
                <a:solidFill>
                  <a:schemeClr val="tx1"/>
                </a:solidFill>
                <a:effectLst/>
                <a:latin typeface="+mn-lt"/>
                <a:ea typeface="+mn-ea"/>
                <a:cs typeface="+mn-cs"/>
              </a:rPr>
              <a:t>（折射指数单位）。</a:t>
            </a:r>
            <a:r>
              <a:rPr lang="en-US" altLang="zh-CN" sz="1200" b="0" i="0" kern="1200" dirty="0" err="1" smtClean="0">
                <a:solidFill>
                  <a:schemeClr val="tx1"/>
                </a:solidFill>
                <a:effectLst/>
                <a:latin typeface="+mn-lt"/>
                <a:ea typeface="+mn-ea"/>
                <a:cs typeface="+mn-cs"/>
              </a:rPr>
              <a:t>Kd</a:t>
            </a:r>
            <a:r>
              <a:rPr lang="zh-CN" altLang="en-US" sz="1200" b="0" i="0" kern="1200" dirty="0" smtClean="0">
                <a:solidFill>
                  <a:schemeClr val="tx1"/>
                </a:solidFill>
                <a:effectLst/>
                <a:latin typeface="+mn-lt"/>
                <a:ea typeface="+mn-ea"/>
                <a:cs typeface="+mn-cs"/>
              </a:rPr>
              <a:t>等于一半的受体被配体结合时配体的浓度</a:t>
            </a:r>
            <a:endParaRPr lang="zh-CN" altLang="en-US" dirty="0"/>
          </a:p>
        </p:txBody>
      </p:sp>
      <p:sp>
        <p:nvSpPr>
          <p:cNvPr id="4" name="灯片编号占位符 3"/>
          <p:cNvSpPr>
            <a:spLocks noGrp="1"/>
          </p:cNvSpPr>
          <p:nvPr>
            <p:ph type="sldNum" sz="quarter" idx="10"/>
          </p:nvPr>
        </p:nvSpPr>
        <p:spPr/>
        <p:txBody>
          <a:bodyPr/>
          <a:lstStyle/>
          <a:p>
            <a:fld id="{9284E4B9-A937-4846-B708-33A31961043F}" type="slidenum">
              <a:rPr lang="zh-CN" altLang="en-US" smtClean="0"/>
              <a:t>11</a:t>
            </a:fld>
            <a:endParaRPr lang="zh-CN" altLang="en-US"/>
          </a:p>
        </p:txBody>
      </p:sp>
    </p:spTree>
    <p:extLst>
      <p:ext uri="{BB962C8B-B14F-4D97-AF65-F5344CB8AC3E}">
        <p14:creationId xmlns:p14="http://schemas.microsoft.com/office/powerpoint/2010/main" val="546084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腹腔注射</a:t>
            </a:r>
            <a:r>
              <a:rPr lang="en-US" altLang="zh-CN" dirty="0" err="1" smtClean="0"/>
              <a:t>AdipoRon</a:t>
            </a:r>
            <a:r>
              <a:rPr lang="zh-CN" altLang="en-US" dirty="0" smtClean="0"/>
              <a:t>则能够促进野生小鼠骨骼肌和肝脏</a:t>
            </a:r>
            <a:r>
              <a:rPr lang="en-US" altLang="zh-CN" dirty="0" smtClean="0"/>
              <a:t>AMPK</a:t>
            </a:r>
            <a:r>
              <a:rPr lang="zh-CN" altLang="en-US" dirty="0" smtClean="0"/>
              <a:t>磷酸化水平，</a:t>
            </a:r>
            <a:r>
              <a:rPr lang="en-US" altLang="zh-CN" dirty="0" smtClean="0"/>
              <a:t>AdipoR1</a:t>
            </a:r>
            <a:r>
              <a:rPr lang="zh-CN" altLang="en-US" dirty="0" smtClean="0"/>
              <a:t>和</a:t>
            </a:r>
            <a:r>
              <a:rPr lang="en-US" altLang="zh-CN" dirty="0" smtClean="0"/>
              <a:t>AdipoR2</a:t>
            </a:r>
            <a:r>
              <a:rPr lang="zh-CN" altLang="en-US" dirty="0" smtClean="0"/>
              <a:t>双敲除后，则无此作用。说明</a:t>
            </a:r>
            <a:r>
              <a:rPr lang="en-US" altLang="zh-CN" dirty="0" err="1" smtClean="0"/>
              <a:t>AdipoRon</a:t>
            </a:r>
            <a:r>
              <a:rPr lang="zh-CN" altLang="en-US" dirty="0" smtClean="0"/>
              <a:t>在骨骼肌和肝脏中能够通过与脂联素受体结合，激活</a:t>
            </a:r>
            <a:r>
              <a:rPr lang="en-US" altLang="zh-CN" dirty="0" smtClean="0"/>
              <a:t>AMPK</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9284E4B9-A937-4846-B708-33A31961043F}" type="slidenum">
              <a:rPr lang="zh-CN" altLang="en-US" smtClean="0"/>
              <a:t>12</a:t>
            </a:fld>
            <a:endParaRPr lang="zh-CN" altLang="en-US"/>
          </a:p>
        </p:txBody>
      </p:sp>
    </p:spTree>
    <p:extLst>
      <p:ext uri="{BB962C8B-B14F-4D97-AF65-F5344CB8AC3E}">
        <p14:creationId xmlns:p14="http://schemas.microsoft.com/office/powerpoint/2010/main" val="3471950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口服</a:t>
            </a:r>
            <a:r>
              <a:rPr lang="en-US" altLang="zh-CN" dirty="0" err="1" smtClean="0"/>
              <a:t>AdipoRon</a:t>
            </a:r>
            <a:r>
              <a:rPr lang="zh-CN" altLang="en-US" dirty="0" smtClean="0"/>
              <a:t>，血浆最大浓度为</a:t>
            </a:r>
            <a:r>
              <a:rPr lang="en-US" altLang="zh-CN" dirty="0" smtClean="0"/>
              <a:t>11.8uM</a:t>
            </a:r>
            <a:r>
              <a:rPr lang="zh-CN" altLang="en-US" dirty="0" smtClean="0"/>
              <a:t>。高脂饲喂建立肥胖小鼠模型，口服</a:t>
            </a:r>
            <a:r>
              <a:rPr lang="en-US" altLang="zh-CN" dirty="0" err="1" smtClean="0"/>
              <a:t>AdipoRon</a:t>
            </a:r>
            <a:r>
              <a:rPr lang="zh-CN" altLang="en-US" dirty="0" smtClean="0"/>
              <a:t>，对体重和摄食没有影响。但在葡萄糖耐量实验中能够降低血糖和血浆胰岛素水平，敲除</a:t>
            </a:r>
            <a:r>
              <a:rPr lang="en-US" altLang="zh-CN" dirty="0" err="1" smtClean="0"/>
              <a:t>AdipoR</a:t>
            </a:r>
            <a:r>
              <a:rPr lang="zh-CN" altLang="en-US" dirty="0" smtClean="0"/>
              <a:t>后，此效应消失。</a:t>
            </a:r>
            <a:endParaRPr lang="zh-CN" altLang="en-US" dirty="0"/>
          </a:p>
        </p:txBody>
      </p:sp>
      <p:sp>
        <p:nvSpPr>
          <p:cNvPr id="4" name="灯片编号占位符 3"/>
          <p:cNvSpPr>
            <a:spLocks noGrp="1"/>
          </p:cNvSpPr>
          <p:nvPr>
            <p:ph type="sldNum" sz="quarter" idx="10"/>
          </p:nvPr>
        </p:nvSpPr>
        <p:spPr/>
        <p:txBody>
          <a:bodyPr/>
          <a:lstStyle/>
          <a:p>
            <a:fld id="{9284E4B9-A937-4846-B708-33A31961043F}" type="slidenum">
              <a:rPr lang="zh-CN" altLang="en-US" smtClean="0"/>
              <a:t>14</a:t>
            </a:fld>
            <a:endParaRPr lang="zh-CN" altLang="en-US"/>
          </a:p>
        </p:txBody>
      </p:sp>
    </p:spTree>
    <p:extLst>
      <p:ext uri="{BB962C8B-B14F-4D97-AF65-F5344CB8AC3E}">
        <p14:creationId xmlns:p14="http://schemas.microsoft.com/office/powerpoint/2010/main" val="2906107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13F3C18-2ADA-47FE-9F9D-9F4410CB5CA8}" type="datetimeFigureOut">
              <a:rPr lang="zh-CN" altLang="en-US" smtClean="0"/>
              <a:t>2016-4-9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8CF7EF-80FB-4E89-91FB-55DD94354444}" type="slidenum">
              <a:rPr lang="zh-CN" altLang="en-US" smtClean="0"/>
              <a:t>‹#›</a:t>
            </a:fld>
            <a:endParaRPr lang="zh-CN" altLang="en-US"/>
          </a:p>
        </p:txBody>
      </p:sp>
    </p:spTree>
    <p:extLst>
      <p:ext uri="{BB962C8B-B14F-4D97-AF65-F5344CB8AC3E}">
        <p14:creationId xmlns:p14="http://schemas.microsoft.com/office/powerpoint/2010/main" val="4104785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grpSp>
        <p:nvGrpSpPr>
          <p:cNvPr id="7" name="组合 6"/>
          <p:cNvGrpSpPr/>
          <p:nvPr userDrawn="1"/>
        </p:nvGrpSpPr>
        <p:grpSpPr>
          <a:xfrm>
            <a:off x="6627150" y="329825"/>
            <a:ext cx="5564850" cy="697724"/>
            <a:chOff x="4758000" y="3018130"/>
            <a:chExt cx="5564850" cy="821739"/>
          </a:xfrm>
        </p:grpSpPr>
        <p:sp>
          <p:nvSpPr>
            <p:cNvPr id="8" name="矩形 7"/>
            <p:cNvSpPr/>
            <p:nvPr/>
          </p:nvSpPr>
          <p:spPr>
            <a:xfrm>
              <a:off x="9640170" y="3163813"/>
              <a:ext cx="682680" cy="53037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758000" y="3018130"/>
              <a:ext cx="4983480" cy="821739"/>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9842790" y="3152000"/>
              <a:ext cx="480060" cy="652467"/>
            </a:xfrm>
            <a:prstGeom prst="rect">
              <a:avLst/>
            </a:prstGeom>
            <a:noFill/>
          </p:spPr>
          <p:txBody>
            <a:bodyPr wrap="square" rtlCol="0">
              <a:spAutoFit/>
            </a:bodyPr>
            <a:lstStyle/>
            <a:p>
              <a:r>
                <a:rPr lang="en-US" altLang="zh-CN" sz="3000" dirty="0" smtClean="0">
                  <a:solidFill>
                    <a:schemeClr val="bg1"/>
                  </a:solidFill>
                  <a:latin typeface="Meiryo" panose="020B0604030504040204" pitchFamily="34" charset="-128"/>
                  <a:ea typeface="Meiryo" panose="020B0604030504040204" pitchFamily="34" charset="-128"/>
                </a:rPr>
                <a:t>4</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11" name="文本框 10"/>
          <p:cNvSpPr txBox="1"/>
          <p:nvPr userDrawn="1"/>
        </p:nvSpPr>
        <p:spPr>
          <a:xfrm>
            <a:off x="7632769" y="386300"/>
            <a:ext cx="3483210" cy="553998"/>
          </a:xfrm>
          <a:prstGeom prst="rect">
            <a:avLst/>
          </a:prstGeom>
          <a:noFill/>
        </p:spPr>
        <p:txBody>
          <a:bodyPr wrap="square" rtlCol="0">
            <a:spAutoFit/>
          </a:bodyPr>
          <a:lstStyle/>
          <a:p>
            <a:r>
              <a:rPr lang="zh-CN" altLang="en-US" sz="3000" dirty="0" smtClean="0">
                <a:latin typeface="微软雅黑" panose="020B0503020204020204" pitchFamily="34" charset="-122"/>
                <a:ea typeface="微软雅黑" panose="020B0503020204020204" pitchFamily="34" charset="-122"/>
              </a:rPr>
              <a:t>键入这里输入标题</a:t>
            </a:r>
            <a:endParaRPr lang="zh-CN" altLang="en-US" sz="3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39828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3F3C18-2ADA-47FE-9F9D-9F4410CB5CA8}" type="datetimeFigureOut">
              <a:rPr lang="zh-CN" altLang="en-US" smtClean="0"/>
              <a:t>2016-4-9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8CF7EF-80FB-4E89-91FB-55DD94354444}" type="slidenum">
              <a:rPr lang="zh-CN" altLang="en-US" smtClean="0"/>
              <a:t>‹#›</a:t>
            </a:fld>
            <a:endParaRPr lang="zh-CN" altLang="en-US"/>
          </a:p>
        </p:txBody>
      </p:sp>
    </p:spTree>
    <p:extLst>
      <p:ext uri="{BB962C8B-B14F-4D97-AF65-F5344CB8AC3E}">
        <p14:creationId xmlns:p14="http://schemas.microsoft.com/office/powerpoint/2010/main" val="1499072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3F3C18-2ADA-47FE-9F9D-9F4410CB5CA8}" type="datetimeFigureOut">
              <a:rPr lang="zh-CN" altLang="en-US" smtClean="0"/>
              <a:t>2016-4-9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8CF7EF-80FB-4E89-91FB-55DD94354444}" type="slidenum">
              <a:rPr lang="zh-CN" altLang="en-US" smtClean="0"/>
              <a:t>‹#›</a:t>
            </a:fld>
            <a:endParaRPr lang="zh-CN" altLang="en-US"/>
          </a:p>
        </p:txBody>
      </p:sp>
    </p:spTree>
    <p:extLst>
      <p:ext uri="{BB962C8B-B14F-4D97-AF65-F5344CB8AC3E}">
        <p14:creationId xmlns:p14="http://schemas.microsoft.com/office/powerpoint/2010/main" val="2695590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13F3C18-2ADA-47FE-9F9D-9F4410CB5CA8}" type="datetimeFigureOut">
              <a:rPr lang="zh-CN" altLang="en-US" smtClean="0"/>
              <a:t>2016-4-9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8CF7EF-80FB-4E89-91FB-55DD94354444}" type="slidenum">
              <a:rPr lang="zh-CN" altLang="en-US" smtClean="0"/>
              <a:t>‹#›</a:t>
            </a:fld>
            <a:endParaRPr lang="zh-CN" altLang="en-US"/>
          </a:p>
        </p:txBody>
      </p:sp>
    </p:spTree>
    <p:extLst>
      <p:ext uri="{BB962C8B-B14F-4D97-AF65-F5344CB8AC3E}">
        <p14:creationId xmlns:p14="http://schemas.microsoft.com/office/powerpoint/2010/main" val="131997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13F3C18-2ADA-47FE-9F9D-9F4410CB5CA8}" type="datetimeFigureOut">
              <a:rPr lang="zh-CN" altLang="en-US" smtClean="0"/>
              <a:t>2016-4-9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8CF7EF-80FB-4E89-91FB-55DD94354444}" type="slidenum">
              <a:rPr lang="zh-CN" altLang="en-US" smtClean="0"/>
              <a:t>‹#›</a:t>
            </a:fld>
            <a:endParaRPr lang="zh-CN" altLang="en-US"/>
          </a:p>
        </p:txBody>
      </p:sp>
    </p:spTree>
    <p:extLst>
      <p:ext uri="{BB962C8B-B14F-4D97-AF65-F5344CB8AC3E}">
        <p14:creationId xmlns:p14="http://schemas.microsoft.com/office/powerpoint/2010/main" val="307026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13F3C18-2ADA-47FE-9F9D-9F4410CB5CA8}" type="datetimeFigureOut">
              <a:rPr lang="zh-CN" altLang="en-US" smtClean="0"/>
              <a:t>2016-4-9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48CF7EF-80FB-4E89-91FB-55DD94354444}" type="slidenum">
              <a:rPr lang="zh-CN" altLang="en-US" smtClean="0"/>
              <a:t>‹#›</a:t>
            </a:fld>
            <a:endParaRPr lang="zh-CN" altLang="en-US"/>
          </a:p>
        </p:txBody>
      </p:sp>
    </p:spTree>
    <p:extLst>
      <p:ext uri="{BB962C8B-B14F-4D97-AF65-F5344CB8AC3E}">
        <p14:creationId xmlns:p14="http://schemas.microsoft.com/office/powerpoint/2010/main" val="239751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13F3C18-2ADA-47FE-9F9D-9F4410CB5CA8}" type="datetimeFigureOut">
              <a:rPr lang="zh-CN" altLang="en-US" smtClean="0"/>
              <a:t>2016-4-9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48CF7EF-80FB-4E89-91FB-55DD94354444}" type="slidenum">
              <a:rPr lang="zh-CN" altLang="en-US" smtClean="0"/>
              <a:t>‹#›</a:t>
            </a:fld>
            <a:endParaRPr lang="zh-CN" altLang="en-US"/>
          </a:p>
        </p:txBody>
      </p:sp>
      <p:grpSp>
        <p:nvGrpSpPr>
          <p:cNvPr id="26" name="组合 25"/>
          <p:cNvGrpSpPr/>
          <p:nvPr userDrawn="1"/>
        </p:nvGrpSpPr>
        <p:grpSpPr>
          <a:xfrm>
            <a:off x="0" y="329825"/>
            <a:ext cx="5559480" cy="697724"/>
            <a:chOff x="4758000" y="1859597"/>
            <a:chExt cx="5559480" cy="821739"/>
          </a:xfrm>
        </p:grpSpPr>
        <p:sp>
          <p:nvSpPr>
            <p:cNvPr id="27" name="矩形 26"/>
            <p:cNvSpPr/>
            <p:nvPr/>
          </p:nvSpPr>
          <p:spPr>
            <a:xfrm>
              <a:off x="4758000" y="2005279"/>
              <a:ext cx="682680" cy="53037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334000" y="1859597"/>
              <a:ext cx="4983480" cy="821739"/>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758000" y="1993467"/>
              <a:ext cx="480060" cy="652467"/>
            </a:xfrm>
            <a:prstGeom prst="rect">
              <a:avLst/>
            </a:prstGeom>
            <a:noFill/>
          </p:spPr>
          <p:txBody>
            <a:bodyPr wrap="square" rtlCol="0">
              <a:spAutoFit/>
            </a:bodyPr>
            <a:lstStyle/>
            <a:p>
              <a:r>
                <a:rPr lang="en-US" altLang="zh-CN" sz="3000" dirty="0" smtClean="0">
                  <a:solidFill>
                    <a:schemeClr val="bg1"/>
                  </a:solidFill>
                  <a:latin typeface="Meiryo" panose="020B0604030504040204" pitchFamily="34" charset="-128"/>
                  <a:ea typeface="Meiryo" panose="020B0604030504040204" pitchFamily="34" charset="-128"/>
                </a:rPr>
                <a:t>1</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30" name="文本框 29"/>
          <p:cNvSpPr txBox="1"/>
          <p:nvPr userDrawn="1"/>
        </p:nvSpPr>
        <p:spPr>
          <a:xfrm>
            <a:off x="1005619" y="386300"/>
            <a:ext cx="3483210" cy="553998"/>
          </a:xfrm>
          <a:prstGeom prst="rect">
            <a:avLst/>
          </a:prstGeom>
          <a:noFill/>
        </p:spPr>
        <p:txBody>
          <a:bodyPr wrap="square" rtlCol="0">
            <a:spAutoFit/>
          </a:bodyPr>
          <a:lstStyle/>
          <a:p>
            <a:r>
              <a:rPr lang="zh-CN" altLang="en-US" sz="3000" dirty="0">
                <a:latin typeface="微软雅黑" panose="020B0503020204020204" pitchFamily="34" charset="-122"/>
                <a:ea typeface="微软雅黑" panose="020B0503020204020204" pitchFamily="34" charset="-122"/>
              </a:rPr>
              <a:t>键入</a:t>
            </a:r>
            <a:r>
              <a:rPr lang="zh-CN" altLang="en-US" sz="3000" dirty="0" smtClean="0">
                <a:latin typeface="微软雅黑" panose="020B0503020204020204" pitchFamily="34" charset="-122"/>
                <a:ea typeface="微软雅黑" panose="020B0503020204020204" pitchFamily="34" charset="-122"/>
              </a:rPr>
              <a:t>这里输入标题</a:t>
            </a:r>
            <a:endParaRPr lang="zh-CN" altLang="en-US" sz="3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72150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3F3C18-2ADA-47FE-9F9D-9F4410CB5CA8}" type="datetimeFigureOut">
              <a:rPr lang="zh-CN" altLang="en-US" smtClean="0"/>
              <a:t>2016-4-9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48CF7EF-80FB-4E89-91FB-55DD94354444}" type="slidenum">
              <a:rPr lang="zh-CN" altLang="en-US" smtClean="0"/>
              <a:t>‹#›</a:t>
            </a:fld>
            <a:endParaRPr lang="zh-CN" altLang="en-US"/>
          </a:p>
        </p:txBody>
      </p:sp>
    </p:spTree>
    <p:extLst>
      <p:ext uri="{BB962C8B-B14F-4D97-AF65-F5344CB8AC3E}">
        <p14:creationId xmlns:p14="http://schemas.microsoft.com/office/powerpoint/2010/main" val="1617018217"/>
      </p:ext>
    </p:extLst>
  </p:cSld>
  <p:clrMapOvr>
    <a:masterClrMapping/>
  </p:clrMapOvr>
  <p:extLst mod="1">
    <p:ext uri="{DCECCB84-F9BA-43D5-87BE-67443E8EF086}">
      <p15:sldGuideLst xmlns="" xmlns:p15="http://schemas.microsoft.com/office/powerpoint/2012/main">
        <p15:guide id="1" orient="horz" pos="64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grpSp>
        <p:nvGrpSpPr>
          <p:cNvPr id="8" name="组合 7"/>
          <p:cNvGrpSpPr/>
          <p:nvPr userDrawn="1"/>
        </p:nvGrpSpPr>
        <p:grpSpPr>
          <a:xfrm>
            <a:off x="6627150" y="329825"/>
            <a:ext cx="5564850" cy="697724"/>
            <a:chOff x="4758000" y="3018130"/>
            <a:chExt cx="5564850" cy="821739"/>
          </a:xfrm>
        </p:grpSpPr>
        <p:sp>
          <p:nvSpPr>
            <p:cNvPr id="9" name="矩形 8"/>
            <p:cNvSpPr/>
            <p:nvPr/>
          </p:nvSpPr>
          <p:spPr>
            <a:xfrm>
              <a:off x="9640170" y="3163813"/>
              <a:ext cx="682680" cy="53037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758000" y="3018130"/>
              <a:ext cx="4983480" cy="821739"/>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9842790" y="3152000"/>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12" name="文本框 11"/>
          <p:cNvSpPr txBox="1"/>
          <p:nvPr userDrawn="1"/>
        </p:nvSpPr>
        <p:spPr>
          <a:xfrm>
            <a:off x="7632769" y="386300"/>
            <a:ext cx="3483210" cy="553998"/>
          </a:xfrm>
          <a:prstGeom prst="rect">
            <a:avLst/>
          </a:prstGeom>
          <a:noFill/>
        </p:spPr>
        <p:txBody>
          <a:bodyPr wrap="square" rtlCol="0">
            <a:spAutoFit/>
          </a:bodyPr>
          <a:lstStyle/>
          <a:p>
            <a:r>
              <a:rPr lang="zh-CN" altLang="en-US" sz="3000" dirty="0" smtClean="0">
                <a:latin typeface="微软雅黑" panose="020B0503020204020204" pitchFamily="34" charset="-122"/>
                <a:ea typeface="微软雅黑" panose="020B0503020204020204" pitchFamily="34" charset="-122"/>
              </a:rPr>
              <a:t>键入这里输入标题</a:t>
            </a:r>
            <a:endParaRPr lang="zh-CN" altLang="en-US" sz="3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37894503"/>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402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8" name="组合 7"/>
          <p:cNvGrpSpPr/>
          <p:nvPr userDrawn="1"/>
        </p:nvGrpSpPr>
        <p:grpSpPr>
          <a:xfrm>
            <a:off x="0" y="329825"/>
            <a:ext cx="5559480" cy="697724"/>
            <a:chOff x="4758000" y="1859597"/>
            <a:chExt cx="5559480" cy="821739"/>
          </a:xfrm>
        </p:grpSpPr>
        <p:sp>
          <p:nvSpPr>
            <p:cNvPr id="9" name="矩形 8"/>
            <p:cNvSpPr/>
            <p:nvPr/>
          </p:nvSpPr>
          <p:spPr>
            <a:xfrm>
              <a:off x="4758000" y="2005279"/>
              <a:ext cx="682680" cy="53037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334000" y="1859597"/>
              <a:ext cx="4983480" cy="821739"/>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758000" y="1993467"/>
              <a:ext cx="480060" cy="652467"/>
            </a:xfrm>
            <a:prstGeom prst="rect">
              <a:avLst/>
            </a:prstGeom>
            <a:noFill/>
          </p:spPr>
          <p:txBody>
            <a:bodyPr wrap="square" rtlCol="0">
              <a:spAutoFit/>
            </a:bodyPr>
            <a:lstStyle/>
            <a:p>
              <a:r>
                <a:rPr lang="en-US" altLang="zh-CN" sz="3000" dirty="0" smtClean="0">
                  <a:solidFill>
                    <a:schemeClr val="bg1"/>
                  </a:solidFill>
                  <a:latin typeface="Meiryo" panose="020B0604030504040204" pitchFamily="34" charset="-128"/>
                  <a:ea typeface="Meiryo" panose="020B0604030504040204" pitchFamily="34" charset="-128"/>
                </a:rPr>
                <a:t>3</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12" name="文本框 11"/>
          <p:cNvSpPr txBox="1"/>
          <p:nvPr userDrawn="1"/>
        </p:nvSpPr>
        <p:spPr>
          <a:xfrm>
            <a:off x="1005619" y="386300"/>
            <a:ext cx="3483210" cy="553998"/>
          </a:xfrm>
          <a:prstGeom prst="rect">
            <a:avLst/>
          </a:prstGeom>
          <a:noFill/>
        </p:spPr>
        <p:txBody>
          <a:bodyPr wrap="square" rtlCol="0">
            <a:spAutoFit/>
          </a:bodyPr>
          <a:lstStyle/>
          <a:p>
            <a:r>
              <a:rPr lang="zh-CN" altLang="en-US" sz="3000" dirty="0">
                <a:latin typeface="微软雅黑" panose="020B0503020204020204" pitchFamily="34" charset="-122"/>
                <a:ea typeface="微软雅黑" panose="020B0503020204020204" pitchFamily="34" charset="-122"/>
              </a:rPr>
              <a:t>键入</a:t>
            </a:r>
            <a:r>
              <a:rPr lang="zh-CN" altLang="en-US" sz="3000" dirty="0" smtClean="0">
                <a:latin typeface="微软雅黑" panose="020B0503020204020204" pitchFamily="34" charset="-122"/>
                <a:ea typeface="微软雅黑" panose="020B0503020204020204" pitchFamily="34" charset="-122"/>
              </a:rPr>
              <a:t>这里输入标题</a:t>
            </a:r>
            <a:endParaRPr lang="zh-CN" altLang="en-US" sz="3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44007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F3C18-2ADA-47FE-9F9D-9F4410CB5CA8}" type="datetimeFigureOut">
              <a:rPr lang="zh-CN" altLang="en-US" smtClean="0"/>
              <a:t>2016-4-9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8CF7EF-80FB-4E89-91FB-55DD94354444}" type="slidenum">
              <a:rPr lang="zh-CN" altLang="en-US" smtClean="0"/>
              <a:t>‹#›</a:t>
            </a:fld>
            <a:endParaRPr lang="zh-CN" altLang="en-US"/>
          </a:p>
        </p:txBody>
      </p:sp>
    </p:spTree>
    <p:extLst>
      <p:ext uri="{BB962C8B-B14F-4D97-AF65-F5344CB8AC3E}">
        <p14:creationId xmlns:p14="http://schemas.microsoft.com/office/powerpoint/2010/main" val="1160818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3.jp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1.pn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3.jp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647334"/>
            <a:ext cx="12192000" cy="2109326"/>
          </a:xfrm>
          <a:prstGeom prst="rect">
            <a:avLst/>
          </a:prstGeom>
          <a:blipFill>
            <a:blip r:embed="rId2"/>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208145" y="2165174"/>
            <a:ext cx="3775710" cy="830997"/>
          </a:xfrm>
          <a:prstGeom prst="rect">
            <a:avLst/>
          </a:prstGeom>
          <a:noFill/>
        </p:spPr>
        <p:txBody>
          <a:bodyPr wrap="square" rtlCol="0">
            <a:spAutoFit/>
          </a:bodyPr>
          <a:lstStyle/>
          <a:p>
            <a:pPr algn="ctr"/>
            <a:r>
              <a:rPr lang="zh-CN" altLang="en-US" sz="4800" b="1" dirty="0" smtClean="0">
                <a:latin typeface="方正清刻本悦宋简体" panose="02000000000000000000" pitchFamily="2" charset="-122"/>
                <a:ea typeface="方正清刻本悦宋简体" panose="02000000000000000000" pitchFamily="2" charset="-122"/>
              </a:rPr>
              <a:t>读书报告</a:t>
            </a:r>
            <a:endParaRPr lang="zh-CN" altLang="en-US" sz="4800" b="1" dirty="0">
              <a:latin typeface="方正清刻本悦宋简体" panose="02000000000000000000" pitchFamily="2" charset="-122"/>
              <a:ea typeface="方正清刻本悦宋简体" panose="02000000000000000000" pitchFamily="2" charset="-122"/>
            </a:endParaRPr>
          </a:p>
        </p:txBody>
      </p:sp>
      <p:sp>
        <p:nvSpPr>
          <p:cNvPr id="6" name="文本框 5"/>
          <p:cNvSpPr txBox="1"/>
          <p:nvPr/>
        </p:nvSpPr>
        <p:spPr>
          <a:xfrm>
            <a:off x="4862511" y="4618814"/>
            <a:ext cx="2916000" cy="553998"/>
          </a:xfrm>
          <a:prstGeom prst="rect">
            <a:avLst/>
          </a:prstGeom>
          <a:noFill/>
        </p:spPr>
        <p:txBody>
          <a:bodyPr wrap="square" rtlCol="0">
            <a:spAutoFit/>
          </a:bodyPr>
          <a:lstStyle/>
          <a:p>
            <a:r>
              <a:rPr lang="zh-CN" altLang="en-US" sz="3000" b="1" dirty="0" smtClean="0">
                <a:latin typeface="方正清刻本悦宋简体" panose="02000000000000000000" pitchFamily="2" charset="-122"/>
                <a:ea typeface="方正清刻本悦宋简体" panose="02000000000000000000" pitchFamily="2" charset="-122"/>
              </a:rPr>
              <a:t>报告人：秦超彬</a:t>
            </a:r>
            <a:endParaRPr lang="zh-CN" altLang="en-US" sz="3000" b="1" dirty="0">
              <a:latin typeface="方正清刻本悦宋简体" panose="02000000000000000000" pitchFamily="2" charset="-122"/>
              <a:ea typeface="方正清刻本悦宋简体" panose="02000000000000000000" pitchFamily="2" charset="-122"/>
            </a:endParaRPr>
          </a:p>
        </p:txBody>
      </p:sp>
      <p:sp>
        <p:nvSpPr>
          <p:cNvPr id="7" name="文本框 6"/>
          <p:cNvSpPr txBox="1"/>
          <p:nvPr/>
        </p:nvSpPr>
        <p:spPr>
          <a:xfrm>
            <a:off x="5189219" y="6366748"/>
            <a:ext cx="1813561" cy="369332"/>
          </a:xfrm>
          <a:prstGeom prst="rect">
            <a:avLst/>
          </a:prstGeom>
          <a:noFill/>
        </p:spPr>
        <p:txBody>
          <a:bodyPr wrap="square" rtlCol="0">
            <a:spAutoFit/>
          </a:bodyPr>
          <a:lstStyle/>
          <a:p>
            <a:r>
              <a:rPr lang="en-US" altLang="zh-CN" dirty="0" smtClean="0">
                <a:solidFill>
                  <a:schemeClr val="bg1">
                    <a:lumMod val="50000"/>
                  </a:schemeClr>
                </a:solidFill>
                <a:latin typeface="微软雅黑" panose="020B0503020204020204" pitchFamily="34" charset="-122"/>
                <a:ea typeface="微软雅黑" panose="020B0503020204020204" pitchFamily="34" charset="-122"/>
              </a:rPr>
              <a:t>2016</a:t>
            </a:r>
            <a:r>
              <a:rPr lang="zh-CN" altLang="en-US" dirty="0" smtClean="0">
                <a:solidFill>
                  <a:schemeClr val="bg1">
                    <a:lumMod val="50000"/>
                  </a:schemeClr>
                </a:solidFill>
                <a:latin typeface="微软雅黑" panose="020B0503020204020204" pitchFamily="34" charset="-122"/>
                <a:ea typeface="微软雅黑" panose="020B0503020204020204" pitchFamily="34" charset="-122"/>
              </a:rPr>
              <a:t>年</a:t>
            </a:r>
            <a:r>
              <a:rPr lang="en-US" altLang="zh-CN" dirty="0" smtClean="0">
                <a:solidFill>
                  <a:schemeClr val="bg1">
                    <a:lumMod val="50000"/>
                  </a:schemeClr>
                </a:solidFill>
                <a:latin typeface="微软雅黑" panose="020B0503020204020204" pitchFamily="34" charset="-122"/>
                <a:ea typeface="微软雅黑" panose="020B0503020204020204" pitchFamily="34" charset="-122"/>
              </a:rPr>
              <a:t>4</a:t>
            </a:r>
            <a:r>
              <a:rPr lang="zh-CN" altLang="en-US" dirty="0" smtClean="0">
                <a:solidFill>
                  <a:schemeClr val="bg1">
                    <a:lumMod val="50000"/>
                  </a:schemeClr>
                </a:solidFill>
                <a:latin typeface="微软雅黑" panose="020B0503020204020204" pitchFamily="34" charset="-122"/>
                <a:ea typeface="微软雅黑" panose="020B0503020204020204" pitchFamily="34" charset="-122"/>
              </a:rPr>
              <a:t>月</a:t>
            </a:r>
            <a:r>
              <a:rPr lang="en-US" altLang="zh-CN" dirty="0" smtClean="0">
                <a:solidFill>
                  <a:schemeClr val="bg1">
                    <a:lumMod val="50000"/>
                  </a:schemeClr>
                </a:solidFill>
                <a:latin typeface="微软雅黑" panose="020B0503020204020204" pitchFamily="34" charset="-122"/>
                <a:ea typeface="微软雅黑" panose="020B0503020204020204" pitchFamily="34" charset="-122"/>
              </a:rPr>
              <a:t>9</a:t>
            </a:r>
            <a:r>
              <a:rPr lang="zh-CN" altLang="en-US" dirty="0" smtClean="0">
                <a:solidFill>
                  <a:schemeClr val="bg1">
                    <a:lumMod val="50000"/>
                  </a:schemeClr>
                </a:solidFill>
                <a:latin typeface="微软雅黑" panose="020B0503020204020204" pitchFamily="34" charset="-122"/>
                <a:ea typeface="微软雅黑" panose="020B0503020204020204" pitchFamily="34" charset="-122"/>
              </a:rPr>
              <a:t>日</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0" y="3906090"/>
            <a:ext cx="12192000" cy="138968"/>
          </a:xfrm>
          <a:prstGeom prst="rect">
            <a:avLst/>
          </a:prstGeom>
          <a:solidFill>
            <a:srgbClr val="942923"/>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 y="1364501"/>
            <a:ext cx="12192000" cy="138968"/>
          </a:xfrm>
          <a:prstGeom prst="rect">
            <a:avLst/>
          </a:prstGeom>
          <a:solidFill>
            <a:srgbClr val="942923"/>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38034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flipH="1">
            <a:off x="9838346" y="256906"/>
            <a:ext cx="2631681" cy="697725"/>
            <a:chOff x="-258417" y="554344"/>
            <a:chExt cx="2631681" cy="697725"/>
          </a:xfrm>
        </p:grpSpPr>
        <p:grpSp>
          <p:nvGrpSpPr>
            <p:cNvPr id="26" name="组合 25"/>
            <p:cNvGrpSpPr/>
            <p:nvPr/>
          </p:nvGrpSpPr>
          <p:grpSpPr>
            <a:xfrm>
              <a:off x="283264" y="554344"/>
              <a:ext cx="2090000" cy="697724"/>
              <a:chOff x="4971690" y="1039001"/>
              <a:chExt cx="2090000" cy="697724"/>
            </a:xfrm>
          </p:grpSpPr>
          <p:grpSp>
            <p:nvGrpSpPr>
              <p:cNvPr id="28" name="组合 27"/>
              <p:cNvGrpSpPr/>
              <p:nvPr/>
            </p:nvGrpSpPr>
            <p:grpSpPr>
              <a:xfrm>
                <a:off x="4971690" y="1039001"/>
                <a:ext cx="2090000" cy="697724"/>
                <a:chOff x="4743090" y="1859597"/>
                <a:chExt cx="2090000" cy="821739"/>
              </a:xfrm>
            </p:grpSpPr>
            <p:sp>
              <p:nvSpPr>
                <p:cNvPr id="30" name="矩形 29"/>
                <p:cNvSpPr/>
                <p:nvPr/>
              </p:nvSpPr>
              <p:spPr>
                <a:xfrm>
                  <a:off x="4758000" y="2005279"/>
                  <a:ext cx="682680" cy="53037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334000" y="1859597"/>
                  <a:ext cx="1499090" cy="821739"/>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7430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29" name="文本框 28"/>
              <p:cNvSpPr txBox="1"/>
              <p:nvPr/>
            </p:nvSpPr>
            <p:spPr>
              <a:xfrm>
                <a:off x="5669280" y="1140109"/>
                <a:ext cx="1319258" cy="461665"/>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Results</a:t>
                </a:r>
                <a:endParaRPr lang="zh-CN" altLang="en-US" sz="2400" dirty="0">
                  <a:latin typeface="微软雅黑" panose="020B0503020204020204" pitchFamily="34" charset="-122"/>
                  <a:ea typeface="微软雅黑" panose="020B0503020204020204" pitchFamily="34" charset="-122"/>
                </a:endParaRPr>
              </a:p>
            </p:txBody>
          </p:sp>
        </p:grpSp>
        <p:sp>
          <p:nvSpPr>
            <p:cNvPr id="27" name="矩形 26"/>
            <p:cNvSpPr/>
            <p:nvPr/>
          </p:nvSpPr>
          <p:spPr>
            <a:xfrm>
              <a:off x="-258417" y="554345"/>
              <a:ext cx="556591" cy="69772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61526" y="380602"/>
            <a:ext cx="6697058" cy="697724"/>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tx1"/>
                </a:solidFill>
                <a:latin typeface="微软雅黑" panose="020B0503020204020204" pitchFamily="34" charset="-122"/>
                <a:ea typeface="微软雅黑" panose="020B0503020204020204" pitchFamily="34" charset="-122"/>
              </a:rPr>
              <a:t>2.1 </a:t>
            </a:r>
            <a:r>
              <a:rPr lang="en-US" altLang="zh-CN" b="1" dirty="0" smtClean="0">
                <a:solidFill>
                  <a:schemeClr val="tx1"/>
                </a:solidFill>
                <a:latin typeface="微软雅黑" panose="020B0503020204020204" pitchFamily="34" charset="-122"/>
                <a:ea typeface="微软雅黑" panose="020B0503020204020204" pitchFamily="34" charset="-122"/>
              </a:rPr>
              <a:t>Identification of small molecule agonists of </a:t>
            </a:r>
            <a:r>
              <a:rPr lang="en-US" altLang="zh-CN" b="1" dirty="0" err="1" smtClean="0">
                <a:solidFill>
                  <a:schemeClr val="tx1"/>
                </a:solidFill>
                <a:latin typeface="微软雅黑" panose="020B0503020204020204" pitchFamily="34" charset="-122"/>
                <a:ea typeface="微软雅黑" panose="020B0503020204020204" pitchFamily="34" charset="-122"/>
              </a:rPr>
              <a:t>AdipoR</a:t>
            </a:r>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755" y="1161190"/>
            <a:ext cx="2907300" cy="26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4234118" y="1891022"/>
            <a:ext cx="7052165" cy="646331"/>
          </a:xfrm>
          <a:prstGeom prst="rect">
            <a:avLst/>
          </a:prstGeom>
        </p:spPr>
        <p:txBody>
          <a:bodyPr wrap="square">
            <a:spAutoFit/>
          </a:bodyPr>
          <a:lstStyle/>
          <a:p>
            <a:r>
              <a:rPr lang="en-US" altLang="zh-CN" dirty="0" err="1" smtClean="0"/>
              <a:t>AdipoRon</a:t>
            </a:r>
            <a:r>
              <a:rPr lang="en-US" altLang="zh-CN" dirty="0" smtClean="0"/>
              <a:t> increased PGC-1</a:t>
            </a:r>
            <a:r>
              <a:rPr lang="el-GR" altLang="zh-CN" dirty="0" smtClean="0"/>
              <a:t>α</a:t>
            </a:r>
            <a:r>
              <a:rPr lang="en-US" altLang="zh-CN" dirty="0" smtClean="0"/>
              <a:t> expression which is dependent on Ca</a:t>
            </a:r>
            <a:r>
              <a:rPr lang="en-US" altLang="zh-CN" baseline="30000" dirty="0" smtClean="0"/>
              <a:t>2+ </a:t>
            </a:r>
            <a:r>
              <a:rPr lang="en-US" altLang="zh-CN" dirty="0" err="1"/>
              <a:t>signalling</a:t>
            </a:r>
            <a:r>
              <a:rPr lang="en-US" altLang="zh-CN" dirty="0"/>
              <a:t>.</a:t>
            </a:r>
            <a:endParaRPr lang="zh-CN" altLang="en-US" dirty="0"/>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755" y="3927602"/>
            <a:ext cx="10629900"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550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flipH="1">
            <a:off x="9838346" y="256906"/>
            <a:ext cx="2631681" cy="697725"/>
            <a:chOff x="-258417" y="554344"/>
            <a:chExt cx="2631681" cy="697725"/>
          </a:xfrm>
        </p:grpSpPr>
        <p:grpSp>
          <p:nvGrpSpPr>
            <p:cNvPr id="26" name="组合 25"/>
            <p:cNvGrpSpPr/>
            <p:nvPr/>
          </p:nvGrpSpPr>
          <p:grpSpPr>
            <a:xfrm>
              <a:off x="283264" y="554344"/>
              <a:ext cx="2090000" cy="697724"/>
              <a:chOff x="4971690" y="1039001"/>
              <a:chExt cx="2090000" cy="697724"/>
            </a:xfrm>
          </p:grpSpPr>
          <p:grpSp>
            <p:nvGrpSpPr>
              <p:cNvPr id="28" name="组合 27"/>
              <p:cNvGrpSpPr/>
              <p:nvPr/>
            </p:nvGrpSpPr>
            <p:grpSpPr>
              <a:xfrm>
                <a:off x="4971690" y="1039001"/>
                <a:ext cx="2090000" cy="697724"/>
                <a:chOff x="4743090" y="1859597"/>
                <a:chExt cx="2090000" cy="821739"/>
              </a:xfrm>
            </p:grpSpPr>
            <p:sp>
              <p:nvSpPr>
                <p:cNvPr id="30" name="矩形 29"/>
                <p:cNvSpPr/>
                <p:nvPr/>
              </p:nvSpPr>
              <p:spPr>
                <a:xfrm>
                  <a:off x="4758000" y="2005279"/>
                  <a:ext cx="682680" cy="53037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334000" y="1859597"/>
                  <a:ext cx="1499090" cy="821739"/>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7430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29" name="文本框 28"/>
              <p:cNvSpPr txBox="1"/>
              <p:nvPr/>
            </p:nvSpPr>
            <p:spPr>
              <a:xfrm>
                <a:off x="5669280" y="1140109"/>
                <a:ext cx="1319258" cy="461665"/>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Results</a:t>
                </a:r>
                <a:endParaRPr lang="zh-CN" altLang="en-US" sz="2400" dirty="0">
                  <a:latin typeface="微软雅黑" panose="020B0503020204020204" pitchFamily="34" charset="-122"/>
                  <a:ea typeface="微软雅黑" panose="020B0503020204020204" pitchFamily="34" charset="-122"/>
                </a:endParaRPr>
              </a:p>
            </p:txBody>
          </p:sp>
        </p:grpSp>
        <p:sp>
          <p:nvSpPr>
            <p:cNvPr id="27" name="矩形 26"/>
            <p:cNvSpPr/>
            <p:nvPr/>
          </p:nvSpPr>
          <p:spPr>
            <a:xfrm>
              <a:off x="-258417" y="554345"/>
              <a:ext cx="556591" cy="69772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61526" y="380602"/>
            <a:ext cx="6697058" cy="697724"/>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tx1"/>
                </a:solidFill>
                <a:latin typeface="微软雅黑" panose="020B0503020204020204" pitchFamily="34" charset="-122"/>
                <a:ea typeface="微软雅黑" panose="020B0503020204020204" pitchFamily="34" charset="-122"/>
              </a:rPr>
              <a:t>2.1 </a:t>
            </a:r>
            <a:r>
              <a:rPr lang="en-US" altLang="zh-CN" b="1" dirty="0" smtClean="0">
                <a:solidFill>
                  <a:schemeClr val="tx1"/>
                </a:solidFill>
                <a:latin typeface="微软雅黑" panose="020B0503020204020204" pitchFamily="34" charset="-122"/>
                <a:ea typeface="微软雅黑" panose="020B0503020204020204" pitchFamily="34" charset="-122"/>
              </a:rPr>
              <a:t>Identification of small molecule agonists of </a:t>
            </a:r>
            <a:r>
              <a:rPr lang="en-US" altLang="zh-CN" b="1" dirty="0" err="1" smtClean="0">
                <a:solidFill>
                  <a:schemeClr val="tx1"/>
                </a:solidFill>
                <a:latin typeface="微软雅黑" panose="020B0503020204020204" pitchFamily="34" charset="-122"/>
                <a:ea typeface="微软雅黑" panose="020B0503020204020204" pitchFamily="34" charset="-122"/>
              </a:rPr>
              <a:t>AdipoR</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2" name="矩形 1"/>
          <p:cNvSpPr/>
          <p:nvPr/>
        </p:nvSpPr>
        <p:spPr>
          <a:xfrm>
            <a:off x="2779395" y="6180005"/>
            <a:ext cx="6096000" cy="369332"/>
          </a:xfrm>
          <a:prstGeom prst="rect">
            <a:avLst/>
          </a:prstGeom>
        </p:spPr>
        <p:txBody>
          <a:bodyPr>
            <a:spAutoFit/>
          </a:bodyPr>
          <a:lstStyle/>
          <a:p>
            <a:r>
              <a:rPr lang="en-US" altLang="zh-CN" dirty="0" err="1" smtClean="0"/>
              <a:t>AdipoRon</a:t>
            </a:r>
            <a:r>
              <a:rPr lang="en-US" altLang="zh-CN" dirty="0" smtClean="0"/>
              <a:t> bound to both AdipoR1 and AdipoR2</a:t>
            </a:r>
            <a:endParaRPr lang="zh-CN" altLang="en-US" dirty="0"/>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201" y="1209866"/>
            <a:ext cx="4143375"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7395" y="1209866"/>
            <a:ext cx="4286250"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550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flipH="1">
            <a:off x="9838346" y="256906"/>
            <a:ext cx="2631681" cy="697725"/>
            <a:chOff x="-258417" y="554344"/>
            <a:chExt cx="2631681" cy="697725"/>
          </a:xfrm>
        </p:grpSpPr>
        <p:grpSp>
          <p:nvGrpSpPr>
            <p:cNvPr id="26" name="组合 25"/>
            <p:cNvGrpSpPr/>
            <p:nvPr/>
          </p:nvGrpSpPr>
          <p:grpSpPr>
            <a:xfrm>
              <a:off x="283264" y="554344"/>
              <a:ext cx="2090000" cy="697724"/>
              <a:chOff x="4971690" y="1039001"/>
              <a:chExt cx="2090000" cy="697724"/>
            </a:xfrm>
          </p:grpSpPr>
          <p:grpSp>
            <p:nvGrpSpPr>
              <p:cNvPr id="28" name="组合 27"/>
              <p:cNvGrpSpPr/>
              <p:nvPr/>
            </p:nvGrpSpPr>
            <p:grpSpPr>
              <a:xfrm>
                <a:off x="4971690" y="1039001"/>
                <a:ext cx="2090000" cy="697724"/>
                <a:chOff x="4743090" y="1859597"/>
                <a:chExt cx="2090000" cy="821739"/>
              </a:xfrm>
            </p:grpSpPr>
            <p:sp>
              <p:nvSpPr>
                <p:cNvPr id="30" name="矩形 29"/>
                <p:cNvSpPr/>
                <p:nvPr/>
              </p:nvSpPr>
              <p:spPr>
                <a:xfrm>
                  <a:off x="4758000" y="2005279"/>
                  <a:ext cx="682680" cy="53037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334000" y="1859597"/>
                  <a:ext cx="1499090" cy="821739"/>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7430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29" name="文本框 28"/>
              <p:cNvSpPr txBox="1"/>
              <p:nvPr/>
            </p:nvSpPr>
            <p:spPr>
              <a:xfrm>
                <a:off x="5669280" y="1140109"/>
                <a:ext cx="1319258" cy="461665"/>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Results</a:t>
                </a:r>
                <a:endParaRPr lang="zh-CN" altLang="en-US" sz="2400" dirty="0">
                  <a:latin typeface="微软雅黑" panose="020B0503020204020204" pitchFamily="34" charset="-122"/>
                  <a:ea typeface="微软雅黑" panose="020B0503020204020204" pitchFamily="34" charset="-122"/>
                </a:endParaRPr>
              </a:p>
            </p:txBody>
          </p:sp>
        </p:grpSp>
        <p:sp>
          <p:nvSpPr>
            <p:cNvPr id="27" name="矩形 26"/>
            <p:cNvSpPr/>
            <p:nvPr/>
          </p:nvSpPr>
          <p:spPr>
            <a:xfrm>
              <a:off x="-258417" y="554345"/>
              <a:ext cx="556591" cy="69772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61526" y="380602"/>
            <a:ext cx="6697058" cy="697724"/>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tx1"/>
                </a:solidFill>
                <a:latin typeface="微软雅黑" panose="020B0503020204020204" pitchFamily="34" charset="-122"/>
                <a:ea typeface="微软雅黑" panose="020B0503020204020204" pitchFamily="34" charset="-122"/>
              </a:rPr>
              <a:t>2.1 </a:t>
            </a:r>
            <a:r>
              <a:rPr lang="en-US" altLang="zh-CN" b="1" dirty="0" smtClean="0">
                <a:solidFill>
                  <a:schemeClr val="tx1"/>
                </a:solidFill>
                <a:latin typeface="微软雅黑" panose="020B0503020204020204" pitchFamily="34" charset="-122"/>
                <a:ea typeface="微软雅黑" panose="020B0503020204020204" pitchFamily="34" charset="-122"/>
              </a:rPr>
              <a:t>Identification of small molecule agonists of </a:t>
            </a:r>
            <a:r>
              <a:rPr lang="en-US" altLang="zh-CN" b="1" dirty="0" err="1" smtClean="0">
                <a:solidFill>
                  <a:schemeClr val="tx1"/>
                </a:solidFill>
                <a:latin typeface="微软雅黑" panose="020B0503020204020204" pitchFamily="34" charset="-122"/>
                <a:ea typeface="微软雅黑" panose="020B0503020204020204" pitchFamily="34" charset="-122"/>
              </a:rPr>
              <a:t>AdipoR</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2" name="矩形 1"/>
          <p:cNvSpPr/>
          <p:nvPr/>
        </p:nvSpPr>
        <p:spPr>
          <a:xfrm>
            <a:off x="1591056" y="5984856"/>
            <a:ext cx="8741663" cy="369332"/>
          </a:xfrm>
          <a:prstGeom prst="rect">
            <a:avLst/>
          </a:prstGeom>
        </p:spPr>
        <p:txBody>
          <a:bodyPr wrap="square">
            <a:spAutoFit/>
          </a:bodyPr>
          <a:lstStyle/>
          <a:p>
            <a:r>
              <a:rPr lang="en-US" altLang="zh-CN" dirty="0" err="1" smtClean="0"/>
              <a:t>AdipoRon</a:t>
            </a:r>
            <a:r>
              <a:rPr lang="en-US" altLang="zh-CN" dirty="0" smtClean="0"/>
              <a:t> could activate AMPK in skeletal muscle and liver via AdipoR1 and AdipoR2</a:t>
            </a:r>
            <a:endParaRPr lang="zh-CN" altLang="en-US"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7557" y="1295493"/>
            <a:ext cx="3251824" cy="4185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6520" y="1295493"/>
            <a:ext cx="3044952" cy="416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2627974" y="5615524"/>
            <a:ext cx="6863498" cy="369332"/>
          </a:xfrm>
          <a:prstGeom prst="rect">
            <a:avLst/>
          </a:prstGeom>
        </p:spPr>
        <p:txBody>
          <a:bodyPr wrap="square">
            <a:spAutoFit/>
          </a:bodyPr>
          <a:lstStyle/>
          <a:p>
            <a:r>
              <a:rPr lang="en-US" altLang="zh-CN" dirty="0" smtClean="0"/>
              <a:t>Intravenous injection of </a:t>
            </a:r>
            <a:r>
              <a:rPr lang="en-US" altLang="zh-CN" dirty="0" err="1" smtClean="0"/>
              <a:t>AdipoRon</a:t>
            </a:r>
            <a:r>
              <a:rPr lang="en-US" altLang="zh-CN" dirty="0" smtClean="0"/>
              <a:t> (50mg/kg bodyweight</a:t>
            </a:r>
            <a:r>
              <a:rPr lang="en-US" altLang="zh-CN" dirty="0"/>
              <a:t>)</a:t>
            </a:r>
            <a:endParaRPr lang="zh-CN" altLang="en-US" dirty="0"/>
          </a:p>
        </p:txBody>
      </p:sp>
    </p:spTree>
    <p:extLst>
      <p:ext uri="{BB962C8B-B14F-4D97-AF65-F5344CB8AC3E}">
        <p14:creationId xmlns:p14="http://schemas.microsoft.com/office/powerpoint/2010/main" val="3256378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rrowheads="1"/>
          </p:cNvSpPr>
          <p:nvPr/>
        </p:nvSpPr>
        <p:spPr bwMode="auto">
          <a:xfrm>
            <a:off x="5293361" y="1131730"/>
            <a:ext cx="2357120" cy="5131894"/>
          </a:xfrm>
          <a:prstGeom prst="rightArrow">
            <a:avLst>
              <a:gd name="adj1" fmla="val 54806"/>
              <a:gd name="adj2" fmla="val 37245"/>
            </a:avLst>
          </a:prstGeom>
          <a:ln/>
        </p:spPr>
        <p:style>
          <a:lnRef idx="2">
            <a:schemeClr val="accent6"/>
          </a:lnRef>
          <a:fillRef idx="1">
            <a:schemeClr val="lt1"/>
          </a:fillRef>
          <a:effectRef idx="0">
            <a:schemeClr val="accent6"/>
          </a:effectRef>
          <a:fontRef idx="minor">
            <a:schemeClr val="dk1"/>
          </a:fontRef>
        </p:style>
        <p:txBody>
          <a:bodyPr anchor="ctr"/>
          <a:lstStyle/>
          <a:p>
            <a:endParaRPr lang="zh-CN" altLang="en-US"/>
          </a:p>
        </p:txBody>
      </p:sp>
      <p:sp>
        <p:nvSpPr>
          <p:cNvPr id="4" name="AutoShape 4"/>
          <p:cNvSpPr>
            <a:spLocks noChangeArrowheads="1"/>
          </p:cNvSpPr>
          <p:nvPr/>
        </p:nvSpPr>
        <p:spPr bwMode="auto">
          <a:xfrm>
            <a:off x="664057" y="1131730"/>
            <a:ext cx="4320000" cy="967978"/>
          </a:xfrm>
          <a:prstGeom prst="roundRect">
            <a:avLst>
              <a:gd name="adj" fmla="val 9106"/>
            </a:avLst>
          </a:prstGeom>
          <a:solidFill>
            <a:schemeClr val="accent1">
              <a:lumMod val="20000"/>
              <a:lumOff val="80000"/>
            </a:schemeClr>
          </a:solidFill>
          <a:ln w="25400" cap="flat" cmpd="sng">
            <a:solidFill>
              <a:schemeClr val="bg1"/>
            </a:solidFill>
            <a:round/>
            <a:headEnd/>
            <a:tailEnd/>
          </a:ln>
          <a:effectLst/>
        </p:spPr>
        <p:txBody>
          <a:bodyPr wrap="square" anchor="ctr">
            <a:spAutoFit/>
          </a:bodyPr>
          <a:lstStyle/>
          <a:p>
            <a:pPr eaLnBrk="0" hangingPunct="0">
              <a:lnSpc>
                <a:spcPct val="150000"/>
              </a:lnSpc>
            </a:pPr>
            <a:r>
              <a:rPr lang="en-US" altLang="zh-CN" dirty="0" err="1">
                <a:latin typeface="Times New Roman" pitchFamily="18" charset="0"/>
                <a:ea typeface="微软雅黑" panose="020B0503020204020204" pitchFamily="34" charset="-122"/>
                <a:cs typeface="Times New Roman" pitchFamily="18" charset="0"/>
              </a:rPr>
              <a:t>AdipoRon</a:t>
            </a:r>
            <a:r>
              <a:rPr lang="en-US" altLang="zh-CN" dirty="0">
                <a:latin typeface="Times New Roman" pitchFamily="18" charset="0"/>
                <a:ea typeface="微软雅黑" panose="020B0503020204020204" pitchFamily="34" charset="-122"/>
                <a:cs typeface="Times New Roman" pitchFamily="18" charset="0"/>
              </a:rPr>
              <a:t> </a:t>
            </a:r>
            <a:r>
              <a:rPr lang="zh-CN" altLang="en-US" dirty="0">
                <a:latin typeface="Times New Roman" pitchFamily="18" charset="0"/>
                <a:ea typeface="微软雅黑" panose="020B0503020204020204" pitchFamily="34" charset="-122"/>
                <a:cs typeface="Times New Roman" pitchFamily="18" charset="0"/>
              </a:rPr>
              <a:t>促进</a:t>
            </a:r>
            <a:r>
              <a:rPr lang="en-US" altLang="zh-CN" dirty="0">
                <a:latin typeface="Times New Roman" pitchFamily="18" charset="0"/>
                <a:ea typeface="微软雅黑" panose="020B0503020204020204" pitchFamily="34" charset="-122"/>
                <a:cs typeface="Times New Roman" pitchFamily="18" charset="0"/>
              </a:rPr>
              <a:t>AMPK</a:t>
            </a:r>
            <a:r>
              <a:rPr lang="zh-CN" altLang="en-US" dirty="0">
                <a:latin typeface="Times New Roman" pitchFamily="18" charset="0"/>
                <a:ea typeface="微软雅黑" panose="020B0503020204020204" pitchFamily="34" charset="-122"/>
                <a:cs typeface="Times New Roman" pitchFamily="18" charset="0"/>
              </a:rPr>
              <a:t>磷酸化，敲除</a:t>
            </a:r>
            <a:r>
              <a:rPr lang="en-US" altLang="zh-CN" dirty="0">
                <a:latin typeface="Times New Roman" pitchFamily="18" charset="0"/>
                <a:ea typeface="微软雅黑" panose="020B0503020204020204" pitchFamily="34" charset="-122"/>
                <a:cs typeface="Times New Roman" pitchFamily="18" charset="0"/>
              </a:rPr>
              <a:t>AdipoR1</a:t>
            </a:r>
            <a:r>
              <a:rPr lang="zh-CN" altLang="en-US" dirty="0">
                <a:latin typeface="Times New Roman" pitchFamily="18" charset="0"/>
                <a:ea typeface="微软雅黑" panose="020B0503020204020204" pitchFamily="34" charset="-122"/>
                <a:cs typeface="Times New Roman" pitchFamily="18" charset="0"/>
              </a:rPr>
              <a:t>后次效应消失</a:t>
            </a:r>
            <a:endParaRPr lang="en-US" altLang="zh-CN" dirty="0">
              <a:latin typeface="Times New Roman" pitchFamily="18" charset="0"/>
              <a:ea typeface="微软雅黑" panose="020B0503020204020204" pitchFamily="34" charset="-122"/>
              <a:cs typeface="Times New Roman" pitchFamily="18" charset="0"/>
            </a:endParaRPr>
          </a:p>
        </p:txBody>
      </p:sp>
      <p:sp>
        <p:nvSpPr>
          <p:cNvPr id="5" name="AutoShape 5"/>
          <p:cNvSpPr>
            <a:spLocks noChangeArrowheads="1"/>
          </p:cNvSpPr>
          <p:nvPr/>
        </p:nvSpPr>
        <p:spPr bwMode="auto">
          <a:xfrm>
            <a:off x="664057" y="2281607"/>
            <a:ext cx="4320000" cy="967978"/>
          </a:xfrm>
          <a:prstGeom prst="roundRect">
            <a:avLst>
              <a:gd name="adj" fmla="val 9106"/>
            </a:avLst>
          </a:prstGeom>
          <a:solidFill>
            <a:schemeClr val="accent1">
              <a:lumMod val="20000"/>
              <a:lumOff val="80000"/>
            </a:schemeClr>
          </a:solidFill>
          <a:ln w="25400" cap="flat" cmpd="sng">
            <a:solidFill>
              <a:schemeClr val="bg1"/>
            </a:solidFill>
            <a:round/>
            <a:headEnd/>
            <a:tailEnd/>
          </a:ln>
          <a:effectLst/>
        </p:spPr>
        <p:txBody>
          <a:bodyPr wrap="square" anchor="ctr">
            <a:spAutoFit/>
          </a:bodyPr>
          <a:lstStyle/>
          <a:p>
            <a:pPr eaLnBrk="0" hangingPunct="0">
              <a:lnSpc>
                <a:spcPct val="150000"/>
              </a:lnSpc>
            </a:pPr>
            <a:r>
              <a:rPr lang="en-US" altLang="zh-CN" dirty="0" err="1">
                <a:latin typeface="Times New Roman" pitchFamily="18" charset="0"/>
                <a:ea typeface="微软雅黑" panose="020B0503020204020204" pitchFamily="34" charset="-122"/>
                <a:cs typeface="Times New Roman" pitchFamily="18" charset="0"/>
              </a:rPr>
              <a:t>AdipRon</a:t>
            </a:r>
            <a:r>
              <a:rPr lang="zh-CN" altLang="en-US" dirty="0">
                <a:latin typeface="Times New Roman" pitchFamily="18" charset="0"/>
                <a:ea typeface="微软雅黑" panose="020B0503020204020204" pitchFamily="34" charset="-122"/>
                <a:cs typeface="Times New Roman" pitchFamily="18" charset="0"/>
              </a:rPr>
              <a:t>能够起到补充脂联素的作用，激活</a:t>
            </a:r>
            <a:r>
              <a:rPr lang="en-US" altLang="zh-CN" dirty="0">
                <a:latin typeface="Times New Roman" pitchFamily="18" charset="0"/>
                <a:ea typeface="微软雅黑" panose="020B0503020204020204" pitchFamily="34" charset="-122"/>
                <a:cs typeface="Times New Roman" pitchFamily="18" charset="0"/>
              </a:rPr>
              <a:t>AMPK</a:t>
            </a:r>
            <a:endParaRPr lang="zh-CN" altLang="en-US" dirty="0">
              <a:latin typeface="Times New Roman" pitchFamily="18" charset="0"/>
              <a:ea typeface="微软雅黑" panose="020B0503020204020204" pitchFamily="34" charset="-122"/>
              <a:cs typeface="Times New Roman" pitchFamily="18" charset="0"/>
              <a:sym typeface="Arial" pitchFamily="34" charset="0"/>
            </a:endParaRPr>
          </a:p>
        </p:txBody>
      </p:sp>
      <p:sp>
        <p:nvSpPr>
          <p:cNvPr id="6" name="AutoShape 6"/>
          <p:cNvSpPr>
            <a:spLocks noChangeArrowheads="1"/>
          </p:cNvSpPr>
          <p:nvPr/>
        </p:nvSpPr>
        <p:spPr bwMode="auto">
          <a:xfrm>
            <a:off x="664057" y="3431484"/>
            <a:ext cx="4320000" cy="967978"/>
          </a:xfrm>
          <a:prstGeom prst="roundRect">
            <a:avLst>
              <a:gd name="adj" fmla="val 9106"/>
            </a:avLst>
          </a:prstGeom>
          <a:solidFill>
            <a:schemeClr val="accent1">
              <a:lumMod val="20000"/>
              <a:lumOff val="80000"/>
            </a:schemeClr>
          </a:solidFill>
          <a:ln w="25400" cap="flat" cmpd="sng">
            <a:solidFill>
              <a:schemeClr val="bg1"/>
            </a:solidFill>
            <a:round/>
            <a:headEnd/>
            <a:tailEnd/>
          </a:ln>
          <a:effectLst/>
        </p:spPr>
        <p:txBody>
          <a:bodyPr wrap="square" anchor="ctr">
            <a:spAutoFit/>
          </a:bodyPr>
          <a:lstStyle/>
          <a:p>
            <a:pPr eaLnBrk="0" hangingPunct="0">
              <a:lnSpc>
                <a:spcPct val="150000"/>
              </a:lnSpc>
            </a:pPr>
            <a:r>
              <a:rPr lang="zh-CN" altLang="en-US" dirty="0">
                <a:latin typeface="Times New Roman" pitchFamily="18" charset="0"/>
                <a:ea typeface="微软雅黑" panose="020B0503020204020204" pitchFamily="34" charset="-122"/>
                <a:cs typeface="Times New Roman" pitchFamily="18" charset="0"/>
                <a:sym typeface="Arial" pitchFamily="34" charset="0"/>
              </a:rPr>
              <a:t>与脂联素相同，</a:t>
            </a:r>
            <a:r>
              <a:rPr lang="en-US" altLang="zh-CN" dirty="0" err="1">
                <a:latin typeface="Times New Roman" pitchFamily="18" charset="0"/>
                <a:ea typeface="微软雅黑" panose="020B0503020204020204" pitchFamily="34" charset="-122"/>
                <a:cs typeface="Times New Roman" pitchFamily="18" charset="0"/>
                <a:sym typeface="Arial" pitchFamily="34" charset="0"/>
              </a:rPr>
              <a:t>AdipoRon</a:t>
            </a:r>
            <a:r>
              <a:rPr lang="zh-CN" altLang="en-US" dirty="0">
                <a:latin typeface="Times New Roman" pitchFamily="18" charset="0"/>
                <a:ea typeface="微软雅黑" panose="020B0503020204020204" pitchFamily="34" charset="-122"/>
                <a:cs typeface="Times New Roman" pitchFamily="18" charset="0"/>
                <a:sym typeface="Arial" pitchFamily="34" charset="0"/>
              </a:rPr>
              <a:t>依赖于</a:t>
            </a:r>
            <a:r>
              <a:rPr lang="en-US" altLang="zh-CN" dirty="0">
                <a:latin typeface="Times New Roman" pitchFamily="18" charset="0"/>
                <a:ea typeface="微软雅黑" panose="020B0503020204020204" pitchFamily="34" charset="-122"/>
                <a:cs typeface="Times New Roman" pitchFamily="18" charset="0"/>
              </a:rPr>
              <a:t>Ca</a:t>
            </a:r>
            <a:r>
              <a:rPr lang="en-US" altLang="zh-CN" baseline="30000" dirty="0">
                <a:latin typeface="Times New Roman" pitchFamily="18" charset="0"/>
                <a:ea typeface="微软雅黑" panose="020B0503020204020204" pitchFamily="34" charset="-122"/>
                <a:cs typeface="Times New Roman" pitchFamily="18" charset="0"/>
              </a:rPr>
              <a:t>2+ </a:t>
            </a:r>
            <a:r>
              <a:rPr lang="zh-CN" altLang="en-US" dirty="0">
                <a:latin typeface="Times New Roman" pitchFamily="18" charset="0"/>
                <a:ea typeface="微软雅黑" panose="020B0503020204020204" pitchFamily="34" charset="-122"/>
                <a:cs typeface="Times New Roman" pitchFamily="18" charset="0"/>
              </a:rPr>
              <a:t>促进</a:t>
            </a:r>
            <a:r>
              <a:rPr lang="en-US" altLang="zh-CN" dirty="0">
                <a:latin typeface="Times New Roman" pitchFamily="18" charset="0"/>
                <a:ea typeface="微软雅黑" panose="020B0503020204020204" pitchFamily="34" charset="-122"/>
                <a:cs typeface="Times New Roman" pitchFamily="18" charset="0"/>
                <a:sym typeface="Arial" pitchFamily="34" charset="0"/>
              </a:rPr>
              <a:t>PGC-1</a:t>
            </a:r>
            <a:r>
              <a:rPr lang="el-GR" altLang="zh-CN" dirty="0">
                <a:latin typeface="Times New Roman" pitchFamily="18" charset="0"/>
                <a:ea typeface="微软雅黑" panose="020B0503020204020204" pitchFamily="34" charset="-122"/>
                <a:cs typeface="Times New Roman" pitchFamily="18" charset="0"/>
                <a:sym typeface="Arial" pitchFamily="34" charset="0"/>
              </a:rPr>
              <a:t>α</a:t>
            </a:r>
            <a:r>
              <a:rPr lang="zh-CN" altLang="en-US" dirty="0">
                <a:latin typeface="Times New Roman" pitchFamily="18" charset="0"/>
                <a:ea typeface="微软雅黑" panose="020B0503020204020204" pitchFamily="34" charset="-122"/>
                <a:cs typeface="Times New Roman" pitchFamily="18" charset="0"/>
                <a:sym typeface="Arial" pitchFamily="34" charset="0"/>
              </a:rPr>
              <a:t>表达</a:t>
            </a:r>
          </a:p>
        </p:txBody>
      </p:sp>
      <p:sp>
        <p:nvSpPr>
          <p:cNvPr id="7" name="AutoShape 7"/>
          <p:cNvSpPr>
            <a:spLocks noChangeArrowheads="1"/>
          </p:cNvSpPr>
          <p:nvPr/>
        </p:nvSpPr>
        <p:spPr bwMode="auto">
          <a:xfrm>
            <a:off x="664057" y="4581361"/>
            <a:ext cx="4320413" cy="532388"/>
          </a:xfrm>
          <a:prstGeom prst="roundRect">
            <a:avLst>
              <a:gd name="adj" fmla="val 9106"/>
            </a:avLst>
          </a:prstGeom>
          <a:solidFill>
            <a:schemeClr val="accent1">
              <a:lumMod val="20000"/>
              <a:lumOff val="80000"/>
            </a:schemeClr>
          </a:solidFill>
          <a:ln w="25400" cap="flat" cmpd="sng">
            <a:solidFill>
              <a:schemeClr val="bg1"/>
            </a:solidFill>
            <a:round/>
            <a:headEnd/>
            <a:tailEnd/>
          </a:ln>
          <a:effectLst/>
        </p:spPr>
        <p:txBody>
          <a:bodyPr wrap="square" anchor="ctr">
            <a:spAutoFit/>
          </a:bodyPr>
          <a:lstStyle/>
          <a:p>
            <a:pPr eaLnBrk="0" hangingPunct="0">
              <a:lnSpc>
                <a:spcPct val="150000"/>
              </a:lnSpc>
            </a:pPr>
            <a:r>
              <a:rPr lang="en-US" altLang="zh-CN" dirty="0">
                <a:latin typeface="Times New Roman" pitchFamily="18" charset="0"/>
                <a:ea typeface="微软雅黑" panose="020B0503020204020204" pitchFamily="34" charset="-122"/>
                <a:cs typeface="Times New Roman" pitchFamily="18" charset="0"/>
              </a:rPr>
              <a:t>Binding assay by surface </a:t>
            </a:r>
            <a:r>
              <a:rPr lang="en-US" altLang="zh-CN" dirty="0" err="1">
                <a:latin typeface="Times New Roman" pitchFamily="18" charset="0"/>
                <a:ea typeface="微软雅黑" panose="020B0503020204020204" pitchFamily="34" charset="-122"/>
                <a:cs typeface="Times New Roman" pitchFamily="18" charset="0"/>
              </a:rPr>
              <a:t>plasmon</a:t>
            </a:r>
            <a:r>
              <a:rPr lang="en-US" altLang="zh-CN" dirty="0">
                <a:latin typeface="Times New Roman" pitchFamily="18" charset="0"/>
                <a:ea typeface="微软雅黑" panose="020B0503020204020204" pitchFamily="34" charset="-122"/>
                <a:cs typeface="Times New Roman" pitchFamily="18" charset="0"/>
              </a:rPr>
              <a:t> resonance</a:t>
            </a:r>
            <a:endParaRPr lang="zh-CN" altLang="en-US" dirty="0">
              <a:latin typeface="Times New Roman" pitchFamily="18" charset="0"/>
              <a:ea typeface="微软雅黑" panose="020B0503020204020204" pitchFamily="34" charset="-122"/>
              <a:cs typeface="Times New Roman" pitchFamily="18" charset="0"/>
            </a:endParaRPr>
          </a:p>
        </p:txBody>
      </p:sp>
      <p:sp>
        <p:nvSpPr>
          <p:cNvPr id="15" name="AutoShape 7"/>
          <p:cNvSpPr>
            <a:spLocks noChangeArrowheads="1"/>
          </p:cNvSpPr>
          <p:nvPr/>
        </p:nvSpPr>
        <p:spPr bwMode="auto">
          <a:xfrm>
            <a:off x="664057" y="5295646"/>
            <a:ext cx="4320000" cy="967978"/>
          </a:xfrm>
          <a:prstGeom prst="roundRect">
            <a:avLst>
              <a:gd name="adj" fmla="val 9106"/>
            </a:avLst>
          </a:prstGeom>
          <a:solidFill>
            <a:schemeClr val="accent1">
              <a:lumMod val="20000"/>
              <a:lumOff val="80000"/>
            </a:schemeClr>
          </a:solidFill>
          <a:ln w="25400" cap="flat" cmpd="sng">
            <a:solidFill>
              <a:schemeClr val="bg1"/>
            </a:solidFill>
            <a:round/>
            <a:headEnd/>
            <a:tailEnd/>
          </a:ln>
          <a:effectLst/>
        </p:spPr>
        <p:txBody>
          <a:bodyPr wrap="square" anchor="ctr">
            <a:spAutoFit/>
          </a:bodyPr>
          <a:lstStyle/>
          <a:p>
            <a:pPr eaLnBrk="0" hangingPunct="0">
              <a:lnSpc>
                <a:spcPct val="150000"/>
              </a:lnSpc>
            </a:pPr>
            <a:r>
              <a:rPr lang="en-US" altLang="zh-CN" dirty="0" err="1" smtClean="0">
                <a:latin typeface="Times New Roman" pitchFamily="18" charset="0"/>
                <a:ea typeface="微软雅黑" panose="020B0503020204020204" pitchFamily="34" charset="-122"/>
                <a:cs typeface="Times New Roman" pitchFamily="18" charset="0"/>
              </a:rPr>
              <a:t>AdipoR</a:t>
            </a:r>
            <a:r>
              <a:rPr lang="zh-CN" altLang="en-US" dirty="0" smtClean="0">
                <a:latin typeface="Times New Roman" pitchFamily="18" charset="0"/>
                <a:ea typeface="微软雅黑" panose="020B0503020204020204" pitchFamily="34" charset="-122"/>
                <a:cs typeface="Times New Roman" pitchFamily="18" charset="0"/>
              </a:rPr>
              <a:t>敲除前后，静脉注射</a:t>
            </a:r>
            <a:r>
              <a:rPr lang="en-US" altLang="zh-CN" dirty="0" err="1" smtClean="0">
                <a:latin typeface="Times New Roman" pitchFamily="18" charset="0"/>
                <a:ea typeface="微软雅黑" panose="020B0503020204020204" pitchFamily="34" charset="-122"/>
                <a:cs typeface="Times New Roman" pitchFamily="18" charset="0"/>
              </a:rPr>
              <a:t>AdipoRon</a:t>
            </a:r>
            <a:r>
              <a:rPr lang="zh-CN" altLang="en-US" dirty="0" smtClean="0">
                <a:latin typeface="Times New Roman" pitchFamily="18" charset="0"/>
                <a:ea typeface="微软雅黑" panose="020B0503020204020204" pitchFamily="34" charset="-122"/>
                <a:cs typeface="Times New Roman" pitchFamily="18" charset="0"/>
              </a:rPr>
              <a:t>，肝脏和骨骼肌</a:t>
            </a:r>
            <a:r>
              <a:rPr lang="en-US" altLang="zh-CN" dirty="0" smtClean="0">
                <a:latin typeface="Times New Roman" pitchFamily="18" charset="0"/>
                <a:ea typeface="微软雅黑" panose="020B0503020204020204" pitchFamily="34" charset="-122"/>
                <a:cs typeface="Times New Roman" pitchFamily="18" charset="0"/>
              </a:rPr>
              <a:t>AMPK</a:t>
            </a:r>
            <a:r>
              <a:rPr lang="zh-CN" altLang="en-US" dirty="0" smtClean="0">
                <a:latin typeface="Times New Roman" pitchFamily="18" charset="0"/>
                <a:ea typeface="微软雅黑" panose="020B0503020204020204" pitchFamily="34" charset="-122"/>
                <a:cs typeface="Times New Roman" pitchFamily="18" charset="0"/>
              </a:rPr>
              <a:t>磷酸化</a:t>
            </a:r>
            <a:endParaRPr lang="zh-CN" altLang="en-US" dirty="0">
              <a:latin typeface="Times New Roman" pitchFamily="18" charset="0"/>
              <a:ea typeface="微软雅黑" panose="020B0503020204020204" pitchFamily="34" charset="-122"/>
              <a:cs typeface="Times New Roman" pitchFamily="18" charset="0"/>
            </a:endParaRPr>
          </a:p>
        </p:txBody>
      </p:sp>
      <p:sp>
        <p:nvSpPr>
          <p:cNvPr id="16" name="矩形 15"/>
          <p:cNvSpPr/>
          <p:nvPr/>
        </p:nvSpPr>
        <p:spPr>
          <a:xfrm>
            <a:off x="7884160" y="3001855"/>
            <a:ext cx="3952240" cy="1163746"/>
          </a:xfrm>
          <a:prstGeom prst="rect">
            <a:avLst/>
          </a:prstGeom>
          <a:blipFill>
            <a:blip r:embed="rId2"/>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b="1" dirty="0" smtClean="0">
                <a:solidFill>
                  <a:schemeClr val="tx1"/>
                </a:solidFill>
                <a:latin typeface="微软雅黑" panose="020B0503020204020204" pitchFamily="34" charset="-122"/>
                <a:ea typeface="微软雅黑" panose="020B0503020204020204" pitchFamily="34" charset="-122"/>
              </a:rPr>
              <a:t>Identification of small molecule agonists of </a:t>
            </a:r>
            <a:r>
              <a:rPr lang="en-US" altLang="zh-CN" b="1" dirty="0" err="1" smtClean="0">
                <a:solidFill>
                  <a:schemeClr val="tx1"/>
                </a:solidFill>
                <a:latin typeface="微软雅黑" panose="020B0503020204020204" pitchFamily="34" charset="-122"/>
                <a:ea typeface="微软雅黑" panose="020B0503020204020204" pitchFamily="34" charset="-122"/>
              </a:rPr>
              <a:t>AdipoR</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19" name="矩形 18"/>
          <p:cNvSpPr/>
          <p:nvPr/>
        </p:nvSpPr>
        <p:spPr>
          <a:xfrm>
            <a:off x="20320" y="245088"/>
            <a:ext cx="3006946" cy="697724"/>
          </a:xfrm>
          <a:prstGeom prst="rect">
            <a:avLst/>
          </a:prstGeom>
          <a:blipFill>
            <a:blip r:embed="rId2"/>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latin typeface="微软雅黑" panose="020B0503020204020204" pitchFamily="34" charset="-122"/>
                <a:ea typeface="微软雅黑" panose="020B0503020204020204" pitchFamily="34" charset="-122"/>
              </a:rPr>
              <a:t>Summary for part 2.1 </a:t>
            </a:r>
            <a:endParaRPr lang="zh-CN" altLang="en-US"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65527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flipH="1">
            <a:off x="9838346" y="256906"/>
            <a:ext cx="2631681" cy="697725"/>
            <a:chOff x="-258417" y="554344"/>
            <a:chExt cx="2631681" cy="697725"/>
          </a:xfrm>
        </p:grpSpPr>
        <p:grpSp>
          <p:nvGrpSpPr>
            <p:cNvPr id="26" name="组合 25"/>
            <p:cNvGrpSpPr/>
            <p:nvPr/>
          </p:nvGrpSpPr>
          <p:grpSpPr>
            <a:xfrm>
              <a:off x="283264" y="554344"/>
              <a:ext cx="2090000" cy="697724"/>
              <a:chOff x="4971690" y="1039001"/>
              <a:chExt cx="2090000" cy="697724"/>
            </a:xfrm>
          </p:grpSpPr>
          <p:grpSp>
            <p:nvGrpSpPr>
              <p:cNvPr id="28" name="组合 27"/>
              <p:cNvGrpSpPr/>
              <p:nvPr/>
            </p:nvGrpSpPr>
            <p:grpSpPr>
              <a:xfrm>
                <a:off x="4971690" y="1039001"/>
                <a:ext cx="2090000" cy="697724"/>
                <a:chOff x="4743090" y="1859597"/>
                <a:chExt cx="2090000" cy="821739"/>
              </a:xfrm>
            </p:grpSpPr>
            <p:sp>
              <p:nvSpPr>
                <p:cNvPr id="30" name="矩形 29"/>
                <p:cNvSpPr/>
                <p:nvPr/>
              </p:nvSpPr>
              <p:spPr>
                <a:xfrm>
                  <a:off x="4758000" y="2005279"/>
                  <a:ext cx="682680" cy="53037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334000" y="1859597"/>
                  <a:ext cx="1499090" cy="821739"/>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7430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29" name="文本框 28"/>
              <p:cNvSpPr txBox="1"/>
              <p:nvPr/>
            </p:nvSpPr>
            <p:spPr>
              <a:xfrm>
                <a:off x="5669280" y="1140109"/>
                <a:ext cx="1319258" cy="461665"/>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Results</a:t>
                </a:r>
                <a:endParaRPr lang="zh-CN" altLang="en-US" sz="2400" dirty="0">
                  <a:latin typeface="微软雅黑" panose="020B0503020204020204" pitchFamily="34" charset="-122"/>
                  <a:ea typeface="微软雅黑" panose="020B0503020204020204" pitchFamily="34" charset="-122"/>
                </a:endParaRPr>
              </a:p>
            </p:txBody>
          </p:sp>
        </p:grpSp>
        <p:sp>
          <p:nvSpPr>
            <p:cNvPr id="27" name="矩形 26"/>
            <p:cNvSpPr/>
            <p:nvPr/>
          </p:nvSpPr>
          <p:spPr>
            <a:xfrm>
              <a:off x="-258417" y="554345"/>
              <a:ext cx="556591" cy="69772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61526" y="380602"/>
            <a:ext cx="6697058" cy="697724"/>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tx1"/>
                </a:solidFill>
                <a:latin typeface="微软雅黑" panose="020B0503020204020204" pitchFamily="34" charset="-122"/>
                <a:ea typeface="微软雅黑" panose="020B0503020204020204" pitchFamily="34" charset="-122"/>
              </a:rPr>
              <a:t>2.2 </a:t>
            </a:r>
            <a:r>
              <a:rPr lang="en-US" altLang="zh-CN" b="1" dirty="0" err="1" smtClean="0">
                <a:solidFill>
                  <a:schemeClr val="tx1"/>
                </a:solidFill>
                <a:latin typeface="微软雅黑" panose="020B0503020204020204" pitchFamily="34" charset="-122"/>
                <a:ea typeface="微软雅黑" panose="020B0503020204020204" pitchFamily="34" charset="-122"/>
              </a:rPr>
              <a:t>AdipoRon</a:t>
            </a:r>
            <a:r>
              <a:rPr lang="en-US" altLang="zh-CN" b="1" dirty="0" smtClean="0">
                <a:solidFill>
                  <a:schemeClr val="tx1"/>
                </a:solidFill>
                <a:latin typeface="微软雅黑" panose="020B0503020204020204" pitchFamily="34" charset="-122"/>
                <a:ea typeface="微软雅黑" panose="020B0503020204020204" pitchFamily="34" charset="-122"/>
              </a:rPr>
              <a:t> ameliorates diabetes via </a:t>
            </a:r>
            <a:r>
              <a:rPr lang="en-US" altLang="zh-CN" b="1" dirty="0" err="1" smtClean="0">
                <a:solidFill>
                  <a:schemeClr val="tx1"/>
                </a:solidFill>
                <a:latin typeface="微软雅黑" panose="020B0503020204020204" pitchFamily="34" charset="-122"/>
                <a:ea typeface="微软雅黑" panose="020B0503020204020204" pitchFamily="34" charset="-122"/>
              </a:rPr>
              <a:t>AdipoR</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2" name="矩形 1"/>
          <p:cNvSpPr/>
          <p:nvPr/>
        </p:nvSpPr>
        <p:spPr>
          <a:xfrm>
            <a:off x="1645538" y="5878253"/>
            <a:ext cx="8531733" cy="923330"/>
          </a:xfrm>
          <a:prstGeom prst="rect">
            <a:avLst/>
          </a:prstGeom>
        </p:spPr>
        <p:txBody>
          <a:bodyPr wrap="square">
            <a:spAutoFit/>
          </a:bodyPr>
          <a:lstStyle/>
          <a:p>
            <a:pPr algn="ctr"/>
            <a:r>
              <a:rPr lang="en-US" altLang="zh-CN" dirty="0" smtClean="0"/>
              <a:t>Orally administered </a:t>
            </a:r>
            <a:r>
              <a:rPr lang="en-US" altLang="zh-CN" dirty="0" err="1" smtClean="0"/>
              <a:t>AdipoRon</a:t>
            </a:r>
            <a:r>
              <a:rPr lang="en-US" altLang="zh-CN" dirty="0"/>
              <a:t> (50mg/kg </a:t>
            </a:r>
            <a:r>
              <a:rPr lang="en-US" altLang="zh-CN" dirty="0" smtClean="0"/>
              <a:t>body weight) for 10d.</a:t>
            </a:r>
          </a:p>
          <a:p>
            <a:r>
              <a:rPr lang="en-US" altLang="zh-CN" dirty="0" smtClean="0"/>
              <a:t>Had no affect on bodyweight and </a:t>
            </a:r>
            <a:r>
              <a:rPr lang="en-US" altLang="zh-CN" dirty="0" err="1" smtClean="0"/>
              <a:t>foodintake</a:t>
            </a:r>
            <a:r>
              <a:rPr lang="en-US" altLang="zh-CN" dirty="0"/>
              <a:t> </a:t>
            </a:r>
            <a:r>
              <a:rPr lang="en-US" altLang="zh-CN" dirty="0" smtClean="0"/>
              <a:t>in mice on a </a:t>
            </a:r>
            <a:r>
              <a:rPr lang="en-US" altLang="zh-CN" dirty="0"/>
              <a:t>high-fat diet, </a:t>
            </a:r>
            <a:r>
              <a:rPr lang="en-US" altLang="zh-CN" dirty="0" smtClean="0"/>
              <a:t>but reduced fasting plasma glucose and insulin levels</a:t>
            </a:r>
            <a:r>
              <a:rPr lang="en-US" altLang="zh-CN" dirty="0"/>
              <a:t>.</a:t>
            </a:r>
            <a:endParaRPr lang="zh-CN" altLang="en-US" dirty="0"/>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433" y="1349207"/>
            <a:ext cx="8066913" cy="4297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378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flipH="1">
            <a:off x="9838346" y="256906"/>
            <a:ext cx="2631681" cy="697725"/>
            <a:chOff x="-258417" y="554344"/>
            <a:chExt cx="2631681" cy="697725"/>
          </a:xfrm>
        </p:grpSpPr>
        <p:grpSp>
          <p:nvGrpSpPr>
            <p:cNvPr id="26" name="组合 25"/>
            <p:cNvGrpSpPr/>
            <p:nvPr/>
          </p:nvGrpSpPr>
          <p:grpSpPr>
            <a:xfrm>
              <a:off x="283264" y="554344"/>
              <a:ext cx="2090000" cy="697724"/>
              <a:chOff x="4971690" y="1039001"/>
              <a:chExt cx="2090000" cy="697724"/>
            </a:xfrm>
          </p:grpSpPr>
          <p:grpSp>
            <p:nvGrpSpPr>
              <p:cNvPr id="28" name="组合 27"/>
              <p:cNvGrpSpPr/>
              <p:nvPr/>
            </p:nvGrpSpPr>
            <p:grpSpPr>
              <a:xfrm>
                <a:off x="4971690" y="1039001"/>
                <a:ext cx="2090000" cy="697724"/>
                <a:chOff x="4743090" y="1859597"/>
                <a:chExt cx="2090000" cy="821739"/>
              </a:xfrm>
            </p:grpSpPr>
            <p:sp>
              <p:nvSpPr>
                <p:cNvPr id="30" name="矩形 29"/>
                <p:cNvSpPr/>
                <p:nvPr/>
              </p:nvSpPr>
              <p:spPr>
                <a:xfrm>
                  <a:off x="4758000" y="2005279"/>
                  <a:ext cx="682680" cy="53037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334000" y="1859597"/>
                  <a:ext cx="1499090" cy="821739"/>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7430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29" name="文本框 28"/>
              <p:cNvSpPr txBox="1"/>
              <p:nvPr/>
            </p:nvSpPr>
            <p:spPr>
              <a:xfrm>
                <a:off x="5669280" y="1140109"/>
                <a:ext cx="1319258" cy="461665"/>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Results</a:t>
                </a:r>
                <a:endParaRPr lang="zh-CN" altLang="en-US" sz="2400" dirty="0">
                  <a:latin typeface="微软雅黑" panose="020B0503020204020204" pitchFamily="34" charset="-122"/>
                  <a:ea typeface="微软雅黑" panose="020B0503020204020204" pitchFamily="34" charset="-122"/>
                </a:endParaRPr>
              </a:p>
            </p:txBody>
          </p:sp>
        </p:grpSp>
        <p:sp>
          <p:nvSpPr>
            <p:cNvPr id="27" name="矩形 26"/>
            <p:cNvSpPr/>
            <p:nvPr/>
          </p:nvSpPr>
          <p:spPr>
            <a:xfrm>
              <a:off x="-258417" y="554345"/>
              <a:ext cx="556591" cy="69772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61526" y="380602"/>
            <a:ext cx="6697058" cy="697724"/>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tx1"/>
                </a:solidFill>
                <a:latin typeface="微软雅黑" panose="020B0503020204020204" pitchFamily="34" charset="-122"/>
                <a:ea typeface="微软雅黑" panose="020B0503020204020204" pitchFamily="34" charset="-122"/>
              </a:rPr>
              <a:t>2.2 </a:t>
            </a:r>
            <a:r>
              <a:rPr lang="en-US" altLang="zh-CN" b="1" dirty="0" err="1" smtClean="0">
                <a:solidFill>
                  <a:schemeClr val="tx1"/>
                </a:solidFill>
                <a:latin typeface="微软雅黑" panose="020B0503020204020204" pitchFamily="34" charset="-122"/>
                <a:ea typeface="微软雅黑" panose="020B0503020204020204" pitchFamily="34" charset="-122"/>
              </a:rPr>
              <a:t>AdipoRon</a:t>
            </a:r>
            <a:r>
              <a:rPr lang="en-US" altLang="zh-CN" b="1" dirty="0" smtClean="0">
                <a:solidFill>
                  <a:schemeClr val="tx1"/>
                </a:solidFill>
                <a:latin typeface="微软雅黑" panose="020B0503020204020204" pitchFamily="34" charset="-122"/>
                <a:ea typeface="微软雅黑" panose="020B0503020204020204" pitchFamily="34" charset="-122"/>
              </a:rPr>
              <a:t> ameliorates diabetes via </a:t>
            </a:r>
            <a:r>
              <a:rPr lang="en-US" altLang="zh-CN" b="1" dirty="0" err="1" smtClean="0">
                <a:solidFill>
                  <a:schemeClr val="tx1"/>
                </a:solidFill>
                <a:latin typeface="微软雅黑" panose="020B0503020204020204" pitchFamily="34" charset="-122"/>
                <a:ea typeface="微软雅黑" panose="020B0503020204020204" pitchFamily="34" charset="-122"/>
              </a:rPr>
              <a:t>AdipoR</a:t>
            </a:r>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357" y="1998598"/>
            <a:ext cx="10396987" cy="290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2192205" y="5345377"/>
            <a:ext cx="7719293" cy="400110"/>
          </a:xfrm>
          <a:prstGeom prst="rect">
            <a:avLst/>
          </a:prstGeom>
        </p:spPr>
        <p:txBody>
          <a:bodyPr wrap="none">
            <a:spAutoFit/>
          </a:bodyPr>
          <a:lstStyle/>
          <a:p>
            <a:r>
              <a:rPr lang="en-US" altLang="zh-CN" sz="2000" dirty="0"/>
              <a:t>Insulin resistance index and </a:t>
            </a:r>
            <a:r>
              <a:rPr lang="en-US" altLang="zh-CN" sz="2000" dirty="0" smtClean="0"/>
              <a:t>glucose-lowering effect of exogenous insulin</a:t>
            </a:r>
            <a:endParaRPr lang="zh-CN" altLang="en-US" sz="2000" dirty="0"/>
          </a:p>
        </p:txBody>
      </p:sp>
    </p:spTree>
    <p:extLst>
      <p:ext uri="{BB962C8B-B14F-4D97-AF65-F5344CB8AC3E}">
        <p14:creationId xmlns:p14="http://schemas.microsoft.com/office/powerpoint/2010/main" val="2817582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flipH="1">
            <a:off x="9838346" y="256906"/>
            <a:ext cx="2631681" cy="697725"/>
            <a:chOff x="-258417" y="554344"/>
            <a:chExt cx="2631681" cy="697725"/>
          </a:xfrm>
        </p:grpSpPr>
        <p:grpSp>
          <p:nvGrpSpPr>
            <p:cNvPr id="26" name="组合 25"/>
            <p:cNvGrpSpPr/>
            <p:nvPr/>
          </p:nvGrpSpPr>
          <p:grpSpPr>
            <a:xfrm>
              <a:off x="283264" y="554344"/>
              <a:ext cx="2090000" cy="697724"/>
              <a:chOff x="4971690" y="1039001"/>
              <a:chExt cx="2090000" cy="697724"/>
            </a:xfrm>
          </p:grpSpPr>
          <p:grpSp>
            <p:nvGrpSpPr>
              <p:cNvPr id="28" name="组合 27"/>
              <p:cNvGrpSpPr/>
              <p:nvPr/>
            </p:nvGrpSpPr>
            <p:grpSpPr>
              <a:xfrm>
                <a:off x="4971690" y="1039001"/>
                <a:ext cx="2090000" cy="697724"/>
                <a:chOff x="4743090" y="1859597"/>
                <a:chExt cx="2090000" cy="821739"/>
              </a:xfrm>
            </p:grpSpPr>
            <p:sp>
              <p:nvSpPr>
                <p:cNvPr id="30" name="矩形 29"/>
                <p:cNvSpPr/>
                <p:nvPr/>
              </p:nvSpPr>
              <p:spPr>
                <a:xfrm>
                  <a:off x="4758000" y="2005279"/>
                  <a:ext cx="682680" cy="53037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334000" y="1859597"/>
                  <a:ext cx="1499090" cy="821739"/>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7430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29" name="文本框 28"/>
              <p:cNvSpPr txBox="1"/>
              <p:nvPr/>
            </p:nvSpPr>
            <p:spPr>
              <a:xfrm>
                <a:off x="5669280" y="1140109"/>
                <a:ext cx="1319258" cy="461665"/>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Results</a:t>
                </a:r>
                <a:endParaRPr lang="zh-CN" altLang="en-US" sz="2400" dirty="0">
                  <a:latin typeface="微软雅黑" panose="020B0503020204020204" pitchFamily="34" charset="-122"/>
                  <a:ea typeface="微软雅黑" panose="020B0503020204020204" pitchFamily="34" charset="-122"/>
                </a:endParaRPr>
              </a:p>
            </p:txBody>
          </p:sp>
        </p:grpSp>
        <p:sp>
          <p:nvSpPr>
            <p:cNvPr id="27" name="矩形 26"/>
            <p:cNvSpPr/>
            <p:nvPr/>
          </p:nvSpPr>
          <p:spPr>
            <a:xfrm>
              <a:off x="-258417" y="554345"/>
              <a:ext cx="556591" cy="69772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61526" y="380602"/>
            <a:ext cx="6697058" cy="697724"/>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tx1"/>
                </a:solidFill>
                <a:latin typeface="微软雅黑" panose="020B0503020204020204" pitchFamily="34" charset="-122"/>
                <a:ea typeface="微软雅黑" panose="020B0503020204020204" pitchFamily="34" charset="-122"/>
              </a:rPr>
              <a:t>2.2 </a:t>
            </a:r>
            <a:r>
              <a:rPr lang="en-US" altLang="zh-CN" b="1" dirty="0" err="1" smtClean="0">
                <a:solidFill>
                  <a:schemeClr val="tx1"/>
                </a:solidFill>
                <a:latin typeface="微软雅黑" panose="020B0503020204020204" pitchFamily="34" charset="-122"/>
                <a:ea typeface="微软雅黑" panose="020B0503020204020204" pitchFamily="34" charset="-122"/>
              </a:rPr>
              <a:t>AdipoRon</a:t>
            </a:r>
            <a:r>
              <a:rPr lang="en-US" altLang="zh-CN" b="1" dirty="0" smtClean="0">
                <a:solidFill>
                  <a:schemeClr val="tx1"/>
                </a:solidFill>
                <a:latin typeface="微软雅黑" panose="020B0503020204020204" pitchFamily="34" charset="-122"/>
                <a:ea typeface="微软雅黑" panose="020B0503020204020204" pitchFamily="34" charset="-122"/>
              </a:rPr>
              <a:t> ameliorates diabetes via </a:t>
            </a:r>
            <a:r>
              <a:rPr lang="en-US" altLang="zh-CN" b="1" dirty="0" err="1" smtClean="0">
                <a:solidFill>
                  <a:schemeClr val="tx1"/>
                </a:solidFill>
                <a:latin typeface="微软雅黑" panose="020B0503020204020204" pitchFamily="34" charset="-122"/>
                <a:ea typeface="微软雅黑" panose="020B0503020204020204" pitchFamily="34" charset="-122"/>
              </a:rPr>
              <a:t>AdipoR</a:t>
            </a:r>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158" y="1214569"/>
            <a:ext cx="5971794" cy="2661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928" y="4050609"/>
            <a:ext cx="5956253" cy="259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6958584" y="1886526"/>
            <a:ext cx="4954852" cy="4524315"/>
          </a:xfrm>
          <a:prstGeom prst="rect">
            <a:avLst/>
          </a:prstGeom>
        </p:spPr>
        <p:txBody>
          <a:bodyPr wrap="square">
            <a:spAutoFit/>
          </a:bodyPr>
          <a:lstStyle/>
          <a:p>
            <a:r>
              <a:rPr lang="en-US" altLang="zh-CN" b="1" dirty="0" err="1" smtClean="0"/>
              <a:t>Hyperinsulinaemic</a:t>
            </a:r>
            <a:r>
              <a:rPr lang="en-US" altLang="zh-CN" b="1" dirty="0" smtClean="0"/>
              <a:t> </a:t>
            </a:r>
            <a:r>
              <a:rPr lang="en-US" altLang="zh-CN" b="1" dirty="0" err="1" smtClean="0"/>
              <a:t>euglycaemic</a:t>
            </a:r>
            <a:r>
              <a:rPr lang="en-US" altLang="zh-CN" b="1" dirty="0" smtClean="0"/>
              <a:t> clamps in mice on a high-fat diet after 10days of treatment.</a:t>
            </a:r>
          </a:p>
          <a:p>
            <a:endParaRPr lang="en-US" altLang="zh-CN" dirty="0"/>
          </a:p>
          <a:p>
            <a:pPr algn="just"/>
            <a:r>
              <a:rPr lang="en-US" altLang="zh-CN" dirty="0" smtClean="0"/>
              <a:t>The glucose infusion rate increased, the endogenous glucose production was suppressed, and the glucose disposal rate was increased.</a:t>
            </a:r>
          </a:p>
          <a:p>
            <a:pPr algn="just"/>
            <a:endParaRPr lang="en-US" altLang="zh-CN" dirty="0"/>
          </a:p>
          <a:p>
            <a:pPr algn="just"/>
            <a:endParaRPr lang="en-US" altLang="zh-CN" dirty="0" smtClean="0"/>
          </a:p>
          <a:p>
            <a:pPr algn="just"/>
            <a:endParaRPr lang="en-US" altLang="zh-CN" dirty="0"/>
          </a:p>
          <a:p>
            <a:pPr algn="just"/>
            <a:endParaRPr lang="en-US" altLang="zh-CN" dirty="0" smtClean="0"/>
          </a:p>
          <a:p>
            <a:pPr algn="just"/>
            <a:endParaRPr lang="en-US" altLang="zh-CN" dirty="0"/>
          </a:p>
          <a:p>
            <a:pPr algn="just"/>
            <a:endParaRPr lang="en-US" altLang="zh-CN" dirty="0" smtClean="0"/>
          </a:p>
          <a:p>
            <a:pPr algn="just"/>
            <a:endParaRPr lang="en-US" altLang="zh-CN" dirty="0"/>
          </a:p>
          <a:p>
            <a:pPr algn="just"/>
            <a:r>
              <a:rPr lang="en-US" altLang="zh-CN" dirty="0" smtClean="0"/>
              <a:t>None of these parameters was improved on</a:t>
            </a:r>
            <a:endParaRPr lang="en-US" altLang="zh-CN" dirty="0"/>
          </a:p>
          <a:p>
            <a:pPr algn="just"/>
            <a:r>
              <a:rPr lang="en-US" altLang="zh-CN" dirty="0" err="1" smtClean="0"/>
              <a:t>AdipoRon</a:t>
            </a:r>
            <a:r>
              <a:rPr lang="en-US" altLang="zh-CN" dirty="0" smtClean="0"/>
              <a:t> treatment in </a:t>
            </a:r>
            <a:r>
              <a:rPr lang="en-US" altLang="zh-CN" i="1" dirty="0" smtClean="0"/>
              <a:t>Adipor1</a:t>
            </a:r>
            <a:r>
              <a:rPr lang="en-US" altLang="zh-CN" baseline="30000" dirty="0" smtClean="0"/>
              <a:t>-/-</a:t>
            </a:r>
            <a:r>
              <a:rPr lang="en-US" altLang="zh-CN" dirty="0" smtClean="0"/>
              <a:t> </a:t>
            </a:r>
            <a:r>
              <a:rPr lang="en-US" altLang="zh-CN" i="1" dirty="0" smtClean="0"/>
              <a:t>Adipor2</a:t>
            </a:r>
            <a:r>
              <a:rPr lang="en-US" altLang="zh-CN" baseline="30000" dirty="0" smtClean="0"/>
              <a:t>-/-</a:t>
            </a:r>
            <a:r>
              <a:rPr lang="en-US" altLang="zh-CN" dirty="0" smtClean="0"/>
              <a:t> double knockout mice</a:t>
            </a:r>
            <a:r>
              <a:rPr lang="en-US" altLang="zh-CN" dirty="0"/>
              <a:t>.</a:t>
            </a:r>
            <a:endParaRPr lang="zh-CN" altLang="en-US" dirty="0"/>
          </a:p>
        </p:txBody>
      </p:sp>
    </p:spTree>
    <p:extLst>
      <p:ext uri="{BB962C8B-B14F-4D97-AF65-F5344CB8AC3E}">
        <p14:creationId xmlns:p14="http://schemas.microsoft.com/office/powerpoint/2010/main" val="173280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flipH="1">
            <a:off x="9838346" y="256906"/>
            <a:ext cx="2631681" cy="697725"/>
            <a:chOff x="-258417" y="554344"/>
            <a:chExt cx="2631681" cy="697725"/>
          </a:xfrm>
        </p:grpSpPr>
        <p:grpSp>
          <p:nvGrpSpPr>
            <p:cNvPr id="26" name="组合 25"/>
            <p:cNvGrpSpPr/>
            <p:nvPr/>
          </p:nvGrpSpPr>
          <p:grpSpPr>
            <a:xfrm>
              <a:off x="283264" y="554344"/>
              <a:ext cx="2090000" cy="697724"/>
              <a:chOff x="4971690" y="1039001"/>
              <a:chExt cx="2090000" cy="697724"/>
            </a:xfrm>
          </p:grpSpPr>
          <p:grpSp>
            <p:nvGrpSpPr>
              <p:cNvPr id="28" name="组合 27"/>
              <p:cNvGrpSpPr/>
              <p:nvPr/>
            </p:nvGrpSpPr>
            <p:grpSpPr>
              <a:xfrm>
                <a:off x="4971690" y="1039001"/>
                <a:ext cx="2090000" cy="697724"/>
                <a:chOff x="4743090" y="1859597"/>
                <a:chExt cx="2090000" cy="821739"/>
              </a:xfrm>
            </p:grpSpPr>
            <p:sp>
              <p:nvSpPr>
                <p:cNvPr id="30" name="矩形 29"/>
                <p:cNvSpPr/>
                <p:nvPr/>
              </p:nvSpPr>
              <p:spPr>
                <a:xfrm>
                  <a:off x="4758000" y="2005279"/>
                  <a:ext cx="682680" cy="53037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334000" y="1859597"/>
                  <a:ext cx="1499090" cy="821739"/>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7430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29" name="文本框 28"/>
              <p:cNvSpPr txBox="1"/>
              <p:nvPr/>
            </p:nvSpPr>
            <p:spPr>
              <a:xfrm>
                <a:off x="5669280" y="1140109"/>
                <a:ext cx="1319258" cy="461665"/>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Results</a:t>
                </a:r>
                <a:endParaRPr lang="zh-CN" altLang="en-US" sz="2400" dirty="0">
                  <a:latin typeface="微软雅黑" panose="020B0503020204020204" pitchFamily="34" charset="-122"/>
                  <a:ea typeface="微软雅黑" panose="020B0503020204020204" pitchFamily="34" charset="-122"/>
                </a:endParaRPr>
              </a:p>
            </p:txBody>
          </p:sp>
        </p:grpSp>
        <p:sp>
          <p:nvSpPr>
            <p:cNvPr id="27" name="矩形 26"/>
            <p:cNvSpPr/>
            <p:nvPr/>
          </p:nvSpPr>
          <p:spPr>
            <a:xfrm>
              <a:off x="-258417" y="554345"/>
              <a:ext cx="556591" cy="69772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61526" y="380602"/>
            <a:ext cx="6697058" cy="697724"/>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tx1"/>
                </a:solidFill>
                <a:latin typeface="微软雅黑" panose="020B0503020204020204" pitchFamily="34" charset="-122"/>
                <a:ea typeface="微软雅黑" panose="020B0503020204020204" pitchFamily="34" charset="-122"/>
              </a:rPr>
              <a:t>2.2 </a:t>
            </a:r>
            <a:r>
              <a:rPr lang="en-US" altLang="zh-CN" b="1" dirty="0" err="1" smtClean="0">
                <a:solidFill>
                  <a:schemeClr val="tx1"/>
                </a:solidFill>
                <a:latin typeface="微软雅黑" panose="020B0503020204020204" pitchFamily="34" charset="-122"/>
                <a:ea typeface="微软雅黑" panose="020B0503020204020204" pitchFamily="34" charset="-122"/>
              </a:rPr>
              <a:t>AdipoRon</a:t>
            </a:r>
            <a:r>
              <a:rPr lang="en-US" altLang="zh-CN" b="1" dirty="0" smtClean="0">
                <a:solidFill>
                  <a:schemeClr val="tx1"/>
                </a:solidFill>
                <a:latin typeface="微软雅黑" panose="020B0503020204020204" pitchFamily="34" charset="-122"/>
                <a:ea typeface="微软雅黑" panose="020B0503020204020204" pitchFamily="34" charset="-122"/>
              </a:rPr>
              <a:t> ameliorates diabetes via </a:t>
            </a:r>
            <a:r>
              <a:rPr lang="en-US" altLang="zh-CN" b="1" dirty="0" err="1" smtClean="0">
                <a:solidFill>
                  <a:schemeClr val="tx1"/>
                </a:solidFill>
                <a:latin typeface="微软雅黑" panose="020B0503020204020204" pitchFamily="34" charset="-122"/>
                <a:ea typeface="微软雅黑" panose="020B0503020204020204" pitchFamily="34" charset="-122"/>
              </a:rPr>
              <a:t>AdipoR</a:t>
            </a:r>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5144" y="1430540"/>
            <a:ext cx="7381874" cy="391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082040" y="5341905"/>
            <a:ext cx="10027920" cy="646331"/>
          </a:xfrm>
          <a:prstGeom prst="rect">
            <a:avLst/>
          </a:prstGeom>
        </p:spPr>
        <p:txBody>
          <a:bodyPr wrap="square">
            <a:spAutoFit/>
          </a:bodyPr>
          <a:lstStyle/>
          <a:p>
            <a:r>
              <a:rPr lang="en-US" altLang="zh-CN" dirty="0" smtClean="0"/>
              <a:t>Treatment with </a:t>
            </a:r>
            <a:r>
              <a:rPr lang="en-US" altLang="zh-CN" dirty="0" err="1" smtClean="0"/>
              <a:t>AdipoRon</a:t>
            </a:r>
            <a:r>
              <a:rPr lang="en-US" altLang="zh-CN" dirty="0" smtClean="0"/>
              <a:t> for 10d reduced plasma concentrations of TG and FFA in wild-type mice fed a high-fat diet, these effects were not observed in </a:t>
            </a:r>
            <a:r>
              <a:rPr lang="en-US" altLang="zh-CN" i="1" dirty="0"/>
              <a:t>Adipor1</a:t>
            </a:r>
            <a:r>
              <a:rPr lang="en-US" altLang="zh-CN" baseline="30000" dirty="0"/>
              <a:t>-/-</a:t>
            </a:r>
            <a:r>
              <a:rPr lang="en-US" altLang="zh-CN" dirty="0"/>
              <a:t> </a:t>
            </a:r>
            <a:r>
              <a:rPr lang="en-US" altLang="zh-CN" i="1" dirty="0"/>
              <a:t>Adipor2</a:t>
            </a:r>
            <a:r>
              <a:rPr lang="en-US" altLang="zh-CN" baseline="30000" dirty="0"/>
              <a:t>-/-</a:t>
            </a:r>
            <a:r>
              <a:rPr lang="en-US" altLang="zh-CN" dirty="0"/>
              <a:t> double knockout </a:t>
            </a:r>
            <a:r>
              <a:rPr lang="en-US" altLang="zh-CN" dirty="0" smtClean="0"/>
              <a:t>mice.</a:t>
            </a:r>
            <a:endParaRPr lang="zh-CN" altLang="en-US" dirty="0"/>
          </a:p>
        </p:txBody>
      </p:sp>
    </p:spTree>
    <p:extLst>
      <p:ext uri="{BB962C8B-B14F-4D97-AF65-F5344CB8AC3E}">
        <p14:creationId xmlns:p14="http://schemas.microsoft.com/office/powerpoint/2010/main" val="173280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6116321" y="1131730"/>
            <a:ext cx="2357120" cy="5131894"/>
          </a:xfrm>
          <a:prstGeom prst="rightArrow">
            <a:avLst>
              <a:gd name="adj1" fmla="val 54806"/>
              <a:gd name="adj2" fmla="val 37245"/>
            </a:avLst>
          </a:prstGeom>
          <a:ln/>
        </p:spPr>
        <p:style>
          <a:lnRef idx="2">
            <a:schemeClr val="accent6"/>
          </a:lnRef>
          <a:fillRef idx="1">
            <a:schemeClr val="lt1"/>
          </a:fillRef>
          <a:effectRef idx="0">
            <a:schemeClr val="accent6"/>
          </a:effectRef>
          <a:fontRef idx="minor">
            <a:schemeClr val="dk1"/>
          </a:fontRef>
        </p:style>
        <p:txBody>
          <a:bodyPr anchor="ctr"/>
          <a:lstStyle/>
          <a:p>
            <a:endParaRPr lang="zh-CN" altLang="en-US"/>
          </a:p>
        </p:txBody>
      </p:sp>
      <p:sp>
        <p:nvSpPr>
          <p:cNvPr id="3" name="AutoShape 4"/>
          <p:cNvSpPr>
            <a:spLocks noChangeArrowheads="1"/>
          </p:cNvSpPr>
          <p:nvPr/>
        </p:nvSpPr>
        <p:spPr bwMode="auto">
          <a:xfrm>
            <a:off x="664057" y="1349525"/>
            <a:ext cx="5256000" cy="532388"/>
          </a:xfrm>
          <a:prstGeom prst="roundRect">
            <a:avLst>
              <a:gd name="adj" fmla="val 9106"/>
            </a:avLst>
          </a:prstGeom>
          <a:solidFill>
            <a:schemeClr val="accent1">
              <a:lumMod val="20000"/>
              <a:lumOff val="80000"/>
            </a:schemeClr>
          </a:solidFill>
          <a:ln w="25400" cap="flat" cmpd="sng">
            <a:solidFill>
              <a:schemeClr val="bg1"/>
            </a:solidFill>
            <a:round/>
            <a:headEnd/>
            <a:tailEnd/>
          </a:ln>
          <a:effectLst/>
        </p:spPr>
        <p:txBody>
          <a:bodyPr wrap="square" anchor="ctr">
            <a:spAutoFit/>
          </a:bodyPr>
          <a:lstStyle/>
          <a:p>
            <a:pPr eaLnBrk="0" hangingPunct="0">
              <a:lnSpc>
                <a:spcPct val="150000"/>
              </a:lnSpc>
            </a:pPr>
            <a:r>
              <a:rPr lang="zh-CN" altLang="en-US" dirty="0" smtClean="0">
                <a:latin typeface="Times New Roman" pitchFamily="18" charset="0"/>
                <a:ea typeface="微软雅黑" panose="020B0503020204020204" pitchFamily="34" charset="-122"/>
                <a:cs typeface="Times New Roman" pitchFamily="18" charset="0"/>
              </a:rPr>
              <a:t>口服</a:t>
            </a:r>
            <a:r>
              <a:rPr lang="en-US" altLang="zh-CN" dirty="0" err="1">
                <a:latin typeface="Times New Roman" pitchFamily="18" charset="0"/>
                <a:ea typeface="微软雅黑" panose="020B0503020204020204" pitchFamily="34" charset="-122"/>
                <a:cs typeface="Times New Roman" pitchFamily="18" charset="0"/>
              </a:rPr>
              <a:t>AdipoRon</a:t>
            </a:r>
            <a:r>
              <a:rPr lang="zh-CN" altLang="en-US" dirty="0" smtClean="0">
                <a:latin typeface="Times New Roman" pitchFamily="18" charset="0"/>
                <a:ea typeface="微软雅黑" panose="020B0503020204020204" pitchFamily="34" charset="-122"/>
                <a:cs typeface="Times New Roman" pitchFamily="18" charset="0"/>
              </a:rPr>
              <a:t>后，药物动力学</a:t>
            </a:r>
            <a:endParaRPr lang="en-US" altLang="zh-CN" dirty="0">
              <a:latin typeface="Times New Roman" pitchFamily="18" charset="0"/>
              <a:ea typeface="微软雅黑" panose="020B0503020204020204" pitchFamily="34" charset="-122"/>
              <a:cs typeface="Times New Roman" pitchFamily="18" charset="0"/>
            </a:endParaRPr>
          </a:p>
        </p:txBody>
      </p:sp>
      <p:sp>
        <p:nvSpPr>
          <p:cNvPr id="4" name="AutoShape 5"/>
          <p:cNvSpPr>
            <a:spLocks noChangeArrowheads="1"/>
          </p:cNvSpPr>
          <p:nvPr/>
        </p:nvSpPr>
        <p:spPr bwMode="auto">
          <a:xfrm>
            <a:off x="664057" y="2059824"/>
            <a:ext cx="5256000" cy="1440000"/>
          </a:xfrm>
          <a:prstGeom prst="roundRect">
            <a:avLst>
              <a:gd name="adj" fmla="val 9106"/>
            </a:avLst>
          </a:prstGeom>
          <a:solidFill>
            <a:schemeClr val="accent1">
              <a:lumMod val="20000"/>
              <a:lumOff val="80000"/>
            </a:schemeClr>
          </a:solidFill>
          <a:ln w="25400" cap="flat" cmpd="sng">
            <a:solidFill>
              <a:schemeClr val="bg1"/>
            </a:solidFill>
            <a:round/>
            <a:headEnd/>
            <a:tailEnd/>
          </a:ln>
          <a:effectLst/>
        </p:spPr>
        <p:txBody>
          <a:bodyPr wrap="square" anchor="ctr">
            <a:spAutoFit/>
          </a:bodyPr>
          <a:lstStyle/>
          <a:p>
            <a:pPr eaLnBrk="0" hangingPunct="0">
              <a:lnSpc>
                <a:spcPct val="150000"/>
              </a:lnSpc>
            </a:pPr>
            <a:r>
              <a:rPr lang="en-US" altLang="zh-CN" dirty="0" err="1" smtClean="0">
                <a:latin typeface="Times New Roman" pitchFamily="18" charset="0"/>
                <a:ea typeface="微软雅黑" panose="020B0503020204020204" pitchFamily="34" charset="-122"/>
                <a:cs typeface="Times New Roman" pitchFamily="18" charset="0"/>
              </a:rPr>
              <a:t>AdipoR</a:t>
            </a:r>
            <a:r>
              <a:rPr lang="zh-CN" altLang="en-US" dirty="0" smtClean="0">
                <a:latin typeface="Times New Roman" pitchFamily="18" charset="0"/>
                <a:ea typeface="微软雅黑" panose="020B0503020204020204" pitchFamily="34" charset="-122"/>
                <a:cs typeface="Times New Roman" pitchFamily="18" charset="0"/>
              </a:rPr>
              <a:t>敲除前后，口服</a:t>
            </a:r>
            <a:r>
              <a:rPr lang="en-US" altLang="zh-CN" dirty="0" err="1" smtClean="0">
                <a:latin typeface="Times New Roman" pitchFamily="18" charset="0"/>
                <a:ea typeface="微软雅黑" panose="020B0503020204020204" pitchFamily="34" charset="-122"/>
                <a:cs typeface="Times New Roman" pitchFamily="18" charset="0"/>
              </a:rPr>
              <a:t>AdipoRon</a:t>
            </a:r>
            <a:r>
              <a:rPr lang="zh-CN" altLang="en-US" dirty="0" smtClean="0">
                <a:latin typeface="Times New Roman" pitchFamily="18" charset="0"/>
                <a:ea typeface="微软雅黑" panose="020B0503020204020204" pitchFamily="34" charset="-122"/>
                <a:cs typeface="Times New Roman" pitchFamily="18" charset="0"/>
              </a:rPr>
              <a:t>对高脂饲喂肥胖小鼠体重、摄食、血糖、胰岛素抵抗指数、胰岛素降血糖效应的影响。</a:t>
            </a:r>
            <a:endParaRPr lang="zh-CN" altLang="en-US" dirty="0">
              <a:latin typeface="Times New Roman" pitchFamily="18" charset="0"/>
              <a:ea typeface="微软雅黑" panose="020B0503020204020204" pitchFamily="34" charset="-122"/>
              <a:cs typeface="Times New Roman" pitchFamily="18" charset="0"/>
              <a:sym typeface="Arial" pitchFamily="34" charset="0"/>
            </a:endParaRPr>
          </a:p>
        </p:txBody>
      </p:sp>
      <p:sp>
        <p:nvSpPr>
          <p:cNvPr id="5" name="AutoShape 6"/>
          <p:cNvSpPr>
            <a:spLocks noChangeArrowheads="1"/>
          </p:cNvSpPr>
          <p:nvPr/>
        </p:nvSpPr>
        <p:spPr bwMode="auto">
          <a:xfrm>
            <a:off x="664057" y="3677735"/>
            <a:ext cx="5256000" cy="1440000"/>
          </a:xfrm>
          <a:prstGeom prst="roundRect">
            <a:avLst>
              <a:gd name="adj" fmla="val 9106"/>
            </a:avLst>
          </a:prstGeom>
          <a:solidFill>
            <a:schemeClr val="accent1">
              <a:lumMod val="20000"/>
              <a:lumOff val="80000"/>
            </a:schemeClr>
          </a:solidFill>
          <a:ln w="25400" cap="flat" cmpd="sng">
            <a:solidFill>
              <a:schemeClr val="bg1"/>
            </a:solidFill>
            <a:round/>
            <a:headEnd/>
            <a:tailEnd/>
          </a:ln>
          <a:effectLst/>
        </p:spPr>
        <p:txBody>
          <a:bodyPr wrap="square" anchor="ctr">
            <a:spAutoFit/>
          </a:bodyPr>
          <a:lstStyle/>
          <a:p>
            <a:pPr eaLnBrk="0" hangingPunct="0">
              <a:lnSpc>
                <a:spcPct val="150000"/>
              </a:lnSpc>
            </a:pPr>
            <a:r>
              <a:rPr lang="zh-CN" altLang="en-US" dirty="0" smtClean="0">
                <a:latin typeface="Times New Roman" pitchFamily="18" charset="0"/>
                <a:ea typeface="微软雅黑" panose="020B0503020204020204" pitchFamily="34" charset="-122"/>
                <a:cs typeface="Times New Roman" pitchFamily="18" charset="0"/>
                <a:sym typeface="Arial" pitchFamily="34" charset="0"/>
              </a:rPr>
              <a:t>高胰岛素</a:t>
            </a:r>
            <a:r>
              <a:rPr lang="en-US" altLang="zh-CN" dirty="0" smtClean="0">
                <a:latin typeface="Times New Roman" pitchFamily="18" charset="0"/>
                <a:ea typeface="微软雅黑" panose="020B0503020204020204" pitchFamily="34" charset="-122"/>
                <a:cs typeface="Times New Roman" pitchFamily="18" charset="0"/>
                <a:sym typeface="Arial" pitchFamily="34" charset="0"/>
              </a:rPr>
              <a:t>-</a:t>
            </a:r>
            <a:r>
              <a:rPr lang="zh-CN" altLang="en-US" dirty="0" smtClean="0">
                <a:latin typeface="Times New Roman" pitchFamily="18" charset="0"/>
                <a:ea typeface="微软雅黑" panose="020B0503020204020204" pitchFamily="34" charset="-122"/>
                <a:cs typeface="Times New Roman" pitchFamily="18" charset="0"/>
                <a:sym typeface="Arial" pitchFamily="34" charset="0"/>
              </a:rPr>
              <a:t>正常</a:t>
            </a:r>
            <a:r>
              <a:rPr lang="zh-CN" altLang="en-US" dirty="0">
                <a:latin typeface="Times New Roman" pitchFamily="18" charset="0"/>
                <a:ea typeface="微软雅黑" panose="020B0503020204020204" pitchFamily="34" charset="-122"/>
                <a:cs typeface="Times New Roman" pitchFamily="18" charset="0"/>
                <a:sym typeface="Arial" pitchFamily="34" charset="0"/>
              </a:rPr>
              <a:t>血糖钳夹实验</a:t>
            </a:r>
            <a:r>
              <a:rPr lang="zh-CN" altLang="en-US" dirty="0" smtClean="0">
                <a:latin typeface="Times New Roman" pitchFamily="18" charset="0"/>
                <a:ea typeface="微软雅黑" panose="020B0503020204020204" pitchFamily="34" charset="-122"/>
                <a:cs typeface="Times New Roman" pitchFamily="18" charset="0"/>
                <a:sym typeface="Arial" pitchFamily="34" charset="0"/>
              </a:rPr>
              <a:t>：</a:t>
            </a:r>
            <a:r>
              <a:rPr lang="en-US" altLang="zh-CN" dirty="0" err="1">
                <a:latin typeface="Times New Roman" pitchFamily="18" charset="0"/>
                <a:ea typeface="微软雅黑" panose="020B0503020204020204" pitchFamily="34" charset="-122"/>
                <a:cs typeface="Times New Roman" pitchFamily="18" charset="0"/>
              </a:rPr>
              <a:t>AdipoR</a:t>
            </a:r>
            <a:r>
              <a:rPr lang="zh-CN" altLang="en-US" dirty="0">
                <a:latin typeface="Times New Roman" pitchFamily="18" charset="0"/>
                <a:ea typeface="微软雅黑" panose="020B0503020204020204" pitchFamily="34" charset="-122"/>
                <a:cs typeface="Times New Roman" pitchFamily="18" charset="0"/>
              </a:rPr>
              <a:t>敲除前后</a:t>
            </a:r>
            <a:r>
              <a:rPr lang="zh-CN" altLang="en-US" dirty="0" smtClean="0">
                <a:latin typeface="Times New Roman" pitchFamily="18" charset="0"/>
                <a:ea typeface="微软雅黑" panose="020B0503020204020204" pitchFamily="34" charset="-122"/>
                <a:cs typeface="Times New Roman" pitchFamily="18" charset="0"/>
              </a:rPr>
              <a:t>，</a:t>
            </a:r>
            <a:r>
              <a:rPr lang="zh-CN" altLang="en-US" dirty="0">
                <a:latin typeface="Times New Roman" pitchFamily="18" charset="0"/>
                <a:ea typeface="微软雅黑" panose="020B0503020204020204" pitchFamily="34" charset="-122"/>
                <a:cs typeface="Times New Roman" pitchFamily="18" charset="0"/>
              </a:rPr>
              <a:t>口服</a:t>
            </a:r>
            <a:r>
              <a:rPr lang="en-US" altLang="zh-CN" dirty="0" err="1">
                <a:latin typeface="Times New Roman" pitchFamily="18" charset="0"/>
                <a:ea typeface="微软雅黑" panose="020B0503020204020204" pitchFamily="34" charset="-122"/>
                <a:cs typeface="Times New Roman" pitchFamily="18" charset="0"/>
              </a:rPr>
              <a:t>AdipoRon</a:t>
            </a:r>
            <a:r>
              <a:rPr lang="zh-CN" altLang="en-US" dirty="0">
                <a:latin typeface="Times New Roman" pitchFamily="18" charset="0"/>
                <a:ea typeface="微软雅黑" panose="020B0503020204020204" pitchFamily="34" charset="-122"/>
                <a:cs typeface="Times New Roman" pitchFamily="18" charset="0"/>
              </a:rPr>
              <a:t>对</a:t>
            </a:r>
            <a:r>
              <a:rPr lang="zh-CN" altLang="en-US" dirty="0" smtClean="0">
                <a:latin typeface="Times New Roman" pitchFamily="18" charset="0"/>
                <a:ea typeface="微软雅黑" panose="020B0503020204020204" pitchFamily="34" charset="-122"/>
                <a:cs typeface="Times New Roman" pitchFamily="18" charset="0"/>
                <a:sym typeface="Arial" pitchFamily="34" charset="0"/>
              </a:rPr>
              <a:t>葡萄糖</a:t>
            </a:r>
            <a:r>
              <a:rPr lang="zh-CN" altLang="en-US" dirty="0">
                <a:latin typeface="Times New Roman" pitchFamily="18" charset="0"/>
                <a:ea typeface="微软雅黑" panose="020B0503020204020204" pitchFamily="34" charset="-122"/>
                <a:cs typeface="Times New Roman" pitchFamily="18" charset="0"/>
                <a:sym typeface="Arial" pitchFamily="34" charset="0"/>
              </a:rPr>
              <a:t>灌注</a:t>
            </a:r>
            <a:r>
              <a:rPr lang="zh-CN" altLang="en-US" dirty="0" smtClean="0">
                <a:latin typeface="Times New Roman" pitchFamily="18" charset="0"/>
                <a:ea typeface="微软雅黑" panose="020B0503020204020204" pitchFamily="34" charset="-122"/>
                <a:cs typeface="Times New Roman" pitchFamily="18" charset="0"/>
                <a:sym typeface="Arial" pitchFamily="34" charset="0"/>
              </a:rPr>
              <a:t>率，</a:t>
            </a:r>
            <a:r>
              <a:rPr lang="zh-CN" altLang="en-US" dirty="0">
                <a:latin typeface="Times New Roman" pitchFamily="18" charset="0"/>
                <a:ea typeface="微软雅黑" panose="020B0503020204020204" pitchFamily="34" charset="-122"/>
                <a:cs typeface="Times New Roman" pitchFamily="18" charset="0"/>
                <a:sym typeface="Arial" pitchFamily="34" charset="0"/>
              </a:rPr>
              <a:t>内源性葡萄糖的</a:t>
            </a:r>
            <a:r>
              <a:rPr lang="zh-CN" altLang="en-US" dirty="0" smtClean="0">
                <a:latin typeface="Times New Roman" pitchFamily="18" charset="0"/>
                <a:ea typeface="微软雅黑" panose="020B0503020204020204" pitchFamily="34" charset="-122"/>
                <a:cs typeface="Times New Roman" pitchFamily="18" charset="0"/>
                <a:sym typeface="Arial" pitchFamily="34" charset="0"/>
              </a:rPr>
              <a:t>产生，</a:t>
            </a:r>
            <a:r>
              <a:rPr lang="zh-CN" altLang="en-US" dirty="0">
                <a:latin typeface="Times New Roman" pitchFamily="18" charset="0"/>
                <a:ea typeface="微软雅黑" panose="020B0503020204020204" pitchFamily="34" charset="-122"/>
                <a:cs typeface="Times New Roman" pitchFamily="18" charset="0"/>
                <a:sym typeface="Arial" pitchFamily="34" charset="0"/>
              </a:rPr>
              <a:t>葡萄糖</a:t>
            </a:r>
            <a:r>
              <a:rPr lang="zh-CN" altLang="en-US" dirty="0" smtClean="0">
                <a:latin typeface="Times New Roman" pitchFamily="18" charset="0"/>
                <a:ea typeface="微软雅黑" panose="020B0503020204020204" pitchFamily="34" charset="-122"/>
                <a:cs typeface="Times New Roman" pitchFamily="18" charset="0"/>
                <a:sym typeface="Arial" pitchFamily="34" charset="0"/>
              </a:rPr>
              <a:t>代谢速率的影响。</a:t>
            </a:r>
            <a:endParaRPr lang="zh-CN" altLang="en-US" dirty="0">
              <a:latin typeface="Times New Roman" pitchFamily="18" charset="0"/>
              <a:ea typeface="微软雅黑" panose="020B0503020204020204" pitchFamily="34" charset="-122"/>
              <a:cs typeface="Times New Roman" pitchFamily="18" charset="0"/>
              <a:sym typeface="Arial" pitchFamily="34" charset="0"/>
            </a:endParaRPr>
          </a:p>
        </p:txBody>
      </p:sp>
      <p:sp>
        <p:nvSpPr>
          <p:cNvPr id="7" name="AutoShape 7"/>
          <p:cNvSpPr>
            <a:spLocks noChangeArrowheads="1"/>
          </p:cNvSpPr>
          <p:nvPr/>
        </p:nvSpPr>
        <p:spPr bwMode="auto">
          <a:xfrm>
            <a:off x="664057" y="5295646"/>
            <a:ext cx="5256000" cy="967978"/>
          </a:xfrm>
          <a:prstGeom prst="roundRect">
            <a:avLst>
              <a:gd name="adj" fmla="val 9106"/>
            </a:avLst>
          </a:prstGeom>
          <a:solidFill>
            <a:schemeClr val="accent1">
              <a:lumMod val="20000"/>
              <a:lumOff val="80000"/>
            </a:schemeClr>
          </a:solidFill>
          <a:ln w="25400" cap="flat" cmpd="sng">
            <a:solidFill>
              <a:schemeClr val="bg1"/>
            </a:solidFill>
            <a:round/>
            <a:headEnd/>
            <a:tailEnd/>
          </a:ln>
          <a:effectLst/>
        </p:spPr>
        <p:txBody>
          <a:bodyPr wrap="square" anchor="ctr">
            <a:spAutoFit/>
          </a:bodyPr>
          <a:lstStyle/>
          <a:p>
            <a:pPr eaLnBrk="0" hangingPunct="0">
              <a:lnSpc>
                <a:spcPct val="150000"/>
              </a:lnSpc>
            </a:pPr>
            <a:r>
              <a:rPr lang="zh-CN" altLang="en-US" dirty="0">
                <a:latin typeface="Times New Roman" pitchFamily="18" charset="0"/>
                <a:ea typeface="微软雅黑" panose="020B0503020204020204" pitchFamily="34" charset="-122"/>
                <a:cs typeface="Times New Roman" pitchFamily="18" charset="0"/>
              </a:rPr>
              <a:t>口服</a:t>
            </a:r>
            <a:r>
              <a:rPr lang="en-US" altLang="zh-CN" dirty="0" err="1" smtClean="0">
                <a:latin typeface="Times New Roman" pitchFamily="18" charset="0"/>
                <a:ea typeface="微软雅黑" panose="020B0503020204020204" pitchFamily="34" charset="-122"/>
                <a:cs typeface="Times New Roman" pitchFamily="18" charset="0"/>
              </a:rPr>
              <a:t>AdipoRon</a:t>
            </a:r>
            <a:r>
              <a:rPr lang="zh-CN" altLang="en-US" dirty="0" smtClean="0">
                <a:latin typeface="Times New Roman" pitchFamily="18" charset="0"/>
                <a:ea typeface="微软雅黑" panose="020B0503020204020204" pitchFamily="34" charset="-122"/>
                <a:cs typeface="Times New Roman" pitchFamily="18" charset="0"/>
              </a:rPr>
              <a:t>对脂代谢的影响</a:t>
            </a:r>
            <a:r>
              <a:rPr lang="zh-CN" altLang="en-US" dirty="0" smtClean="0">
                <a:latin typeface="Times New Roman" pitchFamily="18" charset="0"/>
                <a:ea typeface="微软雅黑" panose="020B0503020204020204" pitchFamily="34" charset="-122"/>
                <a:cs typeface="Times New Roman" pitchFamily="18" charset="0"/>
              </a:rPr>
              <a:t>：</a:t>
            </a:r>
            <a:r>
              <a:rPr lang="en-US" altLang="zh-CN" dirty="0">
                <a:latin typeface="Times New Roman" pitchFamily="18" charset="0"/>
                <a:ea typeface="微软雅黑" panose="020B0503020204020204" pitchFamily="34" charset="-122"/>
                <a:cs typeface="Times New Roman" pitchFamily="18" charset="0"/>
              </a:rPr>
              <a:t> </a:t>
            </a:r>
            <a:r>
              <a:rPr lang="en-US" altLang="zh-CN" dirty="0" err="1">
                <a:latin typeface="Times New Roman" pitchFamily="18" charset="0"/>
                <a:ea typeface="微软雅黑" panose="020B0503020204020204" pitchFamily="34" charset="-122"/>
                <a:cs typeface="Times New Roman" pitchFamily="18" charset="0"/>
              </a:rPr>
              <a:t>AdipoR</a:t>
            </a:r>
            <a:r>
              <a:rPr lang="zh-CN" altLang="en-US" dirty="0">
                <a:latin typeface="Times New Roman" pitchFamily="18" charset="0"/>
                <a:ea typeface="微软雅黑" panose="020B0503020204020204" pitchFamily="34" charset="-122"/>
                <a:cs typeface="Times New Roman" pitchFamily="18" charset="0"/>
              </a:rPr>
              <a:t>敲除前后，血清</a:t>
            </a:r>
            <a:r>
              <a:rPr lang="en-US" altLang="zh-CN" dirty="0" smtClean="0">
                <a:latin typeface="Times New Roman" pitchFamily="18" charset="0"/>
                <a:ea typeface="微软雅黑" panose="020B0503020204020204" pitchFamily="34" charset="-122"/>
                <a:cs typeface="Times New Roman" pitchFamily="18" charset="0"/>
              </a:rPr>
              <a:t>TG</a:t>
            </a:r>
            <a:r>
              <a:rPr lang="zh-CN" altLang="en-US" dirty="0" smtClean="0">
                <a:latin typeface="Times New Roman" pitchFamily="18" charset="0"/>
                <a:ea typeface="微软雅黑" panose="020B0503020204020204" pitchFamily="34" charset="-122"/>
                <a:cs typeface="Times New Roman" pitchFamily="18" charset="0"/>
              </a:rPr>
              <a:t>和</a:t>
            </a:r>
            <a:r>
              <a:rPr lang="en-US" altLang="zh-CN" dirty="0" smtClean="0">
                <a:latin typeface="Times New Roman" pitchFamily="18" charset="0"/>
                <a:ea typeface="微软雅黑" panose="020B0503020204020204" pitchFamily="34" charset="-122"/>
                <a:cs typeface="Times New Roman" pitchFamily="18" charset="0"/>
              </a:rPr>
              <a:t>FFA</a:t>
            </a:r>
            <a:endParaRPr lang="zh-CN" altLang="en-US" dirty="0">
              <a:latin typeface="Times New Roman" pitchFamily="18" charset="0"/>
              <a:ea typeface="微软雅黑" panose="020B0503020204020204" pitchFamily="34" charset="-122"/>
              <a:cs typeface="Times New Roman" pitchFamily="18" charset="0"/>
            </a:endParaRPr>
          </a:p>
        </p:txBody>
      </p:sp>
      <p:sp>
        <p:nvSpPr>
          <p:cNvPr id="8" name="矩形 7"/>
          <p:cNvSpPr/>
          <p:nvPr/>
        </p:nvSpPr>
        <p:spPr>
          <a:xfrm>
            <a:off x="8727440" y="2970812"/>
            <a:ext cx="2844800" cy="1163746"/>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err="1">
                <a:solidFill>
                  <a:schemeClr val="tx1"/>
                </a:solidFill>
                <a:latin typeface="微软雅黑" panose="020B0503020204020204" pitchFamily="34" charset="-122"/>
                <a:ea typeface="微软雅黑" panose="020B0503020204020204" pitchFamily="34" charset="-122"/>
              </a:rPr>
              <a:t>AdipoRon</a:t>
            </a:r>
            <a:r>
              <a:rPr lang="en-US" altLang="zh-CN" b="1" dirty="0">
                <a:solidFill>
                  <a:schemeClr val="tx1"/>
                </a:solidFill>
                <a:latin typeface="微软雅黑" panose="020B0503020204020204" pitchFamily="34" charset="-122"/>
                <a:ea typeface="微软雅黑" panose="020B0503020204020204" pitchFamily="34" charset="-122"/>
              </a:rPr>
              <a:t> ameliorates diabetes via </a:t>
            </a:r>
            <a:r>
              <a:rPr lang="en-US" altLang="zh-CN" b="1" dirty="0" err="1">
                <a:solidFill>
                  <a:schemeClr val="tx1"/>
                </a:solidFill>
                <a:latin typeface="微软雅黑" panose="020B0503020204020204" pitchFamily="34" charset="-122"/>
                <a:ea typeface="微软雅黑" panose="020B0503020204020204" pitchFamily="34" charset="-122"/>
              </a:rPr>
              <a:t>AdipoR</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9" name="矩形 8"/>
          <p:cNvSpPr/>
          <p:nvPr/>
        </p:nvSpPr>
        <p:spPr>
          <a:xfrm>
            <a:off x="20320" y="245088"/>
            <a:ext cx="3006946" cy="697724"/>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latin typeface="微软雅黑" panose="020B0503020204020204" pitchFamily="34" charset="-122"/>
                <a:ea typeface="微软雅黑" panose="020B0503020204020204" pitchFamily="34" charset="-122"/>
              </a:rPr>
              <a:t>Summary for part 2.2 </a:t>
            </a:r>
            <a:endParaRPr lang="zh-CN" altLang="en-US"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46245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flipH="1">
            <a:off x="9838346" y="256906"/>
            <a:ext cx="2631681" cy="697725"/>
            <a:chOff x="-258417" y="554344"/>
            <a:chExt cx="2631681" cy="697725"/>
          </a:xfrm>
        </p:grpSpPr>
        <p:grpSp>
          <p:nvGrpSpPr>
            <p:cNvPr id="26" name="组合 25"/>
            <p:cNvGrpSpPr/>
            <p:nvPr/>
          </p:nvGrpSpPr>
          <p:grpSpPr>
            <a:xfrm>
              <a:off x="283264" y="554344"/>
              <a:ext cx="2090000" cy="697724"/>
              <a:chOff x="4971690" y="1039001"/>
              <a:chExt cx="2090000" cy="697724"/>
            </a:xfrm>
          </p:grpSpPr>
          <p:grpSp>
            <p:nvGrpSpPr>
              <p:cNvPr id="28" name="组合 27"/>
              <p:cNvGrpSpPr/>
              <p:nvPr/>
            </p:nvGrpSpPr>
            <p:grpSpPr>
              <a:xfrm>
                <a:off x="4971690" y="1039001"/>
                <a:ext cx="2090000" cy="697724"/>
                <a:chOff x="4743090" y="1859597"/>
                <a:chExt cx="2090000" cy="821739"/>
              </a:xfrm>
            </p:grpSpPr>
            <p:sp>
              <p:nvSpPr>
                <p:cNvPr id="30" name="矩形 29"/>
                <p:cNvSpPr/>
                <p:nvPr/>
              </p:nvSpPr>
              <p:spPr>
                <a:xfrm>
                  <a:off x="4758000" y="2005279"/>
                  <a:ext cx="682680" cy="53037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334000" y="1859597"/>
                  <a:ext cx="1499090" cy="821739"/>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7430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29" name="文本框 28"/>
              <p:cNvSpPr txBox="1"/>
              <p:nvPr/>
            </p:nvSpPr>
            <p:spPr>
              <a:xfrm>
                <a:off x="5669280" y="1140109"/>
                <a:ext cx="1319258" cy="461665"/>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Results</a:t>
                </a:r>
                <a:endParaRPr lang="zh-CN" altLang="en-US" sz="2400" dirty="0">
                  <a:latin typeface="微软雅黑" panose="020B0503020204020204" pitchFamily="34" charset="-122"/>
                  <a:ea typeface="微软雅黑" panose="020B0503020204020204" pitchFamily="34" charset="-122"/>
                </a:endParaRPr>
              </a:p>
            </p:txBody>
          </p:sp>
        </p:grpSp>
        <p:sp>
          <p:nvSpPr>
            <p:cNvPr id="27" name="矩形 26"/>
            <p:cNvSpPr/>
            <p:nvPr/>
          </p:nvSpPr>
          <p:spPr>
            <a:xfrm>
              <a:off x="-258417" y="554345"/>
              <a:ext cx="556591" cy="69772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61526" y="380602"/>
            <a:ext cx="9000000" cy="697724"/>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tx1"/>
                </a:solidFill>
                <a:latin typeface="微软雅黑" panose="020B0503020204020204" pitchFamily="34" charset="-122"/>
                <a:ea typeface="微软雅黑" panose="020B0503020204020204" pitchFamily="34" charset="-122"/>
              </a:rPr>
              <a:t>2.3 </a:t>
            </a:r>
            <a:r>
              <a:rPr lang="en-US" altLang="zh-CN" b="1" dirty="0" smtClean="0">
                <a:solidFill>
                  <a:schemeClr val="tx1"/>
                </a:solidFill>
                <a:latin typeface="微软雅黑" panose="020B0503020204020204" pitchFamily="34" charset="-122"/>
                <a:ea typeface="微软雅黑" panose="020B0503020204020204" pitchFamily="34" charset="-122"/>
              </a:rPr>
              <a:t>Skeletal muscle</a:t>
            </a:r>
            <a:r>
              <a:rPr lang="zh-CN" altLang="en-US" b="1" dirty="0" smtClean="0">
                <a:solidFill>
                  <a:schemeClr val="tx1"/>
                </a:solidFill>
                <a:latin typeface="微软雅黑" panose="020B0503020204020204" pitchFamily="34" charset="-122"/>
                <a:ea typeface="微软雅黑" panose="020B0503020204020204" pitchFamily="34" charset="-122"/>
              </a:rPr>
              <a:t>：</a:t>
            </a:r>
            <a:r>
              <a:rPr lang="en-US" altLang="zh-CN" b="1" dirty="0" err="1" smtClean="0">
                <a:solidFill>
                  <a:schemeClr val="tx1"/>
                </a:solidFill>
                <a:latin typeface="微软雅黑" panose="020B0503020204020204" pitchFamily="34" charset="-122"/>
                <a:ea typeface="微软雅黑" panose="020B0503020204020204" pitchFamily="34" charset="-122"/>
              </a:rPr>
              <a:t>AdipoRon</a:t>
            </a:r>
            <a:r>
              <a:rPr lang="en-US" altLang="zh-CN" b="1" dirty="0" smtClean="0">
                <a:solidFill>
                  <a:schemeClr val="tx1"/>
                </a:solidFill>
                <a:latin typeface="微软雅黑" panose="020B0503020204020204" pitchFamily="34" charset="-122"/>
                <a:ea typeface="微软雅黑" panose="020B0503020204020204" pitchFamily="34" charset="-122"/>
              </a:rPr>
              <a:t> activates AdipoR1–AMPK–PGC-1</a:t>
            </a:r>
            <a:r>
              <a:rPr lang="el-GR" altLang="zh-CN" b="1" dirty="0">
                <a:solidFill>
                  <a:schemeClr val="tx1"/>
                </a:solidFill>
                <a:latin typeface="微软雅黑" panose="020B0503020204020204" pitchFamily="34" charset="-122"/>
                <a:ea typeface="微软雅黑" panose="020B0503020204020204" pitchFamily="34" charset="-122"/>
              </a:rPr>
              <a:t>α</a:t>
            </a:r>
            <a:r>
              <a:rPr lang="en-US" altLang="zh-CN" b="1" dirty="0" smtClean="0">
                <a:solidFill>
                  <a:schemeClr val="tx1"/>
                </a:solidFill>
                <a:latin typeface="微软雅黑" panose="020B0503020204020204" pitchFamily="34" charset="-122"/>
                <a:ea typeface="微软雅黑" panose="020B0503020204020204" pitchFamily="34" charset="-122"/>
              </a:rPr>
              <a:t> </a:t>
            </a:r>
            <a:r>
              <a:rPr lang="en-US" altLang="zh-CN" b="1" dirty="0">
                <a:solidFill>
                  <a:schemeClr val="tx1"/>
                </a:solidFill>
                <a:latin typeface="微软雅黑" panose="020B0503020204020204" pitchFamily="34" charset="-122"/>
                <a:ea typeface="微软雅黑" panose="020B0503020204020204" pitchFamily="34" charset="-122"/>
              </a:rPr>
              <a:t>pathways</a:t>
            </a:r>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140" y="1461386"/>
            <a:ext cx="9006332" cy="343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643128" y="5160327"/>
            <a:ext cx="11045188" cy="1200329"/>
          </a:xfrm>
          <a:prstGeom prst="rect">
            <a:avLst/>
          </a:prstGeom>
        </p:spPr>
        <p:txBody>
          <a:bodyPr wrap="square">
            <a:spAutoFit/>
          </a:bodyPr>
          <a:lstStyle/>
          <a:p>
            <a:r>
              <a:rPr lang="en-US" altLang="zh-CN" dirty="0" smtClean="0"/>
              <a:t>In skeletal muscle, </a:t>
            </a:r>
            <a:r>
              <a:rPr lang="en-US" altLang="zh-CN" dirty="0" err="1" smtClean="0"/>
              <a:t>AdipoRon</a:t>
            </a:r>
            <a:r>
              <a:rPr lang="en-US" altLang="zh-CN" dirty="0" smtClean="0"/>
              <a:t> increased the expression of genes involved in mitochondrial biogenesis(Ppargc1a</a:t>
            </a:r>
            <a:endParaRPr lang="en-US" altLang="zh-CN" dirty="0"/>
          </a:p>
          <a:p>
            <a:r>
              <a:rPr lang="en-US" altLang="zh-CN" dirty="0" smtClean="0"/>
              <a:t>, </a:t>
            </a:r>
            <a:r>
              <a:rPr lang="en-US" altLang="zh-CN" dirty="0" err="1" smtClean="0"/>
              <a:t>Esrra</a:t>
            </a:r>
            <a:r>
              <a:rPr lang="en-US" altLang="zh-CN" dirty="0" smtClean="0"/>
              <a:t>),mitochondrial DNA replication/translation (</a:t>
            </a:r>
            <a:r>
              <a:rPr lang="en-US" altLang="zh-CN" dirty="0" err="1" smtClean="0"/>
              <a:t>Tfam</a:t>
            </a:r>
            <a:r>
              <a:rPr lang="en-US" altLang="zh-CN" dirty="0" smtClean="0"/>
              <a:t>), oxidative phosphorylation (</a:t>
            </a:r>
            <a:r>
              <a:rPr lang="en-US" altLang="zh-CN" dirty="0"/>
              <a:t>mt-Co2), and </a:t>
            </a:r>
            <a:r>
              <a:rPr lang="en-US" altLang="zh-CN" dirty="0" smtClean="0"/>
              <a:t>increased mitochondrial </a:t>
            </a:r>
            <a:r>
              <a:rPr lang="en-US" altLang="zh-CN" dirty="0"/>
              <a:t>DNA content, </a:t>
            </a:r>
            <a:r>
              <a:rPr lang="en-US" altLang="zh-CN" dirty="0" smtClean="0"/>
              <a:t>increased exercise endurance</a:t>
            </a:r>
            <a:r>
              <a:rPr lang="en-US" altLang="zh-CN" dirty="0"/>
              <a:t>. </a:t>
            </a:r>
            <a:r>
              <a:rPr lang="en-US" altLang="zh-CN" dirty="0" smtClean="0"/>
              <a:t>These effects were completely obliterated in </a:t>
            </a:r>
            <a:r>
              <a:rPr lang="en-US" altLang="zh-CN" i="1" dirty="0"/>
              <a:t>Adipor1</a:t>
            </a:r>
            <a:r>
              <a:rPr lang="en-US" altLang="zh-CN" baseline="30000" dirty="0"/>
              <a:t>-/-</a:t>
            </a:r>
            <a:r>
              <a:rPr lang="en-US" altLang="zh-CN" dirty="0"/>
              <a:t> </a:t>
            </a:r>
            <a:r>
              <a:rPr lang="en-US" altLang="zh-CN" i="1" dirty="0"/>
              <a:t>Adipor2</a:t>
            </a:r>
            <a:r>
              <a:rPr lang="en-US" altLang="zh-CN" baseline="30000" dirty="0"/>
              <a:t>-/-</a:t>
            </a:r>
            <a:r>
              <a:rPr lang="en-US" altLang="zh-CN" dirty="0"/>
              <a:t> double knockout mice</a:t>
            </a:r>
            <a:r>
              <a:rPr lang="en-US" altLang="zh-CN" dirty="0" smtClean="0"/>
              <a:t>.</a:t>
            </a:r>
            <a:endParaRPr lang="zh-CN" altLang="en-US" dirty="0"/>
          </a:p>
        </p:txBody>
      </p:sp>
      <p:pic>
        <p:nvPicPr>
          <p:cNvPr id="112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7473" y="1461386"/>
            <a:ext cx="2826174" cy="343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80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477" y="588963"/>
            <a:ext cx="9277350"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532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flipH="1">
            <a:off x="9838346" y="256906"/>
            <a:ext cx="2631681" cy="697725"/>
            <a:chOff x="-258417" y="554344"/>
            <a:chExt cx="2631681" cy="697725"/>
          </a:xfrm>
        </p:grpSpPr>
        <p:grpSp>
          <p:nvGrpSpPr>
            <p:cNvPr id="26" name="组合 25"/>
            <p:cNvGrpSpPr/>
            <p:nvPr/>
          </p:nvGrpSpPr>
          <p:grpSpPr>
            <a:xfrm>
              <a:off x="283264" y="554344"/>
              <a:ext cx="2090000" cy="697724"/>
              <a:chOff x="4971690" y="1039001"/>
              <a:chExt cx="2090000" cy="697724"/>
            </a:xfrm>
          </p:grpSpPr>
          <p:grpSp>
            <p:nvGrpSpPr>
              <p:cNvPr id="28" name="组合 27"/>
              <p:cNvGrpSpPr/>
              <p:nvPr/>
            </p:nvGrpSpPr>
            <p:grpSpPr>
              <a:xfrm>
                <a:off x="4971690" y="1039001"/>
                <a:ext cx="2090000" cy="697724"/>
                <a:chOff x="4743090" y="1859597"/>
                <a:chExt cx="2090000" cy="821739"/>
              </a:xfrm>
            </p:grpSpPr>
            <p:sp>
              <p:nvSpPr>
                <p:cNvPr id="30" name="矩形 29"/>
                <p:cNvSpPr/>
                <p:nvPr/>
              </p:nvSpPr>
              <p:spPr>
                <a:xfrm>
                  <a:off x="4758000" y="2005279"/>
                  <a:ext cx="682680" cy="53037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334000" y="1859597"/>
                  <a:ext cx="1499090" cy="821739"/>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7430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29" name="文本框 28"/>
              <p:cNvSpPr txBox="1"/>
              <p:nvPr/>
            </p:nvSpPr>
            <p:spPr>
              <a:xfrm>
                <a:off x="5669280" y="1140109"/>
                <a:ext cx="1319258" cy="461665"/>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Results</a:t>
                </a:r>
                <a:endParaRPr lang="zh-CN" altLang="en-US" sz="2400" dirty="0">
                  <a:latin typeface="微软雅黑" panose="020B0503020204020204" pitchFamily="34" charset="-122"/>
                  <a:ea typeface="微软雅黑" panose="020B0503020204020204" pitchFamily="34" charset="-122"/>
                </a:endParaRPr>
              </a:p>
            </p:txBody>
          </p:sp>
        </p:grpSp>
        <p:sp>
          <p:nvSpPr>
            <p:cNvPr id="27" name="矩形 26"/>
            <p:cNvSpPr/>
            <p:nvPr/>
          </p:nvSpPr>
          <p:spPr>
            <a:xfrm>
              <a:off x="-258417" y="554345"/>
              <a:ext cx="556591" cy="69772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61526" y="380602"/>
            <a:ext cx="7272000" cy="697724"/>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tx1"/>
                </a:solidFill>
                <a:latin typeface="微软雅黑" panose="020B0503020204020204" pitchFamily="34" charset="-122"/>
                <a:ea typeface="微软雅黑" panose="020B0503020204020204" pitchFamily="34" charset="-122"/>
              </a:rPr>
              <a:t>2.4 </a:t>
            </a:r>
            <a:r>
              <a:rPr lang="en-US" altLang="zh-CN" b="1" dirty="0" smtClean="0">
                <a:solidFill>
                  <a:schemeClr val="tx1"/>
                </a:solidFill>
                <a:latin typeface="微软雅黑" panose="020B0503020204020204" pitchFamily="34" charset="-122"/>
                <a:ea typeface="微软雅黑" panose="020B0503020204020204" pitchFamily="34" charset="-122"/>
              </a:rPr>
              <a:t>Liver: </a:t>
            </a:r>
            <a:r>
              <a:rPr lang="en-US" altLang="zh-CN" b="1" dirty="0" err="1" smtClean="0">
                <a:solidFill>
                  <a:schemeClr val="tx1"/>
                </a:solidFill>
                <a:latin typeface="微软雅黑" panose="020B0503020204020204" pitchFamily="34" charset="-122"/>
                <a:ea typeface="微软雅黑" panose="020B0503020204020204" pitchFamily="34" charset="-122"/>
              </a:rPr>
              <a:t>AdipoRon</a:t>
            </a:r>
            <a:r>
              <a:rPr lang="en-US" altLang="zh-CN" b="1" dirty="0" smtClean="0">
                <a:solidFill>
                  <a:schemeClr val="tx1"/>
                </a:solidFill>
                <a:latin typeface="微软雅黑" panose="020B0503020204020204" pitchFamily="34" charset="-122"/>
                <a:ea typeface="微软雅黑" panose="020B0503020204020204" pitchFamily="34" charset="-122"/>
              </a:rPr>
              <a:t> also activates AdipoR2–PPAR</a:t>
            </a:r>
            <a:r>
              <a:rPr lang="el-GR" altLang="zh-CN" b="1" dirty="0">
                <a:solidFill>
                  <a:schemeClr val="tx1"/>
                </a:solidFill>
                <a:latin typeface="微软雅黑" panose="020B0503020204020204" pitchFamily="34" charset="-122"/>
                <a:ea typeface="微软雅黑" panose="020B0503020204020204" pitchFamily="34" charset="-122"/>
              </a:rPr>
              <a:t>α</a:t>
            </a:r>
            <a:r>
              <a:rPr lang="en-US" altLang="zh-CN" b="1" dirty="0" smtClean="0">
                <a:solidFill>
                  <a:schemeClr val="tx1"/>
                </a:solidFill>
                <a:latin typeface="微软雅黑" panose="020B0503020204020204" pitchFamily="34" charset="-122"/>
                <a:ea typeface="微软雅黑" panose="020B0503020204020204" pitchFamily="34" charset="-122"/>
              </a:rPr>
              <a:t> </a:t>
            </a:r>
            <a:r>
              <a:rPr lang="en-US" altLang="zh-CN" b="1" dirty="0">
                <a:solidFill>
                  <a:schemeClr val="tx1"/>
                </a:solidFill>
                <a:latin typeface="微软雅黑" panose="020B0503020204020204" pitchFamily="34" charset="-122"/>
                <a:ea typeface="微软雅黑" panose="020B0503020204020204" pitchFamily="34" charset="-122"/>
              </a:rPr>
              <a:t>pathways</a:t>
            </a:r>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5440" y="1238458"/>
            <a:ext cx="7645400" cy="356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725530" y="5063590"/>
            <a:ext cx="10722756" cy="1477328"/>
          </a:xfrm>
          <a:prstGeom prst="rect">
            <a:avLst/>
          </a:prstGeom>
        </p:spPr>
        <p:txBody>
          <a:bodyPr wrap="square">
            <a:spAutoFit/>
          </a:bodyPr>
          <a:lstStyle/>
          <a:p>
            <a:r>
              <a:rPr lang="en-US" altLang="zh-CN" dirty="0" err="1" smtClean="0"/>
              <a:t>AdipoRon</a:t>
            </a:r>
            <a:r>
              <a:rPr lang="en-US" altLang="zh-CN" dirty="0" smtClean="0"/>
              <a:t> significantly decreased the expression of Ppargc1a, Pck1 and G6pc in the liver.</a:t>
            </a:r>
          </a:p>
          <a:p>
            <a:r>
              <a:rPr lang="en-US" altLang="zh-CN" dirty="0" smtClean="0"/>
              <a:t>--- Activation of AdipoR1–AMPK pathway</a:t>
            </a:r>
          </a:p>
          <a:p>
            <a:endParaRPr lang="en-US" altLang="zh-CN" dirty="0"/>
          </a:p>
          <a:p>
            <a:r>
              <a:rPr lang="en-US" altLang="zh-CN" dirty="0" err="1" smtClean="0"/>
              <a:t>AdipoRon</a:t>
            </a:r>
            <a:r>
              <a:rPr lang="en-US" altLang="zh-CN" dirty="0" smtClean="0"/>
              <a:t> increased the expression levels of the gene encoding PPAR</a:t>
            </a:r>
            <a:r>
              <a:rPr lang="el-GR" altLang="zh-CN" dirty="0"/>
              <a:t>α</a:t>
            </a:r>
            <a:r>
              <a:rPr lang="en-US" altLang="zh-CN" dirty="0" smtClean="0"/>
              <a:t> itself (</a:t>
            </a:r>
            <a:r>
              <a:rPr lang="en-US" altLang="zh-CN" dirty="0" err="1"/>
              <a:t>Ppara</a:t>
            </a:r>
            <a:r>
              <a:rPr lang="en-US" altLang="zh-CN" dirty="0" smtClean="0"/>
              <a:t>) and its </a:t>
            </a:r>
            <a:r>
              <a:rPr lang="en-US" altLang="zh-CN" dirty="0"/>
              <a:t>target </a:t>
            </a:r>
            <a:r>
              <a:rPr lang="en-US" altLang="zh-CN" dirty="0" smtClean="0"/>
              <a:t>genes.</a:t>
            </a:r>
          </a:p>
          <a:p>
            <a:r>
              <a:rPr lang="en-US" altLang="zh-CN" dirty="0"/>
              <a:t>Activation of AdipoR2–PPAR</a:t>
            </a:r>
            <a:r>
              <a:rPr lang="el-GR" altLang="zh-CN" dirty="0"/>
              <a:t>α </a:t>
            </a:r>
            <a:r>
              <a:rPr lang="en-US" altLang="zh-CN" dirty="0" smtClean="0"/>
              <a:t> pathway</a:t>
            </a:r>
            <a:endParaRPr lang="en-US" altLang="zh-CN" dirty="0"/>
          </a:p>
        </p:txBody>
      </p:sp>
    </p:spTree>
    <p:extLst>
      <p:ext uri="{BB962C8B-B14F-4D97-AF65-F5344CB8AC3E}">
        <p14:creationId xmlns:p14="http://schemas.microsoft.com/office/powerpoint/2010/main" val="4271557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flipH="1">
            <a:off x="9838346" y="256906"/>
            <a:ext cx="2631681" cy="697725"/>
            <a:chOff x="-258417" y="554344"/>
            <a:chExt cx="2631681" cy="697725"/>
          </a:xfrm>
        </p:grpSpPr>
        <p:grpSp>
          <p:nvGrpSpPr>
            <p:cNvPr id="26" name="组合 25"/>
            <p:cNvGrpSpPr/>
            <p:nvPr/>
          </p:nvGrpSpPr>
          <p:grpSpPr>
            <a:xfrm>
              <a:off x="283264" y="554344"/>
              <a:ext cx="2090000" cy="697724"/>
              <a:chOff x="4971690" y="1039001"/>
              <a:chExt cx="2090000" cy="697724"/>
            </a:xfrm>
          </p:grpSpPr>
          <p:grpSp>
            <p:nvGrpSpPr>
              <p:cNvPr id="28" name="组合 27"/>
              <p:cNvGrpSpPr/>
              <p:nvPr/>
            </p:nvGrpSpPr>
            <p:grpSpPr>
              <a:xfrm>
                <a:off x="4971690" y="1039001"/>
                <a:ext cx="2090000" cy="697724"/>
                <a:chOff x="4743090" y="1859597"/>
                <a:chExt cx="2090000" cy="821739"/>
              </a:xfrm>
            </p:grpSpPr>
            <p:sp>
              <p:nvSpPr>
                <p:cNvPr id="30" name="矩形 29"/>
                <p:cNvSpPr/>
                <p:nvPr/>
              </p:nvSpPr>
              <p:spPr>
                <a:xfrm>
                  <a:off x="4758000" y="2005279"/>
                  <a:ext cx="682680" cy="53037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334000" y="1859597"/>
                  <a:ext cx="1499090" cy="821739"/>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7430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29" name="文本框 28"/>
              <p:cNvSpPr txBox="1"/>
              <p:nvPr/>
            </p:nvSpPr>
            <p:spPr>
              <a:xfrm>
                <a:off x="5669280" y="1140109"/>
                <a:ext cx="1319258" cy="461665"/>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Results</a:t>
                </a:r>
                <a:endParaRPr lang="zh-CN" altLang="en-US" sz="2400" dirty="0">
                  <a:latin typeface="微软雅黑" panose="020B0503020204020204" pitchFamily="34" charset="-122"/>
                  <a:ea typeface="微软雅黑" panose="020B0503020204020204" pitchFamily="34" charset="-122"/>
                </a:endParaRPr>
              </a:p>
            </p:txBody>
          </p:sp>
        </p:grpSp>
        <p:sp>
          <p:nvSpPr>
            <p:cNvPr id="27" name="矩形 26"/>
            <p:cNvSpPr/>
            <p:nvPr/>
          </p:nvSpPr>
          <p:spPr>
            <a:xfrm>
              <a:off x="-258417" y="554345"/>
              <a:ext cx="556591" cy="69772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61526" y="380602"/>
            <a:ext cx="7439754" cy="697724"/>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tx1"/>
                </a:solidFill>
                <a:latin typeface="微软雅黑" panose="020B0503020204020204" pitchFamily="34" charset="-122"/>
                <a:ea typeface="微软雅黑" panose="020B0503020204020204" pitchFamily="34" charset="-122"/>
              </a:rPr>
              <a:t>2.4 </a:t>
            </a:r>
            <a:r>
              <a:rPr lang="en-US" altLang="zh-CN" b="1" dirty="0" smtClean="0">
                <a:solidFill>
                  <a:schemeClr val="tx1"/>
                </a:solidFill>
                <a:latin typeface="微软雅黑" panose="020B0503020204020204" pitchFamily="34" charset="-122"/>
                <a:ea typeface="微软雅黑" panose="020B0503020204020204" pitchFamily="34" charset="-122"/>
              </a:rPr>
              <a:t>Liver: </a:t>
            </a:r>
            <a:r>
              <a:rPr lang="en-US" altLang="zh-CN" b="1" dirty="0" err="1" smtClean="0">
                <a:solidFill>
                  <a:schemeClr val="tx1"/>
                </a:solidFill>
                <a:latin typeface="微软雅黑" panose="020B0503020204020204" pitchFamily="34" charset="-122"/>
                <a:ea typeface="微软雅黑" panose="020B0503020204020204" pitchFamily="34" charset="-122"/>
              </a:rPr>
              <a:t>AdipoRon</a:t>
            </a:r>
            <a:r>
              <a:rPr lang="en-US" altLang="zh-CN" b="1" dirty="0" smtClean="0">
                <a:solidFill>
                  <a:schemeClr val="tx1"/>
                </a:solidFill>
                <a:latin typeface="微软雅黑" panose="020B0503020204020204" pitchFamily="34" charset="-122"/>
                <a:ea typeface="微软雅黑" panose="020B0503020204020204" pitchFamily="34" charset="-122"/>
              </a:rPr>
              <a:t> also activates AdipoR2–PPAR</a:t>
            </a:r>
            <a:r>
              <a:rPr lang="el-GR" altLang="zh-CN" b="1" dirty="0">
                <a:solidFill>
                  <a:schemeClr val="tx1"/>
                </a:solidFill>
                <a:latin typeface="微软雅黑" panose="020B0503020204020204" pitchFamily="34" charset="-122"/>
                <a:ea typeface="微软雅黑" panose="020B0503020204020204" pitchFamily="34" charset="-122"/>
              </a:rPr>
              <a:t>α </a:t>
            </a:r>
            <a:r>
              <a:rPr lang="en-US" altLang="zh-CN" b="1" dirty="0" smtClean="0">
                <a:solidFill>
                  <a:schemeClr val="tx1"/>
                </a:solidFill>
                <a:latin typeface="微软雅黑" panose="020B0503020204020204" pitchFamily="34" charset="-122"/>
                <a:ea typeface="微软雅黑" panose="020B0503020204020204" pitchFamily="34" charset="-122"/>
              </a:rPr>
              <a:t> </a:t>
            </a:r>
            <a:r>
              <a:rPr lang="en-US" altLang="zh-CN" b="1" dirty="0">
                <a:solidFill>
                  <a:schemeClr val="tx1"/>
                </a:solidFill>
                <a:latin typeface="微软雅黑" panose="020B0503020204020204" pitchFamily="34" charset="-122"/>
                <a:ea typeface="微软雅黑" panose="020B0503020204020204" pitchFamily="34" charset="-122"/>
              </a:rPr>
              <a:t>pathways</a:t>
            </a:r>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5218" y="1282700"/>
            <a:ext cx="61817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1574800" y="6147832"/>
            <a:ext cx="8442960" cy="369332"/>
          </a:xfrm>
          <a:prstGeom prst="rect">
            <a:avLst/>
          </a:prstGeom>
        </p:spPr>
        <p:txBody>
          <a:bodyPr wrap="square">
            <a:spAutoFit/>
          </a:bodyPr>
          <a:lstStyle/>
          <a:p>
            <a:r>
              <a:rPr lang="en-US" altLang="zh-CN" dirty="0" err="1" smtClean="0"/>
              <a:t>AdipoRon</a:t>
            </a:r>
            <a:r>
              <a:rPr lang="en-US" altLang="zh-CN" dirty="0" smtClean="0"/>
              <a:t> significantly reduced triglyceride content and oxidative stress</a:t>
            </a:r>
            <a:endParaRPr lang="zh-CN" altLang="en-US" dirty="0"/>
          </a:p>
        </p:txBody>
      </p:sp>
    </p:spTree>
    <p:extLst>
      <p:ext uri="{BB962C8B-B14F-4D97-AF65-F5344CB8AC3E}">
        <p14:creationId xmlns:p14="http://schemas.microsoft.com/office/powerpoint/2010/main" val="3944135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flipH="1">
            <a:off x="9838346" y="256906"/>
            <a:ext cx="2631681" cy="697725"/>
            <a:chOff x="-258417" y="554344"/>
            <a:chExt cx="2631681" cy="697725"/>
          </a:xfrm>
        </p:grpSpPr>
        <p:grpSp>
          <p:nvGrpSpPr>
            <p:cNvPr id="26" name="组合 25"/>
            <p:cNvGrpSpPr/>
            <p:nvPr/>
          </p:nvGrpSpPr>
          <p:grpSpPr>
            <a:xfrm>
              <a:off x="283264" y="554344"/>
              <a:ext cx="2090000" cy="697724"/>
              <a:chOff x="4971690" y="1039001"/>
              <a:chExt cx="2090000" cy="697724"/>
            </a:xfrm>
          </p:grpSpPr>
          <p:grpSp>
            <p:nvGrpSpPr>
              <p:cNvPr id="28" name="组合 27"/>
              <p:cNvGrpSpPr/>
              <p:nvPr/>
            </p:nvGrpSpPr>
            <p:grpSpPr>
              <a:xfrm>
                <a:off x="4971690" y="1039001"/>
                <a:ext cx="2090000" cy="697724"/>
                <a:chOff x="4743090" y="1859597"/>
                <a:chExt cx="2090000" cy="821739"/>
              </a:xfrm>
            </p:grpSpPr>
            <p:sp>
              <p:nvSpPr>
                <p:cNvPr id="30" name="矩形 29"/>
                <p:cNvSpPr/>
                <p:nvPr/>
              </p:nvSpPr>
              <p:spPr>
                <a:xfrm>
                  <a:off x="4758000" y="2005279"/>
                  <a:ext cx="682680" cy="53037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334000" y="1859597"/>
                  <a:ext cx="1499090" cy="821739"/>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7430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29" name="文本框 28"/>
              <p:cNvSpPr txBox="1"/>
              <p:nvPr/>
            </p:nvSpPr>
            <p:spPr>
              <a:xfrm>
                <a:off x="5669280" y="1140109"/>
                <a:ext cx="1319258" cy="461665"/>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Results</a:t>
                </a:r>
                <a:endParaRPr lang="zh-CN" altLang="en-US" sz="2400" dirty="0">
                  <a:latin typeface="微软雅黑" panose="020B0503020204020204" pitchFamily="34" charset="-122"/>
                  <a:ea typeface="微软雅黑" panose="020B0503020204020204" pitchFamily="34" charset="-122"/>
                </a:endParaRPr>
              </a:p>
            </p:txBody>
          </p:sp>
        </p:grpSp>
        <p:sp>
          <p:nvSpPr>
            <p:cNvPr id="27" name="矩形 26"/>
            <p:cNvSpPr/>
            <p:nvPr/>
          </p:nvSpPr>
          <p:spPr>
            <a:xfrm>
              <a:off x="-258417" y="554345"/>
              <a:ext cx="556591" cy="69772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61526" y="380602"/>
            <a:ext cx="7108538" cy="697724"/>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tx1"/>
                </a:solidFill>
                <a:latin typeface="微软雅黑" panose="020B0503020204020204" pitchFamily="34" charset="-122"/>
                <a:ea typeface="微软雅黑" panose="020B0503020204020204" pitchFamily="34" charset="-122"/>
              </a:rPr>
              <a:t>2.5 </a:t>
            </a:r>
            <a:r>
              <a:rPr lang="en-US" altLang="zh-CN" b="1" dirty="0" smtClean="0">
                <a:solidFill>
                  <a:schemeClr val="tx1"/>
                </a:solidFill>
                <a:latin typeface="微软雅黑" panose="020B0503020204020204" pitchFamily="34" charset="-122"/>
                <a:ea typeface="微软雅黑" panose="020B0503020204020204" pitchFamily="34" charset="-122"/>
              </a:rPr>
              <a:t>WAT</a:t>
            </a:r>
            <a:r>
              <a:rPr lang="zh-CN" altLang="en-US" b="1" dirty="0" smtClean="0">
                <a:solidFill>
                  <a:schemeClr val="tx1"/>
                </a:solidFill>
                <a:latin typeface="微软雅黑" panose="020B0503020204020204" pitchFamily="34" charset="-122"/>
                <a:ea typeface="微软雅黑" panose="020B0503020204020204" pitchFamily="34" charset="-122"/>
              </a:rPr>
              <a:t>： </a:t>
            </a:r>
            <a:r>
              <a:rPr lang="en-US" altLang="zh-CN" b="1" dirty="0" err="1" smtClean="0">
                <a:solidFill>
                  <a:schemeClr val="tx1"/>
                </a:solidFill>
                <a:latin typeface="微软雅黑" panose="020B0503020204020204" pitchFamily="34" charset="-122"/>
                <a:ea typeface="微软雅黑" panose="020B0503020204020204" pitchFamily="34" charset="-122"/>
              </a:rPr>
              <a:t>AdipoRon</a:t>
            </a:r>
            <a:r>
              <a:rPr lang="en-US" altLang="zh-CN" b="1" dirty="0" smtClean="0">
                <a:solidFill>
                  <a:schemeClr val="tx1"/>
                </a:solidFill>
                <a:latin typeface="微软雅黑" panose="020B0503020204020204" pitchFamily="34" charset="-122"/>
                <a:ea typeface="微软雅黑" panose="020B0503020204020204" pitchFamily="34" charset="-122"/>
              </a:rPr>
              <a:t> decreases inflammation</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矩形 2"/>
          <p:cNvSpPr/>
          <p:nvPr/>
        </p:nvSpPr>
        <p:spPr>
          <a:xfrm>
            <a:off x="1150758" y="4900929"/>
            <a:ext cx="9677960" cy="1754326"/>
          </a:xfrm>
          <a:prstGeom prst="rect">
            <a:avLst/>
          </a:prstGeom>
        </p:spPr>
        <p:txBody>
          <a:bodyPr wrap="square">
            <a:spAutoFit/>
          </a:bodyPr>
          <a:lstStyle/>
          <a:p>
            <a:r>
              <a:rPr lang="en-US" altLang="zh-CN" dirty="0" err="1" smtClean="0"/>
              <a:t>AdipoRon</a:t>
            </a:r>
            <a:r>
              <a:rPr lang="en-US" altLang="zh-CN" dirty="0" smtClean="0"/>
              <a:t> reduced the expression levels of </a:t>
            </a:r>
            <a:r>
              <a:rPr lang="en-US" altLang="zh-CN" dirty="0"/>
              <a:t>genes encoding </a:t>
            </a:r>
            <a:r>
              <a:rPr lang="en-US" altLang="zh-CN" dirty="0" err="1" smtClean="0"/>
              <a:t>proinflammatory</a:t>
            </a:r>
            <a:r>
              <a:rPr lang="en-US" altLang="zh-CN" dirty="0"/>
              <a:t> cytokines in the white </a:t>
            </a:r>
            <a:r>
              <a:rPr lang="en-US" altLang="zh-CN" dirty="0" smtClean="0"/>
              <a:t>adipose tissue.</a:t>
            </a:r>
          </a:p>
          <a:p>
            <a:endParaRPr lang="en-US" altLang="zh-CN" dirty="0"/>
          </a:p>
          <a:p>
            <a:r>
              <a:rPr lang="en-US" altLang="zh-CN" dirty="0" err="1" smtClean="0"/>
              <a:t>AdipoRon</a:t>
            </a:r>
            <a:r>
              <a:rPr lang="en-US" altLang="zh-CN" dirty="0" smtClean="0"/>
              <a:t> reduced TBARS and reduced levels of macrophage markers </a:t>
            </a:r>
            <a:r>
              <a:rPr lang="en-US" altLang="zh-CN" dirty="0" err="1" smtClean="0"/>
              <a:t>suchas</a:t>
            </a:r>
            <a:r>
              <a:rPr lang="en-US" altLang="zh-CN" dirty="0" smtClean="0"/>
              <a:t> F4/80(Emr1), and markers for classically activated M1 macrophages such as CD11c (</a:t>
            </a:r>
            <a:r>
              <a:rPr lang="en-US" altLang="zh-CN" dirty="0" err="1" smtClean="0"/>
              <a:t>Itgax</a:t>
            </a:r>
            <a:r>
              <a:rPr lang="en-US" altLang="zh-CN" dirty="0" smtClean="0"/>
              <a:t>), but not the markers for the alternatively activated M2 macrophages </a:t>
            </a:r>
            <a:r>
              <a:rPr lang="en-US" altLang="zh-CN" dirty="0" err="1" smtClean="0"/>
              <a:t>suchas</a:t>
            </a:r>
            <a:r>
              <a:rPr lang="en-US" altLang="zh-CN" dirty="0" smtClean="0"/>
              <a:t> CD206(Mrc1</a:t>
            </a:r>
            <a:r>
              <a:rPr lang="en-US" altLang="zh-CN" dirty="0"/>
              <a:t>)</a:t>
            </a:r>
            <a:endParaRPr lang="zh-CN" altLang="en-US" dirty="0"/>
          </a:p>
        </p:txBody>
      </p:sp>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 y="1460696"/>
            <a:ext cx="5542698" cy="330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3281" y="1460696"/>
            <a:ext cx="2705162" cy="330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557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4871693" y="981601"/>
            <a:ext cx="3731430" cy="774383"/>
          </a:xfrm>
          <a:prstGeom prst="roundRect">
            <a:avLst>
              <a:gd name="adj" fmla="val 9106"/>
            </a:avLst>
          </a:prstGeom>
          <a:solidFill>
            <a:schemeClr val="accent1">
              <a:lumMod val="20000"/>
              <a:lumOff val="80000"/>
            </a:schemeClr>
          </a:solidFill>
          <a:ln w="25400" cap="flat" cmpd="sng">
            <a:solidFill>
              <a:schemeClr val="bg1"/>
            </a:solidFill>
            <a:round/>
            <a:headEnd/>
            <a:tailEnd/>
          </a:ln>
          <a:effectLst/>
        </p:spPr>
        <p:txBody>
          <a:bodyPr wrap="square" anchor="ctr">
            <a:spAutoFit/>
          </a:bodyPr>
          <a:lstStyle/>
          <a:p>
            <a:pPr algn="ctr" eaLnBrk="0" hangingPunct="0">
              <a:lnSpc>
                <a:spcPct val="150000"/>
              </a:lnSpc>
            </a:pPr>
            <a:r>
              <a:rPr lang="en-US" altLang="zh-CN" sz="2800" dirty="0" err="1" smtClean="0">
                <a:latin typeface="Times New Roman" pitchFamily="18" charset="0"/>
                <a:ea typeface="微软雅黑" panose="020B0503020204020204" pitchFamily="34" charset="-122"/>
                <a:cs typeface="Times New Roman" pitchFamily="18" charset="0"/>
              </a:rPr>
              <a:t>AdipoRon</a:t>
            </a:r>
            <a:endParaRPr lang="en-US" altLang="zh-CN" sz="2800" dirty="0">
              <a:latin typeface="Times New Roman" pitchFamily="18" charset="0"/>
              <a:ea typeface="微软雅黑" panose="020B0503020204020204" pitchFamily="34" charset="-122"/>
              <a:cs typeface="Times New Roman" pitchFamily="18" charset="0"/>
            </a:endParaRPr>
          </a:p>
        </p:txBody>
      </p:sp>
      <p:sp>
        <p:nvSpPr>
          <p:cNvPr id="5" name="AutoShape 5"/>
          <p:cNvSpPr>
            <a:spLocks noChangeArrowheads="1"/>
          </p:cNvSpPr>
          <p:nvPr/>
        </p:nvSpPr>
        <p:spPr bwMode="auto">
          <a:xfrm>
            <a:off x="5490057" y="4529395"/>
            <a:ext cx="2546504" cy="1403568"/>
          </a:xfrm>
          <a:prstGeom prst="roundRect">
            <a:avLst>
              <a:gd name="adj" fmla="val 9106"/>
            </a:avLst>
          </a:prstGeom>
          <a:solidFill>
            <a:schemeClr val="accent1">
              <a:lumMod val="20000"/>
              <a:lumOff val="80000"/>
            </a:schemeClr>
          </a:solidFill>
          <a:ln w="25400" cap="flat" cmpd="sng">
            <a:solidFill>
              <a:schemeClr val="bg1"/>
            </a:solidFill>
            <a:round/>
            <a:headEnd/>
            <a:tailEnd/>
          </a:ln>
          <a:effectLst/>
        </p:spPr>
        <p:txBody>
          <a:bodyPr wrap="square" anchor="ctr">
            <a:spAutoFit/>
          </a:bodyPr>
          <a:lstStyle/>
          <a:p>
            <a:pPr eaLnBrk="0" hangingPunct="0">
              <a:lnSpc>
                <a:spcPct val="150000"/>
              </a:lnSpc>
            </a:pPr>
            <a:r>
              <a:rPr lang="en-US" altLang="zh-CN" dirty="0">
                <a:latin typeface="Times New Roman" pitchFamily="18" charset="0"/>
                <a:ea typeface="微软雅黑" panose="020B0503020204020204" pitchFamily="34" charset="-122"/>
                <a:cs typeface="Times New Roman" pitchFamily="18" charset="0"/>
              </a:rPr>
              <a:t>Activates AdipoR1–AMPK–PGC-1</a:t>
            </a:r>
            <a:r>
              <a:rPr lang="el-GR" altLang="zh-CN" dirty="0">
                <a:latin typeface="Times New Roman" pitchFamily="18" charset="0"/>
                <a:ea typeface="微软雅黑" panose="020B0503020204020204" pitchFamily="34" charset="-122"/>
                <a:cs typeface="Times New Roman" pitchFamily="18" charset="0"/>
              </a:rPr>
              <a:t>α </a:t>
            </a:r>
            <a:r>
              <a:rPr lang="en-US" altLang="zh-CN" dirty="0">
                <a:latin typeface="Times New Roman" pitchFamily="18" charset="0"/>
                <a:ea typeface="微软雅黑" panose="020B0503020204020204" pitchFamily="34" charset="-122"/>
                <a:cs typeface="Times New Roman" pitchFamily="18" charset="0"/>
              </a:rPr>
              <a:t>pathways</a:t>
            </a:r>
          </a:p>
        </p:txBody>
      </p:sp>
      <p:sp>
        <p:nvSpPr>
          <p:cNvPr id="6" name="AutoShape 6"/>
          <p:cNvSpPr>
            <a:spLocks noChangeArrowheads="1"/>
          </p:cNvSpPr>
          <p:nvPr/>
        </p:nvSpPr>
        <p:spPr bwMode="auto">
          <a:xfrm>
            <a:off x="8798560" y="4529395"/>
            <a:ext cx="2997200" cy="1742361"/>
          </a:xfrm>
          <a:prstGeom prst="roundRect">
            <a:avLst>
              <a:gd name="adj" fmla="val 9106"/>
            </a:avLst>
          </a:prstGeom>
          <a:solidFill>
            <a:schemeClr val="accent1">
              <a:lumMod val="20000"/>
              <a:lumOff val="80000"/>
            </a:schemeClr>
          </a:solidFill>
          <a:ln w="25400" cap="flat" cmpd="sng">
            <a:solidFill>
              <a:schemeClr val="bg1"/>
            </a:solidFill>
            <a:round/>
            <a:headEnd/>
            <a:tailEnd/>
          </a:ln>
          <a:effectLst/>
        </p:spPr>
        <p:txBody>
          <a:bodyPr wrap="square" anchor="ctr">
            <a:spAutoFit/>
          </a:bodyPr>
          <a:lstStyle/>
          <a:p>
            <a:pPr eaLnBrk="0" hangingPunct="0">
              <a:lnSpc>
                <a:spcPct val="150000"/>
              </a:lnSpc>
            </a:pPr>
            <a:r>
              <a:rPr lang="en-US" altLang="zh-CN" b="1" dirty="0">
                <a:latin typeface="Times New Roman" pitchFamily="18" charset="0"/>
                <a:ea typeface="微软雅黑" panose="020B0503020204020204" pitchFamily="34" charset="-122"/>
                <a:cs typeface="Times New Roman" pitchFamily="18" charset="0"/>
                <a:sym typeface="Arial" pitchFamily="34" charset="0"/>
              </a:rPr>
              <a:t>Decreases </a:t>
            </a:r>
          </a:p>
          <a:p>
            <a:pPr eaLnBrk="0" hangingPunct="0">
              <a:lnSpc>
                <a:spcPct val="150000"/>
              </a:lnSpc>
            </a:pPr>
            <a:r>
              <a:rPr lang="en-US" altLang="zh-CN" sz="1600" dirty="0">
                <a:latin typeface="Times New Roman" pitchFamily="18" charset="0"/>
                <a:ea typeface="微软雅黑" panose="020B0503020204020204" pitchFamily="34" charset="-122"/>
                <a:cs typeface="Times New Roman" pitchFamily="18" charset="0"/>
                <a:sym typeface="Arial" pitchFamily="34" charset="0"/>
              </a:rPr>
              <a:t>   Pro-</a:t>
            </a:r>
            <a:r>
              <a:rPr lang="en-US" altLang="zh-CN" sz="1600" dirty="0" err="1">
                <a:latin typeface="Times New Roman" pitchFamily="18" charset="0"/>
                <a:ea typeface="微软雅黑" panose="020B0503020204020204" pitchFamily="34" charset="-122"/>
                <a:cs typeface="Times New Roman" pitchFamily="18" charset="0"/>
                <a:sym typeface="Arial" pitchFamily="34" charset="0"/>
              </a:rPr>
              <a:t>inlammatory</a:t>
            </a:r>
            <a:r>
              <a:rPr lang="en-US" altLang="zh-CN" sz="1600" dirty="0">
                <a:latin typeface="Times New Roman" pitchFamily="18" charset="0"/>
                <a:ea typeface="微软雅黑" panose="020B0503020204020204" pitchFamily="34" charset="-122"/>
                <a:cs typeface="Times New Roman" pitchFamily="18" charset="0"/>
                <a:sym typeface="Arial" pitchFamily="34" charset="0"/>
              </a:rPr>
              <a:t> cytokines</a:t>
            </a:r>
          </a:p>
          <a:p>
            <a:pPr eaLnBrk="0" hangingPunct="0">
              <a:lnSpc>
                <a:spcPct val="150000"/>
              </a:lnSpc>
            </a:pPr>
            <a:r>
              <a:rPr lang="en-US" altLang="zh-CN" sz="1600" dirty="0">
                <a:latin typeface="Times New Roman" pitchFamily="18" charset="0"/>
                <a:ea typeface="微软雅黑" panose="020B0503020204020204" pitchFamily="34" charset="-122"/>
                <a:cs typeface="Times New Roman" pitchFamily="18" charset="0"/>
                <a:sym typeface="Arial" pitchFamily="34" charset="0"/>
              </a:rPr>
              <a:t>   M1 macrophage </a:t>
            </a:r>
            <a:r>
              <a:rPr lang="en-US" altLang="zh-CN" sz="1600" dirty="0" smtClean="0">
                <a:latin typeface="Times New Roman" pitchFamily="18" charset="0"/>
                <a:ea typeface="微软雅黑" panose="020B0503020204020204" pitchFamily="34" charset="-122"/>
                <a:cs typeface="Times New Roman" pitchFamily="18" charset="0"/>
                <a:sym typeface="Arial" pitchFamily="34" charset="0"/>
              </a:rPr>
              <a:t>accumulation </a:t>
            </a:r>
            <a:endParaRPr lang="en-US" altLang="zh-CN" sz="1600" dirty="0">
              <a:latin typeface="Times New Roman" pitchFamily="18" charset="0"/>
              <a:ea typeface="微软雅黑" panose="020B0503020204020204" pitchFamily="34" charset="-122"/>
              <a:cs typeface="Times New Roman" pitchFamily="18" charset="0"/>
              <a:sym typeface="Arial" pitchFamily="34" charset="0"/>
            </a:endParaRPr>
          </a:p>
          <a:p>
            <a:pPr eaLnBrk="0" hangingPunct="0">
              <a:lnSpc>
                <a:spcPct val="150000"/>
              </a:lnSpc>
            </a:pPr>
            <a:r>
              <a:rPr lang="en-US" altLang="zh-CN" sz="1600" dirty="0">
                <a:latin typeface="Times New Roman" pitchFamily="18" charset="0"/>
                <a:ea typeface="微软雅黑" panose="020B0503020204020204" pitchFamily="34" charset="-122"/>
                <a:cs typeface="Times New Roman" pitchFamily="18" charset="0"/>
                <a:sym typeface="Arial" pitchFamily="34" charset="0"/>
              </a:rPr>
              <a:t>   Oxidative stress</a:t>
            </a:r>
            <a:endParaRPr lang="zh-CN" altLang="en-US" sz="1600" dirty="0">
              <a:latin typeface="Times New Roman" pitchFamily="18" charset="0"/>
              <a:ea typeface="微软雅黑" panose="020B0503020204020204" pitchFamily="34" charset="-122"/>
              <a:cs typeface="Times New Roman" pitchFamily="18" charset="0"/>
              <a:sym typeface="Arial" pitchFamily="34" charset="0"/>
            </a:endParaRPr>
          </a:p>
        </p:txBody>
      </p:sp>
      <p:sp>
        <p:nvSpPr>
          <p:cNvPr id="15" name="AutoShape 7"/>
          <p:cNvSpPr>
            <a:spLocks noChangeArrowheads="1"/>
          </p:cNvSpPr>
          <p:nvPr/>
        </p:nvSpPr>
        <p:spPr bwMode="auto">
          <a:xfrm>
            <a:off x="1995454" y="4529395"/>
            <a:ext cx="2855919" cy="1839158"/>
          </a:xfrm>
          <a:prstGeom prst="roundRect">
            <a:avLst>
              <a:gd name="adj" fmla="val 9106"/>
            </a:avLst>
          </a:prstGeom>
          <a:solidFill>
            <a:schemeClr val="accent1">
              <a:lumMod val="20000"/>
              <a:lumOff val="80000"/>
            </a:schemeClr>
          </a:solidFill>
          <a:ln w="25400" cap="flat" cmpd="sng">
            <a:solidFill>
              <a:schemeClr val="bg1"/>
            </a:solidFill>
            <a:round/>
            <a:headEnd/>
            <a:tailEnd/>
          </a:ln>
          <a:effectLst/>
        </p:spPr>
        <p:txBody>
          <a:bodyPr wrap="square" anchor="ctr">
            <a:spAutoFit/>
          </a:bodyPr>
          <a:lstStyle/>
          <a:p>
            <a:pPr eaLnBrk="0" hangingPunct="0">
              <a:lnSpc>
                <a:spcPct val="150000"/>
              </a:lnSpc>
            </a:pPr>
            <a:r>
              <a:rPr lang="en-US" altLang="zh-CN" dirty="0" smtClean="0">
                <a:latin typeface="Times New Roman" pitchFamily="18" charset="0"/>
                <a:ea typeface="微软雅黑" panose="020B0503020204020204" pitchFamily="34" charset="-122"/>
                <a:cs typeface="Times New Roman" pitchFamily="18" charset="0"/>
              </a:rPr>
              <a:t>Activates </a:t>
            </a:r>
            <a:r>
              <a:rPr lang="en-US" altLang="zh-CN" dirty="0">
                <a:latin typeface="Times New Roman" pitchFamily="18" charset="0"/>
                <a:ea typeface="微软雅黑" panose="020B0503020204020204" pitchFamily="34" charset="-122"/>
                <a:cs typeface="Times New Roman" pitchFamily="18" charset="0"/>
              </a:rPr>
              <a:t>AdipoR1–AMPK–PGC-1</a:t>
            </a:r>
            <a:r>
              <a:rPr lang="el-GR" altLang="zh-CN" dirty="0">
                <a:latin typeface="Times New Roman" pitchFamily="18" charset="0"/>
                <a:ea typeface="微软雅黑" panose="020B0503020204020204" pitchFamily="34" charset="-122"/>
                <a:cs typeface="Times New Roman" pitchFamily="18" charset="0"/>
              </a:rPr>
              <a:t>α </a:t>
            </a:r>
            <a:r>
              <a:rPr lang="en-US" altLang="zh-CN" dirty="0" smtClean="0">
                <a:latin typeface="Times New Roman" pitchFamily="18" charset="0"/>
                <a:ea typeface="微软雅黑" panose="020B0503020204020204" pitchFamily="34" charset="-122"/>
                <a:cs typeface="Times New Roman" pitchFamily="18" charset="0"/>
              </a:rPr>
              <a:t>pathways</a:t>
            </a:r>
            <a:r>
              <a:rPr lang="en-US" altLang="zh-CN" dirty="0">
                <a:latin typeface="Times New Roman" pitchFamily="18" charset="0"/>
                <a:ea typeface="微软雅黑" panose="020B0503020204020204" pitchFamily="34" charset="-122"/>
                <a:cs typeface="Times New Roman" pitchFamily="18" charset="0"/>
              </a:rPr>
              <a:t>;</a:t>
            </a:r>
            <a:endParaRPr lang="en-US" altLang="zh-CN" dirty="0" smtClean="0">
              <a:latin typeface="Times New Roman" pitchFamily="18" charset="0"/>
              <a:ea typeface="微软雅黑" panose="020B0503020204020204" pitchFamily="34" charset="-122"/>
              <a:cs typeface="Times New Roman" pitchFamily="18" charset="0"/>
            </a:endParaRPr>
          </a:p>
          <a:p>
            <a:pPr eaLnBrk="0" hangingPunct="0">
              <a:lnSpc>
                <a:spcPct val="150000"/>
              </a:lnSpc>
            </a:pPr>
            <a:r>
              <a:rPr lang="en-US" altLang="zh-CN" dirty="0" smtClean="0">
                <a:latin typeface="Times New Roman" pitchFamily="18" charset="0"/>
                <a:ea typeface="微软雅黑" panose="020B0503020204020204" pitchFamily="34" charset="-122"/>
                <a:cs typeface="Times New Roman" pitchFamily="18" charset="0"/>
              </a:rPr>
              <a:t>Activates </a:t>
            </a:r>
            <a:r>
              <a:rPr lang="en-US" altLang="zh-CN" dirty="0">
                <a:latin typeface="Times New Roman" pitchFamily="18" charset="0"/>
                <a:ea typeface="微软雅黑" panose="020B0503020204020204" pitchFamily="34" charset="-122"/>
                <a:cs typeface="Times New Roman" pitchFamily="18" charset="0"/>
              </a:rPr>
              <a:t>AdipoR2–PPAR</a:t>
            </a:r>
            <a:r>
              <a:rPr lang="el-GR" altLang="zh-CN" dirty="0">
                <a:latin typeface="Times New Roman" pitchFamily="18" charset="0"/>
                <a:ea typeface="微软雅黑" panose="020B0503020204020204" pitchFamily="34" charset="-122"/>
                <a:cs typeface="Times New Roman" pitchFamily="18" charset="0"/>
              </a:rPr>
              <a:t>α </a:t>
            </a:r>
            <a:r>
              <a:rPr lang="en-US" altLang="zh-CN" dirty="0">
                <a:latin typeface="Times New Roman" pitchFamily="18" charset="0"/>
                <a:ea typeface="微软雅黑" panose="020B0503020204020204" pitchFamily="34" charset="-122"/>
                <a:cs typeface="Times New Roman" pitchFamily="18" charset="0"/>
              </a:rPr>
              <a:t>pathways</a:t>
            </a:r>
          </a:p>
        </p:txBody>
      </p:sp>
      <p:sp>
        <p:nvSpPr>
          <p:cNvPr id="19" name="矩形 18"/>
          <p:cNvSpPr/>
          <p:nvPr/>
        </p:nvSpPr>
        <p:spPr>
          <a:xfrm>
            <a:off x="20320" y="245088"/>
            <a:ext cx="3168000" cy="697724"/>
          </a:xfrm>
          <a:prstGeom prst="rect">
            <a:avLst/>
          </a:prstGeom>
          <a:blipFill>
            <a:blip r:embed="rId2"/>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latin typeface="微软雅黑" panose="020B0503020204020204" pitchFamily="34" charset="-122"/>
                <a:ea typeface="微软雅黑" panose="020B0503020204020204" pitchFamily="34" charset="-122"/>
              </a:rPr>
              <a:t>Summary for part 2.3-2.5 </a:t>
            </a:r>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126" b="58466"/>
          <a:stretch/>
        </p:blipFill>
        <p:spPr bwMode="auto">
          <a:xfrm>
            <a:off x="2519680" y="1983400"/>
            <a:ext cx="8610806" cy="1745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56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flipH="1">
            <a:off x="9838346" y="256906"/>
            <a:ext cx="2631681" cy="697725"/>
            <a:chOff x="-258417" y="554344"/>
            <a:chExt cx="2631681" cy="697725"/>
          </a:xfrm>
        </p:grpSpPr>
        <p:grpSp>
          <p:nvGrpSpPr>
            <p:cNvPr id="26" name="组合 25"/>
            <p:cNvGrpSpPr/>
            <p:nvPr/>
          </p:nvGrpSpPr>
          <p:grpSpPr>
            <a:xfrm>
              <a:off x="283264" y="554344"/>
              <a:ext cx="2090000" cy="697724"/>
              <a:chOff x="4971690" y="1039001"/>
              <a:chExt cx="2090000" cy="697724"/>
            </a:xfrm>
          </p:grpSpPr>
          <p:grpSp>
            <p:nvGrpSpPr>
              <p:cNvPr id="28" name="组合 27"/>
              <p:cNvGrpSpPr/>
              <p:nvPr/>
            </p:nvGrpSpPr>
            <p:grpSpPr>
              <a:xfrm>
                <a:off x="4971690" y="1039001"/>
                <a:ext cx="2090000" cy="697724"/>
                <a:chOff x="4743090" y="1859597"/>
                <a:chExt cx="2090000" cy="821739"/>
              </a:xfrm>
            </p:grpSpPr>
            <p:sp>
              <p:nvSpPr>
                <p:cNvPr id="30" name="矩形 29"/>
                <p:cNvSpPr/>
                <p:nvPr/>
              </p:nvSpPr>
              <p:spPr>
                <a:xfrm>
                  <a:off x="4758000" y="2005279"/>
                  <a:ext cx="682680" cy="53037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334000" y="1859597"/>
                  <a:ext cx="1499090" cy="821739"/>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7430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29" name="文本框 28"/>
              <p:cNvSpPr txBox="1"/>
              <p:nvPr/>
            </p:nvSpPr>
            <p:spPr>
              <a:xfrm>
                <a:off x="5669280" y="1140109"/>
                <a:ext cx="1319258" cy="461665"/>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Results</a:t>
                </a:r>
                <a:endParaRPr lang="zh-CN" altLang="en-US" sz="2400" dirty="0">
                  <a:latin typeface="微软雅黑" panose="020B0503020204020204" pitchFamily="34" charset="-122"/>
                  <a:ea typeface="微软雅黑" panose="020B0503020204020204" pitchFamily="34" charset="-122"/>
                </a:endParaRPr>
              </a:p>
            </p:txBody>
          </p:sp>
        </p:grpSp>
        <p:sp>
          <p:nvSpPr>
            <p:cNvPr id="27" name="矩形 26"/>
            <p:cNvSpPr/>
            <p:nvPr/>
          </p:nvSpPr>
          <p:spPr>
            <a:xfrm>
              <a:off x="-258417" y="554345"/>
              <a:ext cx="556591" cy="69772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61526" y="380602"/>
            <a:ext cx="6697058" cy="697724"/>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tx1"/>
                </a:solidFill>
                <a:latin typeface="微软雅黑" panose="020B0503020204020204" pitchFamily="34" charset="-122"/>
                <a:ea typeface="微软雅黑" panose="020B0503020204020204" pitchFamily="34" charset="-122"/>
              </a:rPr>
              <a:t>2.6 </a:t>
            </a:r>
            <a:r>
              <a:rPr lang="en-US" altLang="zh-CN" b="1" dirty="0" err="1" smtClean="0">
                <a:solidFill>
                  <a:schemeClr val="tx1"/>
                </a:solidFill>
                <a:latin typeface="微软雅黑" panose="020B0503020204020204" pitchFamily="34" charset="-122"/>
                <a:ea typeface="微软雅黑" panose="020B0503020204020204" pitchFamily="34" charset="-122"/>
              </a:rPr>
              <a:t>AdipoRon</a:t>
            </a:r>
            <a:r>
              <a:rPr lang="en-US" altLang="zh-CN" b="1" dirty="0" smtClean="0">
                <a:solidFill>
                  <a:schemeClr val="tx1"/>
                </a:solidFill>
                <a:latin typeface="微软雅黑" panose="020B0503020204020204" pitchFamily="34" charset="-122"/>
                <a:ea typeface="微软雅黑" panose="020B0503020204020204" pitchFamily="34" charset="-122"/>
              </a:rPr>
              <a:t> ameliorates diabetes in </a:t>
            </a:r>
            <a:r>
              <a:rPr lang="en-US" altLang="zh-CN" b="1" i="1" dirty="0" err="1">
                <a:solidFill>
                  <a:schemeClr val="tx1"/>
                </a:solidFill>
                <a:latin typeface="微软雅黑" panose="020B0503020204020204" pitchFamily="34" charset="-122"/>
                <a:ea typeface="微软雅黑" panose="020B0503020204020204" pitchFamily="34" charset="-122"/>
              </a:rPr>
              <a:t>db</a:t>
            </a:r>
            <a:r>
              <a:rPr lang="en-US" altLang="zh-CN" b="1" i="1" dirty="0">
                <a:solidFill>
                  <a:schemeClr val="tx1"/>
                </a:solidFill>
                <a:latin typeface="微软雅黑" panose="020B0503020204020204" pitchFamily="34" charset="-122"/>
                <a:ea typeface="微软雅黑" panose="020B0503020204020204" pitchFamily="34" charset="-122"/>
              </a:rPr>
              <a:t>/</a:t>
            </a:r>
            <a:r>
              <a:rPr lang="en-US" altLang="zh-CN" b="1" i="1" dirty="0" err="1">
                <a:solidFill>
                  <a:schemeClr val="tx1"/>
                </a:solidFill>
                <a:latin typeface="微软雅黑" panose="020B0503020204020204" pitchFamily="34" charset="-122"/>
                <a:ea typeface="微软雅黑" panose="020B0503020204020204" pitchFamily="34" charset="-122"/>
              </a:rPr>
              <a:t>db</a:t>
            </a:r>
            <a:r>
              <a:rPr lang="en-US" altLang="zh-CN" b="1" dirty="0">
                <a:solidFill>
                  <a:schemeClr val="tx1"/>
                </a:solidFill>
                <a:latin typeface="微软雅黑" panose="020B0503020204020204" pitchFamily="34" charset="-122"/>
                <a:ea typeface="微软雅黑" panose="020B0503020204020204" pitchFamily="34" charset="-122"/>
              </a:rPr>
              <a:t> mice</a:t>
            </a:r>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0" y="1789748"/>
            <a:ext cx="98298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079500" y="5560814"/>
            <a:ext cx="9346277" cy="646331"/>
          </a:xfrm>
          <a:prstGeom prst="rect">
            <a:avLst/>
          </a:prstGeom>
        </p:spPr>
        <p:txBody>
          <a:bodyPr wrap="none">
            <a:spAutoFit/>
          </a:bodyPr>
          <a:lstStyle/>
          <a:p>
            <a:r>
              <a:rPr lang="en-US" altLang="zh-CN" i="1" dirty="0" err="1"/>
              <a:t>db</a:t>
            </a:r>
            <a:r>
              <a:rPr lang="en-US" altLang="zh-CN" i="1" dirty="0"/>
              <a:t>/</a:t>
            </a:r>
            <a:r>
              <a:rPr lang="en-US" altLang="zh-CN" i="1" dirty="0" err="1"/>
              <a:t>db</a:t>
            </a:r>
            <a:r>
              <a:rPr lang="en-US" altLang="zh-CN" dirty="0"/>
              <a:t> </a:t>
            </a:r>
            <a:r>
              <a:rPr lang="en-US" altLang="zh-CN" dirty="0" smtClean="0"/>
              <a:t>mice:</a:t>
            </a:r>
          </a:p>
          <a:p>
            <a:r>
              <a:rPr lang="en-US" altLang="zh-CN" dirty="0" err="1" smtClean="0"/>
              <a:t>Intraperitoneal</a:t>
            </a:r>
            <a:r>
              <a:rPr lang="en-US" altLang="zh-CN" dirty="0" smtClean="0"/>
              <a:t> </a:t>
            </a:r>
            <a:r>
              <a:rPr lang="en-US" altLang="zh-CN" dirty="0" err="1" smtClean="0"/>
              <a:t>injectionof</a:t>
            </a:r>
            <a:r>
              <a:rPr lang="en-US" altLang="zh-CN" dirty="0" smtClean="0"/>
              <a:t> adiponectin, and orally </a:t>
            </a:r>
            <a:r>
              <a:rPr lang="en-US" altLang="zh-CN" dirty="0"/>
              <a:t>administered </a:t>
            </a:r>
            <a:r>
              <a:rPr lang="en-US" altLang="zh-CN" dirty="0" err="1"/>
              <a:t>AdipoRon</a:t>
            </a:r>
            <a:r>
              <a:rPr lang="en-US" altLang="zh-CN" dirty="0" smtClean="0"/>
              <a:t> reduced plasma glucose</a:t>
            </a:r>
            <a:endParaRPr lang="zh-CN" altLang="en-US" dirty="0"/>
          </a:p>
        </p:txBody>
      </p:sp>
    </p:spTree>
    <p:extLst>
      <p:ext uri="{BB962C8B-B14F-4D97-AF65-F5344CB8AC3E}">
        <p14:creationId xmlns:p14="http://schemas.microsoft.com/office/powerpoint/2010/main" val="173280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flipH="1">
            <a:off x="9838346" y="256906"/>
            <a:ext cx="2631681" cy="697725"/>
            <a:chOff x="-258417" y="554344"/>
            <a:chExt cx="2631681" cy="697725"/>
          </a:xfrm>
        </p:grpSpPr>
        <p:grpSp>
          <p:nvGrpSpPr>
            <p:cNvPr id="26" name="组合 25"/>
            <p:cNvGrpSpPr/>
            <p:nvPr/>
          </p:nvGrpSpPr>
          <p:grpSpPr>
            <a:xfrm>
              <a:off x="283264" y="554344"/>
              <a:ext cx="2090000" cy="697724"/>
              <a:chOff x="4971690" y="1039001"/>
              <a:chExt cx="2090000" cy="697724"/>
            </a:xfrm>
          </p:grpSpPr>
          <p:grpSp>
            <p:nvGrpSpPr>
              <p:cNvPr id="28" name="组合 27"/>
              <p:cNvGrpSpPr/>
              <p:nvPr/>
            </p:nvGrpSpPr>
            <p:grpSpPr>
              <a:xfrm>
                <a:off x="4971690" y="1039001"/>
                <a:ext cx="2090000" cy="697724"/>
                <a:chOff x="4743090" y="1859597"/>
                <a:chExt cx="2090000" cy="821739"/>
              </a:xfrm>
            </p:grpSpPr>
            <p:sp>
              <p:nvSpPr>
                <p:cNvPr id="30" name="矩形 29"/>
                <p:cNvSpPr/>
                <p:nvPr/>
              </p:nvSpPr>
              <p:spPr>
                <a:xfrm>
                  <a:off x="4758000" y="2005279"/>
                  <a:ext cx="682680" cy="53037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334000" y="1859597"/>
                  <a:ext cx="1499090" cy="821739"/>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7430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29" name="文本框 28"/>
              <p:cNvSpPr txBox="1"/>
              <p:nvPr/>
            </p:nvSpPr>
            <p:spPr>
              <a:xfrm>
                <a:off x="5669280" y="1140109"/>
                <a:ext cx="1319258" cy="461665"/>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Results</a:t>
                </a:r>
                <a:endParaRPr lang="zh-CN" altLang="en-US" sz="2400" dirty="0">
                  <a:latin typeface="微软雅黑" panose="020B0503020204020204" pitchFamily="34" charset="-122"/>
                  <a:ea typeface="微软雅黑" panose="020B0503020204020204" pitchFamily="34" charset="-122"/>
                </a:endParaRPr>
              </a:p>
            </p:txBody>
          </p:sp>
        </p:grpSp>
        <p:sp>
          <p:nvSpPr>
            <p:cNvPr id="27" name="矩形 26"/>
            <p:cNvSpPr/>
            <p:nvPr/>
          </p:nvSpPr>
          <p:spPr>
            <a:xfrm>
              <a:off x="-258417" y="554345"/>
              <a:ext cx="556591" cy="69772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61526" y="380602"/>
            <a:ext cx="6697058" cy="697724"/>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tx1"/>
                </a:solidFill>
                <a:latin typeface="微软雅黑" panose="020B0503020204020204" pitchFamily="34" charset="-122"/>
                <a:ea typeface="微软雅黑" panose="020B0503020204020204" pitchFamily="34" charset="-122"/>
              </a:rPr>
              <a:t>2.6 </a:t>
            </a:r>
            <a:r>
              <a:rPr lang="en-US" altLang="zh-CN" b="1" dirty="0" err="1" smtClean="0">
                <a:solidFill>
                  <a:schemeClr val="tx1"/>
                </a:solidFill>
                <a:latin typeface="微软雅黑" panose="020B0503020204020204" pitchFamily="34" charset="-122"/>
                <a:ea typeface="微软雅黑" panose="020B0503020204020204" pitchFamily="34" charset="-122"/>
              </a:rPr>
              <a:t>AdipoRon</a:t>
            </a:r>
            <a:r>
              <a:rPr lang="en-US" altLang="zh-CN" b="1" dirty="0" smtClean="0">
                <a:solidFill>
                  <a:schemeClr val="tx1"/>
                </a:solidFill>
                <a:latin typeface="微软雅黑" panose="020B0503020204020204" pitchFamily="34" charset="-122"/>
                <a:ea typeface="微软雅黑" panose="020B0503020204020204" pitchFamily="34" charset="-122"/>
              </a:rPr>
              <a:t> ameliorates diabetes in </a:t>
            </a:r>
            <a:r>
              <a:rPr lang="en-US" altLang="zh-CN" b="1" i="1" dirty="0" err="1">
                <a:solidFill>
                  <a:schemeClr val="tx1"/>
                </a:solidFill>
                <a:latin typeface="微软雅黑" panose="020B0503020204020204" pitchFamily="34" charset="-122"/>
                <a:ea typeface="微软雅黑" panose="020B0503020204020204" pitchFamily="34" charset="-122"/>
              </a:rPr>
              <a:t>db</a:t>
            </a:r>
            <a:r>
              <a:rPr lang="en-US" altLang="zh-CN" b="1" i="1" dirty="0">
                <a:solidFill>
                  <a:schemeClr val="tx1"/>
                </a:solidFill>
                <a:latin typeface="微软雅黑" panose="020B0503020204020204" pitchFamily="34" charset="-122"/>
                <a:ea typeface="微软雅黑" panose="020B0503020204020204" pitchFamily="34" charset="-122"/>
              </a:rPr>
              <a:t>/</a:t>
            </a:r>
            <a:r>
              <a:rPr lang="en-US" altLang="zh-CN" b="1" i="1" dirty="0" err="1">
                <a:solidFill>
                  <a:schemeClr val="tx1"/>
                </a:solidFill>
                <a:latin typeface="微软雅黑" panose="020B0503020204020204" pitchFamily="34" charset="-122"/>
                <a:ea typeface="微软雅黑" panose="020B0503020204020204" pitchFamily="34" charset="-122"/>
              </a:rPr>
              <a:t>db</a:t>
            </a:r>
            <a:r>
              <a:rPr lang="en-US" altLang="zh-CN" b="1" dirty="0">
                <a:solidFill>
                  <a:schemeClr val="tx1"/>
                </a:solidFill>
                <a:latin typeface="微软雅黑" panose="020B0503020204020204" pitchFamily="34" charset="-122"/>
                <a:ea typeface="微软雅黑" panose="020B0503020204020204" pitchFamily="34" charset="-122"/>
              </a:rPr>
              <a:t> mice</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2" name="矩形 1"/>
          <p:cNvSpPr/>
          <p:nvPr/>
        </p:nvSpPr>
        <p:spPr>
          <a:xfrm>
            <a:off x="1059893" y="5144254"/>
            <a:ext cx="10072213" cy="707886"/>
          </a:xfrm>
          <a:prstGeom prst="rect">
            <a:avLst/>
          </a:prstGeom>
        </p:spPr>
        <p:txBody>
          <a:bodyPr wrap="square">
            <a:spAutoFit/>
          </a:bodyPr>
          <a:lstStyle/>
          <a:p>
            <a:pPr algn="just"/>
            <a:r>
              <a:rPr lang="en-US" altLang="zh-CN" sz="2000" dirty="0" smtClean="0"/>
              <a:t>Orally </a:t>
            </a:r>
            <a:r>
              <a:rPr lang="en-US" altLang="zh-CN" sz="2000" dirty="0"/>
              <a:t>administered </a:t>
            </a:r>
            <a:r>
              <a:rPr lang="en-US" altLang="zh-CN" sz="2000" dirty="0" err="1"/>
              <a:t>AdipoRon</a:t>
            </a:r>
            <a:r>
              <a:rPr lang="en-US" altLang="zh-CN" sz="2000" dirty="0"/>
              <a:t> for 2 weeks </a:t>
            </a:r>
            <a:r>
              <a:rPr lang="en-US" altLang="zh-CN" sz="2000" dirty="0" smtClean="0"/>
              <a:t>had no effects on bodyweight, </a:t>
            </a:r>
            <a:r>
              <a:rPr lang="en-US" altLang="zh-CN" sz="2000" dirty="0" err="1" smtClean="0"/>
              <a:t>foodintake</a:t>
            </a:r>
            <a:r>
              <a:rPr lang="en-US" altLang="zh-CN" sz="2000" dirty="0" smtClean="0"/>
              <a:t>, liver </a:t>
            </a:r>
            <a:r>
              <a:rPr lang="en-US" altLang="zh-CN" sz="2000" dirty="0"/>
              <a:t>weight and WAT </a:t>
            </a:r>
            <a:r>
              <a:rPr lang="en-US" altLang="zh-CN" sz="2000" dirty="0" smtClean="0"/>
              <a:t>weight.</a:t>
            </a:r>
            <a:endParaRPr lang="zh-CN" altLang="en-US" sz="2000" dirty="0"/>
          </a:p>
        </p:txBody>
      </p:sp>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38" y="1691958"/>
            <a:ext cx="1098232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744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flipH="1">
            <a:off x="9838346" y="256906"/>
            <a:ext cx="2631681" cy="697725"/>
            <a:chOff x="-258417" y="554344"/>
            <a:chExt cx="2631681" cy="697725"/>
          </a:xfrm>
        </p:grpSpPr>
        <p:grpSp>
          <p:nvGrpSpPr>
            <p:cNvPr id="26" name="组合 25"/>
            <p:cNvGrpSpPr/>
            <p:nvPr/>
          </p:nvGrpSpPr>
          <p:grpSpPr>
            <a:xfrm>
              <a:off x="283264" y="554344"/>
              <a:ext cx="2090000" cy="697724"/>
              <a:chOff x="4971690" y="1039001"/>
              <a:chExt cx="2090000" cy="697724"/>
            </a:xfrm>
          </p:grpSpPr>
          <p:grpSp>
            <p:nvGrpSpPr>
              <p:cNvPr id="28" name="组合 27"/>
              <p:cNvGrpSpPr/>
              <p:nvPr/>
            </p:nvGrpSpPr>
            <p:grpSpPr>
              <a:xfrm>
                <a:off x="4971690" y="1039001"/>
                <a:ext cx="2090000" cy="697724"/>
                <a:chOff x="4743090" y="1859597"/>
                <a:chExt cx="2090000" cy="821739"/>
              </a:xfrm>
            </p:grpSpPr>
            <p:sp>
              <p:nvSpPr>
                <p:cNvPr id="30" name="矩形 29"/>
                <p:cNvSpPr/>
                <p:nvPr/>
              </p:nvSpPr>
              <p:spPr>
                <a:xfrm>
                  <a:off x="4758000" y="2005279"/>
                  <a:ext cx="682680" cy="53037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334000" y="1859597"/>
                  <a:ext cx="1499090" cy="821739"/>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7430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29" name="文本框 28"/>
              <p:cNvSpPr txBox="1"/>
              <p:nvPr/>
            </p:nvSpPr>
            <p:spPr>
              <a:xfrm>
                <a:off x="5669280" y="1140109"/>
                <a:ext cx="1319258" cy="461665"/>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Results</a:t>
                </a:r>
                <a:endParaRPr lang="zh-CN" altLang="en-US" sz="2400" dirty="0">
                  <a:latin typeface="微软雅黑" panose="020B0503020204020204" pitchFamily="34" charset="-122"/>
                  <a:ea typeface="微软雅黑" panose="020B0503020204020204" pitchFamily="34" charset="-122"/>
                </a:endParaRPr>
              </a:p>
            </p:txBody>
          </p:sp>
        </p:grpSp>
        <p:sp>
          <p:nvSpPr>
            <p:cNvPr id="27" name="矩形 26"/>
            <p:cNvSpPr/>
            <p:nvPr/>
          </p:nvSpPr>
          <p:spPr>
            <a:xfrm>
              <a:off x="-258417" y="554345"/>
              <a:ext cx="556591" cy="69772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61526" y="380602"/>
            <a:ext cx="6697058" cy="697724"/>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tx1"/>
                </a:solidFill>
                <a:latin typeface="微软雅黑" panose="020B0503020204020204" pitchFamily="34" charset="-122"/>
                <a:ea typeface="微软雅黑" panose="020B0503020204020204" pitchFamily="34" charset="-122"/>
              </a:rPr>
              <a:t>2.6 </a:t>
            </a:r>
            <a:r>
              <a:rPr lang="en-US" altLang="zh-CN" b="1" dirty="0" err="1" smtClean="0">
                <a:solidFill>
                  <a:schemeClr val="tx1"/>
                </a:solidFill>
                <a:latin typeface="微软雅黑" panose="020B0503020204020204" pitchFamily="34" charset="-122"/>
                <a:ea typeface="微软雅黑" panose="020B0503020204020204" pitchFamily="34" charset="-122"/>
              </a:rPr>
              <a:t>AdipoRon</a:t>
            </a:r>
            <a:r>
              <a:rPr lang="en-US" altLang="zh-CN" b="1" dirty="0" smtClean="0">
                <a:solidFill>
                  <a:schemeClr val="tx1"/>
                </a:solidFill>
                <a:latin typeface="微软雅黑" panose="020B0503020204020204" pitchFamily="34" charset="-122"/>
                <a:ea typeface="微软雅黑" panose="020B0503020204020204" pitchFamily="34" charset="-122"/>
              </a:rPr>
              <a:t> ameliorates diabetes in </a:t>
            </a:r>
            <a:r>
              <a:rPr lang="en-US" altLang="zh-CN" b="1" i="1" dirty="0" err="1">
                <a:solidFill>
                  <a:schemeClr val="tx1"/>
                </a:solidFill>
                <a:latin typeface="微软雅黑" panose="020B0503020204020204" pitchFamily="34" charset="-122"/>
                <a:ea typeface="微软雅黑" panose="020B0503020204020204" pitchFamily="34" charset="-122"/>
              </a:rPr>
              <a:t>db</a:t>
            </a:r>
            <a:r>
              <a:rPr lang="en-US" altLang="zh-CN" b="1" i="1" dirty="0">
                <a:solidFill>
                  <a:schemeClr val="tx1"/>
                </a:solidFill>
                <a:latin typeface="微软雅黑" panose="020B0503020204020204" pitchFamily="34" charset="-122"/>
                <a:ea typeface="微软雅黑" panose="020B0503020204020204" pitchFamily="34" charset="-122"/>
              </a:rPr>
              <a:t>/</a:t>
            </a:r>
            <a:r>
              <a:rPr lang="en-US" altLang="zh-CN" b="1" i="1" dirty="0" err="1">
                <a:solidFill>
                  <a:schemeClr val="tx1"/>
                </a:solidFill>
                <a:latin typeface="微软雅黑" panose="020B0503020204020204" pitchFamily="34" charset="-122"/>
                <a:ea typeface="微软雅黑" panose="020B0503020204020204" pitchFamily="34" charset="-122"/>
              </a:rPr>
              <a:t>db</a:t>
            </a:r>
            <a:r>
              <a:rPr lang="en-US" altLang="zh-CN" b="1" dirty="0">
                <a:solidFill>
                  <a:schemeClr val="tx1"/>
                </a:solidFill>
                <a:latin typeface="微软雅黑" panose="020B0503020204020204" pitchFamily="34" charset="-122"/>
                <a:ea typeface="微软雅黑" panose="020B0503020204020204" pitchFamily="34" charset="-122"/>
              </a:rPr>
              <a:t> mice</a:t>
            </a:r>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359" y="1261004"/>
            <a:ext cx="7737475" cy="481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8503790" y="2022455"/>
            <a:ext cx="3184526" cy="1754326"/>
          </a:xfrm>
          <a:prstGeom prst="rect">
            <a:avLst/>
          </a:prstGeom>
        </p:spPr>
        <p:txBody>
          <a:bodyPr wrap="square">
            <a:spAutoFit/>
          </a:bodyPr>
          <a:lstStyle/>
          <a:p>
            <a:pPr algn="just"/>
            <a:r>
              <a:rPr lang="en-US" altLang="zh-CN" dirty="0" smtClean="0"/>
              <a:t>Orally </a:t>
            </a:r>
            <a:r>
              <a:rPr lang="en-US" altLang="zh-CN" dirty="0"/>
              <a:t>administered </a:t>
            </a:r>
            <a:r>
              <a:rPr lang="en-US" altLang="zh-CN" dirty="0" err="1"/>
              <a:t>AdipoRon</a:t>
            </a:r>
            <a:r>
              <a:rPr lang="en-US" altLang="zh-CN" dirty="0"/>
              <a:t> for 2 weeks significantly ameliorated glucose intolerance, insulin resistance and </a:t>
            </a:r>
            <a:r>
              <a:rPr lang="en-US" altLang="zh-CN" dirty="0" err="1" smtClean="0"/>
              <a:t>dyslipidaemia</a:t>
            </a:r>
            <a:r>
              <a:rPr lang="en-US" altLang="zh-CN" dirty="0" smtClean="0"/>
              <a:t> in </a:t>
            </a:r>
            <a:r>
              <a:rPr lang="en-US" altLang="zh-CN" i="1" dirty="0" err="1"/>
              <a:t>db</a:t>
            </a:r>
            <a:r>
              <a:rPr lang="en-US" altLang="zh-CN" i="1" dirty="0"/>
              <a:t>/</a:t>
            </a:r>
            <a:r>
              <a:rPr lang="en-US" altLang="zh-CN" i="1" dirty="0" err="1"/>
              <a:t>db</a:t>
            </a:r>
            <a:r>
              <a:rPr lang="en-US" altLang="zh-CN" dirty="0"/>
              <a:t> mice fed a normal chow diet.</a:t>
            </a:r>
            <a:endParaRPr lang="zh-CN" altLang="en-US" dirty="0"/>
          </a:p>
        </p:txBody>
      </p:sp>
    </p:spTree>
    <p:extLst>
      <p:ext uri="{BB962C8B-B14F-4D97-AF65-F5344CB8AC3E}">
        <p14:creationId xmlns:p14="http://schemas.microsoft.com/office/powerpoint/2010/main" val="38907449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flipH="1">
            <a:off x="9838346" y="256906"/>
            <a:ext cx="2631681" cy="697725"/>
            <a:chOff x="-258417" y="554344"/>
            <a:chExt cx="2631681" cy="697725"/>
          </a:xfrm>
        </p:grpSpPr>
        <p:grpSp>
          <p:nvGrpSpPr>
            <p:cNvPr id="26" name="组合 25"/>
            <p:cNvGrpSpPr/>
            <p:nvPr/>
          </p:nvGrpSpPr>
          <p:grpSpPr>
            <a:xfrm>
              <a:off x="283264" y="554344"/>
              <a:ext cx="2090000" cy="697724"/>
              <a:chOff x="4971690" y="1039001"/>
              <a:chExt cx="2090000" cy="697724"/>
            </a:xfrm>
          </p:grpSpPr>
          <p:grpSp>
            <p:nvGrpSpPr>
              <p:cNvPr id="28" name="组合 27"/>
              <p:cNvGrpSpPr/>
              <p:nvPr/>
            </p:nvGrpSpPr>
            <p:grpSpPr>
              <a:xfrm>
                <a:off x="4971690" y="1039001"/>
                <a:ext cx="2090000" cy="697724"/>
                <a:chOff x="4743090" y="1859597"/>
                <a:chExt cx="2090000" cy="821739"/>
              </a:xfrm>
            </p:grpSpPr>
            <p:sp>
              <p:nvSpPr>
                <p:cNvPr id="30" name="矩形 29"/>
                <p:cNvSpPr/>
                <p:nvPr/>
              </p:nvSpPr>
              <p:spPr>
                <a:xfrm>
                  <a:off x="4758000" y="2005279"/>
                  <a:ext cx="682680" cy="53037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334000" y="1859597"/>
                  <a:ext cx="1499090" cy="821739"/>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7430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29" name="文本框 28"/>
              <p:cNvSpPr txBox="1"/>
              <p:nvPr/>
            </p:nvSpPr>
            <p:spPr>
              <a:xfrm>
                <a:off x="5669280" y="1140109"/>
                <a:ext cx="1319258" cy="461665"/>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Results</a:t>
                </a:r>
                <a:endParaRPr lang="zh-CN" altLang="en-US" sz="2400" dirty="0">
                  <a:latin typeface="微软雅黑" panose="020B0503020204020204" pitchFamily="34" charset="-122"/>
                  <a:ea typeface="微软雅黑" panose="020B0503020204020204" pitchFamily="34" charset="-122"/>
                </a:endParaRPr>
              </a:p>
            </p:txBody>
          </p:sp>
        </p:grpSp>
        <p:sp>
          <p:nvSpPr>
            <p:cNvPr id="27" name="矩形 26"/>
            <p:cNvSpPr/>
            <p:nvPr/>
          </p:nvSpPr>
          <p:spPr>
            <a:xfrm>
              <a:off x="-258417" y="554345"/>
              <a:ext cx="556591" cy="69772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61526" y="380602"/>
            <a:ext cx="6697058" cy="697724"/>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tx1"/>
                </a:solidFill>
                <a:latin typeface="微软雅黑" panose="020B0503020204020204" pitchFamily="34" charset="-122"/>
                <a:ea typeface="微软雅黑" panose="020B0503020204020204" pitchFamily="34" charset="-122"/>
              </a:rPr>
              <a:t>2.6 </a:t>
            </a:r>
            <a:r>
              <a:rPr lang="en-US" altLang="zh-CN" b="1" dirty="0" err="1" smtClean="0">
                <a:solidFill>
                  <a:schemeClr val="tx1"/>
                </a:solidFill>
                <a:latin typeface="微软雅黑" panose="020B0503020204020204" pitchFamily="34" charset="-122"/>
                <a:ea typeface="微软雅黑" panose="020B0503020204020204" pitchFamily="34" charset="-122"/>
              </a:rPr>
              <a:t>AdipoRon</a:t>
            </a:r>
            <a:r>
              <a:rPr lang="en-US" altLang="zh-CN" b="1" dirty="0" smtClean="0">
                <a:solidFill>
                  <a:schemeClr val="tx1"/>
                </a:solidFill>
                <a:latin typeface="微软雅黑" panose="020B0503020204020204" pitchFamily="34" charset="-122"/>
                <a:ea typeface="微软雅黑" panose="020B0503020204020204" pitchFamily="34" charset="-122"/>
              </a:rPr>
              <a:t> ameliorates diabetes in </a:t>
            </a:r>
            <a:r>
              <a:rPr lang="en-US" altLang="zh-CN" b="1" i="1" dirty="0" err="1">
                <a:solidFill>
                  <a:schemeClr val="tx1"/>
                </a:solidFill>
                <a:latin typeface="微软雅黑" panose="020B0503020204020204" pitchFamily="34" charset="-122"/>
                <a:ea typeface="微软雅黑" panose="020B0503020204020204" pitchFamily="34" charset="-122"/>
              </a:rPr>
              <a:t>db</a:t>
            </a:r>
            <a:r>
              <a:rPr lang="en-US" altLang="zh-CN" b="1" i="1" dirty="0">
                <a:solidFill>
                  <a:schemeClr val="tx1"/>
                </a:solidFill>
                <a:latin typeface="微软雅黑" panose="020B0503020204020204" pitchFamily="34" charset="-122"/>
                <a:ea typeface="微软雅黑" panose="020B0503020204020204" pitchFamily="34" charset="-122"/>
              </a:rPr>
              <a:t>/</a:t>
            </a:r>
            <a:r>
              <a:rPr lang="en-US" altLang="zh-CN" b="1" i="1" dirty="0" err="1">
                <a:solidFill>
                  <a:schemeClr val="tx1"/>
                </a:solidFill>
                <a:latin typeface="微软雅黑" panose="020B0503020204020204" pitchFamily="34" charset="-122"/>
                <a:ea typeface="微软雅黑" panose="020B0503020204020204" pitchFamily="34" charset="-122"/>
              </a:rPr>
              <a:t>db</a:t>
            </a:r>
            <a:r>
              <a:rPr lang="en-US" altLang="zh-CN" b="1" dirty="0">
                <a:solidFill>
                  <a:schemeClr val="tx1"/>
                </a:solidFill>
                <a:latin typeface="微软雅黑" panose="020B0503020204020204" pitchFamily="34" charset="-122"/>
                <a:ea typeface="微软雅黑" panose="020B0503020204020204" pitchFamily="34" charset="-122"/>
              </a:rPr>
              <a:t> mice</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矩形 2"/>
          <p:cNvSpPr/>
          <p:nvPr/>
        </p:nvSpPr>
        <p:spPr>
          <a:xfrm>
            <a:off x="562055" y="4953338"/>
            <a:ext cx="10886231" cy="923330"/>
          </a:xfrm>
          <a:prstGeom prst="rect">
            <a:avLst/>
          </a:prstGeom>
        </p:spPr>
        <p:txBody>
          <a:bodyPr wrap="square">
            <a:spAutoFit/>
          </a:bodyPr>
          <a:lstStyle/>
          <a:p>
            <a:r>
              <a:rPr lang="en-US" altLang="zh-CN" b="1" u="sng" dirty="0" smtClean="0"/>
              <a:t>In the skeletal muscle </a:t>
            </a:r>
            <a:r>
              <a:rPr lang="en-US" altLang="zh-CN" dirty="0" smtClean="0"/>
              <a:t>of </a:t>
            </a:r>
            <a:r>
              <a:rPr lang="en-US" altLang="zh-CN" i="1" dirty="0" err="1"/>
              <a:t>db</a:t>
            </a:r>
            <a:r>
              <a:rPr lang="en-US" altLang="zh-CN" i="1" dirty="0"/>
              <a:t>/</a:t>
            </a:r>
            <a:r>
              <a:rPr lang="en-US" altLang="zh-CN" i="1" dirty="0" err="1"/>
              <a:t>db</a:t>
            </a:r>
            <a:r>
              <a:rPr lang="en-US" altLang="zh-CN" dirty="0"/>
              <a:t> </a:t>
            </a:r>
            <a:r>
              <a:rPr lang="en-US" altLang="zh-CN" dirty="0" smtClean="0"/>
              <a:t>mice fed a normal chow diet, </a:t>
            </a:r>
            <a:r>
              <a:rPr lang="en-US" altLang="zh-CN" dirty="0" err="1" smtClean="0"/>
              <a:t>AdipoRon</a:t>
            </a:r>
            <a:r>
              <a:rPr lang="en-US" altLang="zh-CN" dirty="0" smtClean="0"/>
              <a:t> significantly increased the expression levels of genes involved in mitochondrial biogenesis functions and DNA content, and also </a:t>
            </a:r>
            <a:r>
              <a:rPr lang="en-US" altLang="zh-CN" dirty="0" err="1" smtClean="0"/>
              <a:t>Acadm</a:t>
            </a:r>
            <a:r>
              <a:rPr lang="en-US" altLang="zh-CN" dirty="0" smtClean="0"/>
              <a:t> and </a:t>
            </a:r>
            <a:r>
              <a:rPr lang="en-US" altLang="zh-CN" dirty="0"/>
              <a:t>Sod2 </a:t>
            </a:r>
            <a:r>
              <a:rPr lang="en-US" altLang="zh-CN" dirty="0" smtClean="0"/>
              <a:t>which were associated with decreased triglyceride content and TBARS, respectively</a:t>
            </a:r>
            <a:r>
              <a:rPr lang="en-US" altLang="zh-CN" dirty="0"/>
              <a:t>.</a:t>
            </a:r>
            <a:endParaRPr lang="zh-CN" altLang="en-US" dirty="0"/>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 y="1359566"/>
            <a:ext cx="5937250" cy="301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4930" y="1359567"/>
            <a:ext cx="2250268" cy="3013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4276" y="1359567"/>
            <a:ext cx="2658178" cy="301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6996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2480" y="4681141"/>
            <a:ext cx="10464800" cy="1200329"/>
          </a:xfrm>
          <a:prstGeom prst="rect">
            <a:avLst/>
          </a:prstGeom>
        </p:spPr>
        <p:txBody>
          <a:bodyPr wrap="square">
            <a:spAutoFit/>
          </a:bodyPr>
          <a:lstStyle/>
          <a:p>
            <a:r>
              <a:rPr lang="en-US" altLang="zh-CN" b="1" u="sng" dirty="0" smtClean="0"/>
              <a:t>In the liver</a:t>
            </a:r>
            <a:r>
              <a:rPr lang="en-US" altLang="zh-CN" dirty="0" smtClean="0"/>
              <a:t>, </a:t>
            </a:r>
            <a:r>
              <a:rPr lang="en-US" altLang="zh-CN" dirty="0" err="1" smtClean="0"/>
              <a:t>AdipoRon</a:t>
            </a:r>
            <a:r>
              <a:rPr lang="en-US" altLang="zh-CN" dirty="0" smtClean="0"/>
              <a:t> significantly decreased the expression of </a:t>
            </a:r>
            <a:r>
              <a:rPr lang="en-US" altLang="zh-CN" dirty="0"/>
              <a:t>Ppargc1a, </a:t>
            </a:r>
            <a:r>
              <a:rPr lang="en-US" altLang="zh-CN" dirty="0" smtClean="0"/>
              <a:t>Pck1 and </a:t>
            </a:r>
            <a:r>
              <a:rPr lang="en-US" altLang="zh-CN" dirty="0"/>
              <a:t>G6pc </a:t>
            </a:r>
            <a:r>
              <a:rPr lang="en-US" altLang="zh-CN" dirty="0" smtClean="0"/>
              <a:t>,increased the expression of PPAR</a:t>
            </a:r>
            <a:r>
              <a:rPr lang="el-GR" altLang="zh-CN" dirty="0"/>
              <a:t>α</a:t>
            </a:r>
            <a:r>
              <a:rPr lang="en-US" altLang="zh-CN" dirty="0" smtClean="0"/>
              <a:t> and its target genes. Therefore, </a:t>
            </a:r>
            <a:r>
              <a:rPr lang="en-US" altLang="zh-CN" dirty="0" err="1" smtClean="0"/>
              <a:t>AdipoRon</a:t>
            </a:r>
            <a:r>
              <a:rPr lang="en-US" altLang="zh-CN" dirty="0" smtClean="0"/>
              <a:t> significantly reduced triglyceride content, oxidative stress and reduced the expression levels of genes encoding pro-inflammatory cytokines.</a:t>
            </a:r>
          </a:p>
          <a:p>
            <a:endParaRPr lang="en-US" altLang="zh-CN"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1543668"/>
            <a:ext cx="5211128" cy="2850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6328" y="1543667"/>
            <a:ext cx="4404141" cy="285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261526" y="380602"/>
            <a:ext cx="6697058" cy="697724"/>
          </a:xfrm>
          <a:prstGeom prst="rect">
            <a:avLst/>
          </a:prstGeom>
          <a:blipFill>
            <a:blip r:embed="rId5"/>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tx1"/>
                </a:solidFill>
                <a:latin typeface="微软雅黑" panose="020B0503020204020204" pitchFamily="34" charset="-122"/>
                <a:ea typeface="微软雅黑" panose="020B0503020204020204" pitchFamily="34" charset="-122"/>
              </a:rPr>
              <a:t>2.6 </a:t>
            </a:r>
            <a:r>
              <a:rPr lang="en-US" altLang="zh-CN" b="1" dirty="0" err="1" smtClean="0">
                <a:solidFill>
                  <a:schemeClr val="tx1"/>
                </a:solidFill>
                <a:latin typeface="微软雅黑" panose="020B0503020204020204" pitchFamily="34" charset="-122"/>
                <a:ea typeface="微软雅黑" panose="020B0503020204020204" pitchFamily="34" charset="-122"/>
              </a:rPr>
              <a:t>AdipoRon</a:t>
            </a:r>
            <a:r>
              <a:rPr lang="en-US" altLang="zh-CN" b="1" dirty="0" smtClean="0">
                <a:solidFill>
                  <a:schemeClr val="tx1"/>
                </a:solidFill>
                <a:latin typeface="微软雅黑" panose="020B0503020204020204" pitchFamily="34" charset="-122"/>
                <a:ea typeface="微软雅黑" panose="020B0503020204020204" pitchFamily="34" charset="-122"/>
              </a:rPr>
              <a:t> ameliorates diabetes in </a:t>
            </a:r>
            <a:r>
              <a:rPr lang="en-US" altLang="zh-CN" b="1" i="1" dirty="0" err="1">
                <a:solidFill>
                  <a:schemeClr val="tx1"/>
                </a:solidFill>
                <a:latin typeface="微软雅黑" panose="020B0503020204020204" pitchFamily="34" charset="-122"/>
                <a:ea typeface="微软雅黑" panose="020B0503020204020204" pitchFamily="34" charset="-122"/>
              </a:rPr>
              <a:t>db</a:t>
            </a:r>
            <a:r>
              <a:rPr lang="en-US" altLang="zh-CN" b="1" i="1" dirty="0">
                <a:solidFill>
                  <a:schemeClr val="tx1"/>
                </a:solidFill>
                <a:latin typeface="微软雅黑" panose="020B0503020204020204" pitchFamily="34" charset="-122"/>
                <a:ea typeface="微软雅黑" panose="020B0503020204020204" pitchFamily="34" charset="-122"/>
              </a:rPr>
              <a:t>/</a:t>
            </a:r>
            <a:r>
              <a:rPr lang="en-US" altLang="zh-CN" b="1" i="1" dirty="0" err="1">
                <a:solidFill>
                  <a:schemeClr val="tx1"/>
                </a:solidFill>
                <a:latin typeface="微软雅黑" panose="020B0503020204020204" pitchFamily="34" charset="-122"/>
                <a:ea typeface="微软雅黑" panose="020B0503020204020204" pitchFamily="34" charset="-122"/>
              </a:rPr>
              <a:t>db</a:t>
            </a:r>
            <a:r>
              <a:rPr lang="en-US" altLang="zh-CN" b="1" dirty="0">
                <a:solidFill>
                  <a:schemeClr val="tx1"/>
                </a:solidFill>
                <a:latin typeface="微软雅黑" panose="020B0503020204020204" pitchFamily="34" charset="-122"/>
                <a:ea typeface="微软雅黑" panose="020B0503020204020204" pitchFamily="34" charset="-122"/>
              </a:rPr>
              <a:t> mice</a:t>
            </a:r>
            <a:endParaRPr lang="zh-CN" altLang="en-US" b="1" dirty="0">
              <a:solidFill>
                <a:schemeClr val="tx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flipH="1">
            <a:off x="9838346" y="256906"/>
            <a:ext cx="2631681" cy="697725"/>
            <a:chOff x="-258417" y="554344"/>
            <a:chExt cx="2631681" cy="697725"/>
          </a:xfrm>
        </p:grpSpPr>
        <p:grpSp>
          <p:nvGrpSpPr>
            <p:cNvPr id="7" name="组合 6"/>
            <p:cNvGrpSpPr/>
            <p:nvPr/>
          </p:nvGrpSpPr>
          <p:grpSpPr>
            <a:xfrm>
              <a:off x="283264" y="554344"/>
              <a:ext cx="2090000" cy="697724"/>
              <a:chOff x="4971690" y="1039001"/>
              <a:chExt cx="2090000" cy="697724"/>
            </a:xfrm>
          </p:grpSpPr>
          <p:grpSp>
            <p:nvGrpSpPr>
              <p:cNvPr id="9" name="组合 8"/>
              <p:cNvGrpSpPr/>
              <p:nvPr/>
            </p:nvGrpSpPr>
            <p:grpSpPr>
              <a:xfrm>
                <a:off x="4971690" y="1039001"/>
                <a:ext cx="2090000" cy="697724"/>
                <a:chOff x="4743090" y="1859597"/>
                <a:chExt cx="2090000" cy="821739"/>
              </a:xfrm>
            </p:grpSpPr>
            <p:sp>
              <p:nvSpPr>
                <p:cNvPr id="11" name="矩形 10"/>
                <p:cNvSpPr/>
                <p:nvPr/>
              </p:nvSpPr>
              <p:spPr>
                <a:xfrm>
                  <a:off x="4758000" y="2005279"/>
                  <a:ext cx="682680" cy="530374"/>
                </a:xfrm>
                <a:prstGeom prst="rect">
                  <a:avLst/>
                </a:prstGeom>
                <a:blipFill dpi="0" rotWithShape="1">
                  <a:blip r:embed="rId6"/>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334000" y="1859597"/>
                  <a:ext cx="1499090" cy="821739"/>
                </a:xfrm>
                <a:prstGeom prst="rect">
                  <a:avLst/>
                </a:prstGeom>
                <a:blipFill>
                  <a:blip r:embed="rId5"/>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3" name="文本框 31"/>
                <p:cNvSpPr txBox="1"/>
                <p:nvPr/>
              </p:nvSpPr>
              <p:spPr>
                <a:xfrm>
                  <a:off x="47430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10" name="文本框 28"/>
              <p:cNvSpPr txBox="1"/>
              <p:nvPr/>
            </p:nvSpPr>
            <p:spPr>
              <a:xfrm>
                <a:off x="5669280" y="1140109"/>
                <a:ext cx="1319258" cy="461665"/>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Results</a:t>
                </a:r>
                <a:endParaRPr lang="zh-CN" altLang="en-US" sz="2400" dirty="0">
                  <a:latin typeface="微软雅黑" panose="020B0503020204020204" pitchFamily="34" charset="-122"/>
                  <a:ea typeface="微软雅黑" panose="020B0503020204020204" pitchFamily="34" charset="-122"/>
                </a:endParaRPr>
              </a:p>
            </p:txBody>
          </p:sp>
        </p:grpSp>
        <p:sp>
          <p:nvSpPr>
            <p:cNvPr id="8" name="矩形 7"/>
            <p:cNvSpPr/>
            <p:nvPr/>
          </p:nvSpPr>
          <p:spPr>
            <a:xfrm>
              <a:off x="-258417" y="554345"/>
              <a:ext cx="556591" cy="697724"/>
            </a:xfrm>
            <a:prstGeom prst="rect">
              <a:avLst/>
            </a:prstGeom>
            <a:blipFill dpi="0" rotWithShape="1">
              <a:blip r:embed="rId6"/>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360035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8800" y="5505926"/>
            <a:ext cx="10901680" cy="923330"/>
          </a:xfrm>
          <a:prstGeom prst="rect">
            <a:avLst/>
          </a:prstGeom>
        </p:spPr>
        <p:txBody>
          <a:bodyPr wrap="square">
            <a:spAutoFit/>
          </a:bodyPr>
          <a:lstStyle/>
          <a:p>
            <a:r>
              <a:rPr lang="en-US" altLang="zh-CN" b="1" u="sng" dirty="0"/>
              <a:t>In the WAT</a:t>
            </a:r>
            <a:r>
              <a:rPr lang="en-US" altLang="zh-CN" dirty="0"/>
              <a:t>, </a:t>
            </a:r>
            <a:r>
              <a:rPr lang="en-US" altLang="zh-CN" dirty="0" err="1"/>
              <a:t>AdipoRon</a:t>
            </a:r>
            <a:r>
              <a:rPr lang="en-US" altLang="zh-CN" dirty="0"/>
              <a:t> reduced the expression levels of genes encoding pro-inflammatory cytokines and macrophage markers, especially the levels of markers for classically activated M1macrophages, but not the levels of markers for the alternatively activated M2 macrophages.</a:t>
            </a:r>
            <a:endParaRPr lang="zh-CN" altLang="en-US" dirty="0"/>
          </a:p>
        </p:txBody>
      </p:sp>
      <p:sp>
        <p:nvSpPr>
          <p:cNvPr id="3" name="矩形 2"/>
          <p:cNvSpPr/>
          <p:nvPr/>
        </p:nvSpPr>
        <p:spPr>
          <a:xfrm>
            <a:off x="261526" y="380602"/>
            <a:ext cx="6697058" cy="697724"/>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tx1"/>
                </a:solidFill>
                <a:latin typeface="微软雅黑" panose="020B0503020204020204" pitchFamily="34" charset="-122"/>
                <a:ea typeface="微软雅黑" panose="020B0503020204020204" pitchFamily="34" charset="-122"/>
              </a:rPr>
              <a:t>2.6 </a:t>
            </a:r>
            <a:r>
              <a:rPr lang="en-US" altLang="zh-CN" b="1" dirty="0" err="1" smtClean="0">
                <a:solidFill>
                  <a:schemeClr val="tx1"/>
                </a:solidFill>
                <a:latin typeface="微软雅黑" panose="020B0503020204020204" pitchFamily="34" charset="-122"/>
                <a:ea typeface="微软雅黑" panose="020B0503020204020204" pitchFamily="34" charset="-122"/>
              </a:rPr>
              <a:t>AdipoRon</a:t>
            </a:r>
            <a:r>
              <a:rPr lang="en-US" altLang="zh-CN" b="1" dirty="0" smtClean="0">
                <a:solidFill>
                  <a:schemeClr val="tx1"/>
                </a:solidFill>
                <a:latin typeface="微软雅黑" panose="020B0503020204020204" pitchFamily="34" charset="-122"/>
                <a:ea typeface="微软雅黑" panose="020B0503020204020204" pitchFamily="34" charset="-122"/>
              </a:rPr>
              <a:t> ameliorates diabetes in </a:t>
            </a:r>
            <a:r>
              <a:rPr lang="en-US" altLang="zh-CN" b="1" i="1" dirty="0" err="1">
                <a:solidFill>
                  <a:schemeClr val="tx1"/>
                </a:solidFill>
                <a:latin typeface="微软雅黑" panose="020B0503020204020204" pitchFamily="34" charset="-122"/>
                <a:ea typeface="微软雅黑" panose="020B0503020204020204" pitchFamily="34" charset="-122"/>
              </a:rPr>
              <a:t>db</a:t>
            </a:r>
            <a:r>
              <a:rPr lang="en-US" altLang="zh-CN" b="1" i="1" dirty="0">
                <a:solidFill>
                  <a:schemeClr val="tx1"/>
                </a:solidFill>
                <a:latin typeface="微软雅黑" panose="020B0503020204020204" pitchFamily="34" charset="-122"/>
                <a:ea typeface="微软雅黑" panose="020B0503020204020204" pitchFamily="34" charset="-122"/>
              </a:rPr>
              <a:t>/</a:t>
            </a:r>
            <a:r>
              <a:rPr lang="en-US" altLang="zh-CN" b="1" i="1" dirty="0" err="1">
                <a:solidFill>
                  <a:schemeClr val="tx1"/>
                </a:solidFill>
                <a:latin typeface="微软雅黑" panose="020B0503020204020204" pitchFamily="34" charset="-122"/>
                <a:ea typeface="微软雅黑" panose="020B0503020204020204" pitchFamily="34" charset="-122"/>
              </a:rPr>
              <a:t>db</a:t>
            </a:r>
            <a:r>
              <a:rPr lang="en-US" altLang="zh-CN" b="1" dirty="0">
                <a:solidFill>
                  <a:schemeClr val="tx1"/>
                </a:solidFill>
                <a:latin typeface="微软雅黑" panose="020B0503020204020204" pitchFamily="34" charset="-122"/>
                <a:ea typeface="微软雅黑" panose="020B0503020204020204" pitchFamily="34" charset="-122"/>
              </a:rPr>
              <a:t> mice</a:t>
            </a:r>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1350" y="1390650"/>
            <a:ext cx="58293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组合 4"/>
          <p:cNvGrpSpPr/>
          <p:nvPr/>
        </p:nvGrpSpPr>
        <p:grpSpPr>
          <a:xfrm flipH="1">
            <a:off x="9838346" y="256906"/>
            <a:ext cx="2631681" cy="697725"/>
            <a:chOff x="-258417" y="554344"/>
            <a:chExt cx="2631681" cy="697725"/>
          </a:xfrm>
        </p:grpSpPr>
        <p:grpSp>
          <p:nvGrpSpPr>
            <p:cNvPr id="6" name="组合 5"/>
            <p:cNvGrpSpPr/>
            <p:nvPr/>
          </p:nvGrpSpPr>
          <p:grpSpPr>
            <a:xfrm>
              <a:off x="283264" y="554344"/>
              <a:ext cx="2090000" cy="697724"/>
              <a:chOff x="4971690" y="1039001"/>
              <a:chExt cx="2090000" cy="697724"/>
            </a:xfrm>
          </p:grpSpPr>
          <p:grpSp>
            <p:nvGrpSpPr>
              <p:cNvPr id="8" name="组合 7"/>
              <p:cNvGrpSpPr/>
              <p:nvPr/>
            </p:nvGrpSpPr>
            <p:grpSpPr>
              <a:xfrm>
                <a:off x="4971690" y="1039001"/>
                <a:ext cx="2090000" cy="697724"/>
                <a:chOff x="4743090" y="1859597"/>
                <a:chExt cx="2090000" cy="821739"/>
              </a:xfrm>
            </p:grpSpPr>
            <p:sp>
              <p:nvSpPr>
                <p:cNvPr id="10" name="矩形 9"/>
                <p:cNvSpPr/>
                <p:nvPr/>
              </p:nvSpPr>
              <p:spPr>
                <a:xfrm>
                  <a:off x="4758000" y="2005279"/>
                  <a:ext cx="682680" cy="530374"/>
                </a:xfrm>
                <a:prstGeom prst="rect">
                  <a:avLst/>
                </a:prstGeom>
                <a:blipFill dpi="0" rotWithShape="1">
                  <a:blip r:embed="rId5"/>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334000" y="1859597"/>
                  <a:ext cx="1499090" cy="821739"/>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2" name="文本框 31"/>
                <p:cNvSpPr txBox="1"/>
                <p:nvPr/>
              </p:nvSpPr>
              <p:spPr>
                <a:xfrm>
                  <a:off x="47430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9" name="文本框 28"/>
              <p:cNvSpPr txBox="1"/>
              <p:nvPr/>
            </p:nvSpPr>
            <p:spPr>
              <a:xfrm>
                <a:off x="5669280" y="1140109"/>
                <a:ext cx="1319258" cy="461665"/>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Results</a:t>
                </a:r>
                <a:endParaRPr lang="zh-CN" altLang="en-US" sz="2400" dirty="0">
                  <a:latin typeface="微软雅黑" panose="020B0503020204020204" pitchFamily="34" charset="-122"/>
                  <a:ea typeface="微软雅黑" panose="020B0503020204020204" pitchFamily="34" charset="-122"/>
                </a:endParaRPr>
              </a:p>
            </p:txBody>
          </p:sp>
        </p:grpSp>
        <p:sp>
          <p:nvSpPr>
            <p:cNvPr id="7" name="矩形 6"/>
            <p:cNvSpPr/>
            <p:nvPr/>
          </p:nvSpPr>
          <p:spPr>
            <a:xfrm>
              <a:off x="-258417" y="554345"/>
              <a:ext cx="556591" cy="697724"/>
            </a:xfrm>
            <a:prstGeom prst="rect">
              <a:avLst/>
            </a:prstGeom>
            <a:blipFill dpi="0" rotWithShape="1">
              <a:blip r:embed="rId5"/>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82972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58417" y="554344"/>
            <a:ext cx="6116071" cy="697725"/>
            <a:chOff x="-258417" y="554344"/>
            <a:chExt cx="6116071" cy="697725"/>
          </a:xfrm>
        </p:grpSpPr>
        <p:grpSp>
          <p:nvGrpSpPr>
            <p:cNvPr id="2" name="组合 1"/>
            <p:cNvGrpSpPr/>
            <p:nvPr/>
          </p:nvGrpSpPr>
          <p:grpSpPr>
            <a:xfrm>
              <a:off x="298174" y="554344"/>
              <a:ext cx="5559480" cy="697724"/>
              <a:chOff x="4986600" y="1039001"/>
              <a:chExt cx="5559480" cy="697724"/>
            </a:xfrm>
          </p:grpSpPr>
          <p:grpSp>
            <p:nvGrpSpPr>
              <p:cNvPr id="3" name="组合 2"/>
              <p:cNvGrpSpPr/>
              <p:nvPr/>
            </p:nvGrpSpPr>
            <p:grpSpPr>
              <a:xfrm>
                <a:off x="4986600" y="1039001"/>
                <a:ext cx="5559480" cy="697724"/>
                <a:chOff x="4758000" y="1859597"/>
                <a:chExt cx="5559480" cy="821739"/>
              </a:xfrm>
            </p:grpSpPr>
            <p:sp>
              <p:nvSpPr>
                <p:cNvPr id="5" name="矩形 4"/>
                <p:cNvSpPr/>
                <p:nvPr/>
              </p:nvSpPr>
              <p:spPr>
                <a:xfrm>
                  <a:off x="4758000" y="2005279"/>
                  <a:ext cx="682680" cy="53037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334000" y="1859597"/>
                  <a:ext cx="4983480" cy="821739"/>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857390" y="1993467"/>
                  <a:ext cx="480060" cy="652467"/>
                </a:xfrm>
                <a:prstGeom prst="rect">
                  <a:avLst/>
                </a:prstGeom>
                <a:noFill/>
              </p:spPr>
              <p:txBody>
                <a:bodyPr wrap="square" rtlCol="0">
                  <a:spAutoFit/>
                </a:bodyPr>
                <a:lstStyle/>
                <a:p>
                  <a:r>
                    <a:rPr lang="en-US" altLang="zh-CN" sz="3000" dirty="0" smtClean="0">
                      <a:solidFill>
                        <a:schemeClr val="bg1"/>
                      </a:solidFill>
                      <a:latin typeface="Meiryo" panose="020B0604030504040204" pitchFamily="34" charset="-128"/>
                      <a:ea typeface="Meiryo" panose="020B0604030504040204" pitchFamily="34" charset="-128"/>
                    </a:rPr>
                    <a:t>1</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4" name="文本框 3"/>
              <p:cNvSpPr txBox="1"/>
              <p:nvPr/>
            </p:nvSpPr>
            <p:spPr>
              <a:xfrm>
                <a:off x="6366075" y="1140109"/>
                <a:ext cx="3483210" cy="553998"/>
              </a:xfrm>
              <a:prstGeom prst="rect">
                <a:avLst/>
              </a:prstGeom>
              <a:noFill/>
            </p:spPr>
            <p:txBody>
              <a:bodyPr wrap="square" rtlCol="0">
                <a:spAutoFit/>
              </a:bodyPr>
              <a:lstStyle/>
              <a:p>
                <a:r>
                  <a:rPr lang="en-US" altLang="zh-CN" sz="3000" dirty="0" smtClean="0">
                    <a:latin typeface="微软雅黑" panose="020B0503020204020204" pitchFamily="34" charset="-122"/>
                    <a:ea typeface="微软雅黑" panose="020B0503020204020204" pitchFamily="34" charset="-122"/>
                  </a:rPr>
                  <a:t>Introduction </a:t>
                </a:r>
                <a:endParaRPr lang="zh-CN" altLang="en-US" sz="3000" dirty="0">
                  <a:latin typeface="微软雅黑" panose="020B0503020204020204" pitchFamily="34" charset="-122"/>
                  <a:ea typeface="微软雅黑" panose="020B0503020204020204" pitchFamily="34" charset="-122"/>
                </a:endParaRPr>
              </a:p>
            </p:txBody>
          </p:sp>
        </p:grpSp>
        <p:sp>
          <p:nvSpPr>
            <p:cNvPr id="8" name="矩形 7"/>
            <p:cNvSpPr/>
            <p:nvPr/>
          </p:nvSpPr>
          <p:spPr>
            <a:xfrm>
              <a:off x="-258417" y="554345"/>
              <a:ext cx="556591" cy="69772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Group 2"/>
          <p:cNvGrpSpPr>
            <a:grpSpLocks/>
          </p:cNvGrpSpPr>
          <p:nvPr/>
        </p:nvGrpSpPr>
        <p:grpSpPr bwMode="auto">
          <a:xfrm>
            <a:off x="2832824" y="1774952"/>
            <a:ext cx="7287727" cy="2862457"/>
            <a:chOff x="0" y="0"/>
            <a:chExt cx="4227" cy="2338"/>
          </a:xfrm>
        </p:grpSpPr>
        <p:sp>
          <p:nvSpPr>
            <p:cNvPr id="28" name="Line 3"/>
            <p:cNvSpPr>
              <a:spLocks noChangeShapeType="1"/>
            </p:cNvSpPr>
            <p:nvPr/>
          </p:nvSpPr>
          <p:spPr bwMode="auto">
            <a:xfrm flipH="1">
              <a:off x="1518" y="481"/>
              <a:ext cx="431" cy="53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grpSp>
          <p:nvGrpSpPr>
            <p:cNvPr id="29" name="Group 4"/>
            <p:cNvGrpSpPr>
              <a:grpSpLocks/>
            </p:cNvGrpSpPr>
            <p:nvPr/>
          </p:nvGrpSpPr>
          <p:grpSpPr bwMode="auto">
            <a:xfrm>
              <a:off x="0" y="0"/>
              <a:ext cx="4227" cy="2338"/>
              <a:chOff x="0" y="0"/>
              <a:chExt cx="4227" cy="2338"/>
            </a:xfrm>
          </p:grpSpPr>
          <p:sp>
            <p:nvSpPr>
              <p:cNvPr id="30" name="Rectangle 5"/>
              <p:cNvSpPr>
                <a:spLocks noChangeArrowheads="1"/>
              </p:cNvSpPr>
              <p:nvPr/>
            </p:nvSpPr>
            <p:spPr bwMode="auto">
              <a:xfrm>
                <a:off x="840" y="0"/>
                <a:ext cx="2280" cy="465"/>
              </a:xfrm>
              <a:prstGeom prst="rect">
                <a:avLst/>
              </a:prstGeom>
              <a:solidFill>
                <a:srgbClr val="EEEBF1"/>
              </a:solidFill>
              <a:ln w="9525">
                <a:solidFill>
                  <a:srgbClr val="000000"/>
                </a:solidFill>
                <a:miter lim="800000"/>
                <a:headEnd/>
                <a:tailEnd/>
              </a:ln>
            </p:spPr>
            <p:txBody>
              <a:bodyPr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lang="en-US" altLang="zh-CN" sz="2800" dirty="0" smtClean="0"/>
                  <a:t>Obesity</a:t>
                </a:r>
                <a:endParaRPr lang="zh-CN" altLang="zh-CN" sz="2800" dirty="0"/>
              </a:p>
            </p:txBody>
          </p:sp>
          <p:sp>
            <p:nvSpPr>
              <p:cNvPr id="31" name="Line 6"/>
              <p:cNvSpPr>
                <a:spLocks noChangeShapeType="1"/>
              </p:cNvSpPr>
              <p:nvPr/>
            </p:nvSpPr>
            <p:spPr bwMode="auto">
              <a:xfrm flipH="1">
                <a:off x="345" y="481"/>
                <a:ext cx="1605" cy="51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32" name="Line 7"/>
              <p:cNvSpPr>
                <a:spLocks noChangeShapeType="1"/>
              </p:cNvSpPr>
              <p:nvPr/>
            </p:nvSpPr>
            <p:spPr bwMode="auto">
              <a:xfrm>
                <a:off x="1951" y="480"/>
                <a:ext cx="680" cy="56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33" name="Line 8"/>
              <p:cNvSpPr>
                <a:spLocks noChangeShapeType="1"/>
              </p:cNvSpPr>
              <p:nvPr/>
            </p:nvSpPr>
            <p:spPr bwMode="auto">
              <a:xfrm>
                <a:off x="1950" y="480"/>
                <a:ext cx="1776" cy="5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34" name="Rectangle 9"/>
              <p:cNvSpPr>
                <a:spLocks noChangeArrowheads="1"/>
              </p:cNvSpPr>
              <p:nvPr/>
            </p:nvSpPr>
            <p:spPr bwMode="auto">
              <a:xfrm>
                <a:off x="0" y="1031"/>
                <a:ext cx="1002" cy="1294"/>
              </a:xfrm>
              <a:prstGeom prst="rect">
                <a:avLst/>
              </a:prstGeom>
              <a:solidFill>
                <a:srgbClr val="E6FCE6"/>
              </a:solidFill>
              <a:ln w="9525">
                <a:solidFill>
                  <a:srgbClr val="000000"/>
                </a:solidFill>
                <a:miter lim="800000"/>
                <a:headEnd/>
                <a:tailEnd/>
              </a:ln>
            </p:spPr>
            <p:txBody>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endParaRPr lang="zh-CN" altLang="zh-CN" dirty="0"/>
              </a:p>
              <a:p>
                <a:pPr algn="ctr"/>
                <a:r>
                  <a:rPr lang="en-US" altLang="zh-CN" dirty="0" smtClean="0"/>
                  <a:t>morbidity</a:t>
                </a:r>
              </a:p>
              <a:p>
                <a:pPr algn="ctr"/>
                <a:r>
                  <a:rPr lang="en-US" altLang="zh-CN" dirty="0" smtClean="0"/>
                  <a:t>and</a:t>
                </a:r>
              </a:p>
              <a:p>
                <a:pPr algn="ctr"/>
                <a:r>
                  <a:rPr lang="en-US" altLang="zh-CN" dirty="0" smtClean="0"/>
                  <a:t>mortality</a:t>
                </a:r>
                <a:endParaRPr lang="zh-CN" altLang="zh-CN" dirty="0"/>
              </a:p>
            </p:txBody>
          </p:sp>
          <p:sp>
            <p:nvSpPr>
              <p:cNvPr id="35" name="Rectangle 10"/>
              <p:cNvSpPr>
                <a:spLocks noChangeArrowheads="1"/>
              </p:cNvSpPr>
              <p:nvPr/>
            </p:nvSpPr>
            <p:spPr bwMode="auto">
              <a:xfrm>
                <a:off x="1065" y="1015"/>
                <a:ext cx="1002" cy="1294"/>
              </a:xfrm>
              <a:prstGeom prst="rect">
                <a:avLst/>
              </a:prstGeom>
              <a:solidFill>
                <a:srgbClr val="ECFDE9"/>
              </a:solidFill>
              <a:ln w="9525">
                <a:solidFill>
                  <a:srgbClr val="000000"/>
                </a:solidFill>
                <a:miter lim="800000"/>
                <a:headEnd/>
                <a:tailEnd/>
              </a:ln>
            </p:spPr>
            <p:txBody>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endParaRPr lang="zh-CN" altLang="zh-CN" dirty="0"/>
              </a:p>
              <a:p>
                <a:pPr algn="ctr"/>
                <a:r>
                  <a:rPr lang="en-US" altLang="zh-CN" dirty="0" smtClean="0"/>
                  <a:t>Insulin</a:t>
                </a:r>
              </a:p>
              <a:p>
                <a:pPr algn="ctr"/>
                <a:r>
                  <a:rPr lang="en-US" altLang="zh-CN" dirty="0" smtClean="0"/>
                  <a:t>resistance</a:t>
                </a:r>
                <a:endParaRPr lang="zh-CN" altLang="zh-CN" dirty="0"/>
              </a:p>
            </p:txBody>
          </p:sp>
          <p:sp>
            <p:nvSpPr>
              <p:cNvPr id="36" name="Rectangle 11"/>
              <p:cNvSpPr>
                <a:spLocks noChangeArrowheads="1"/>
              </p:cNvSpPr>
              <p:nvPr/>
            </p:nvSpPr>
            <p:spPr bwMode="auto">
              <a:xfrm>
                <a:off x="2130" y="1044"/>
                <a:ext cx="1002" cy="1294"/>
              </a:xfrm>
              <a:prstGeom prst="rect">
                <a:avLst/>
              </a:prstGeom>
              <a:solidFill>
                <a:srgbClr val="E0FCE0"/>
              </a:solidFill>
              <a:ln w="9525">
                <a:solidFill>
                  <a:srgbClr val="000000"/>
                </a:solidFill>
                <a:miter lim="800000"/>
                <a:headEnd/>
                <a:tailEnd/>
              </a:ln>
            </p:spPr>
            <p:txBody>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dirty="0"/>
              </a:p>
              <a:p>
                <a:pPr algn="ctr"/>
                <a:r>
                  <a:rPr lang="en-US" altLang="zh-CN" dirty="0" smtClean="0"/>
                  <a:t>Type 2 diabetes</a:t>
                </a:r>
                <a:endParaRPr lang="zh-CN" altLang="zh-CN" dirty="0"/>
              </a:p>
            </p:txBody>
          </p:sp>
          <p:sp>
            <p:nvSpPr>
              <p:cNvPr id="37" name="Rectangle 12"/>
              <p:cNvSpPr>
                <a:spLocks noChangeArrowheads="1"/>
              </p:cNvSpPr>
              <p:nvPr/>
            </p:nvSpPr>
            <p:spPr bwMode="auto">
              <a:xfrm>
                <a:off x="3225" y="1030"/>
                <a:ext cx="1002" cy="1294"/>
              </a:xfrm>
              <a:prstGeom prst="rect">
                <a:avLst/>
              </a:prstGeom>
              <a:solidFill>
                <a:srgbClr val="ECFDE9"/>
              </a:solidFill>
              <a:ln w="9525">
                <a:solidFill>
                  <a:srgbClr val="000000"/>
                </a:solidFill>
                <a:miter lim="800000"/>
                <a:headEnd/>
                <a:tailEnd/>
              </a:ln>
            </p:spPr>
            <p:txBody>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zh-CN" dirty="0"/>
              </a:p>
              <a:p>
                <a:pPr algn="ctr"/>
                <a:r>
                  <a:rPr lang="en-US" altLang="zh-CN" dirty="0" smtClean="0"/>
                  <a:t>Cardiovascular diseases</a:t>
                </a:r>
                <a:endParaRPr lang="zh-CN" altLang="zh-CN" dirty="0"/>
              </a:p>
            </p:txBody>
          </p:sp>
        </p:grpSp>
      </p:grpSp>
      <p:sp>
        <p:nvSpPr>
          <p:cNvPr id="16" name="矩形 15"/>
          <p:cNvSpPr/>
          <p:nvPr/>
        </p:nvSpPr>
        <p:spPr>
          <a:xfrm>
            <a:off x="2622193" y="5300394"/>
            <a:ext cx="7801967" cy="830997"/>
          </a:xfrm>
          <a:prstGeom prst="rect">
            <a:avLst/>
          </a:prstGeom>
        </p:spPr>
        <p:txBody>
          <a:bodyPr wrap="square">
            <a:spAutoFit/>
          </a:bodyPr>
          <a:lstStyle/>
          <a:p>
            <a:r>
              <a:rPr lang="en-US" altLang="zh-CN" sz="2400" dirty="0" smtClean="0"/>
              <a:t>Insulin resistance and type 2diabetes</a:t>
            </a:r>
            <a:r>
              <a:rPr lang="en-US" altLang="zh-CN" sz="2400" dirty="0"/>
              <a:t>:</a:t>
            </a:r>
            <a:r>
              <a:rPr lang="en-US" altLang="zh-CN" sz="2400" dirty="0" smtClean="0"/>
              <a:t> satisfactory treatment modalities remain limited</a:t>
            </a:r>
            <a:r>
              <a:rPr lang="en-US" altLang="zh-CN" sz="2400" dirty="0"/>
              <a:t>.</a:t>
            </a:r>
            <a:endParaRPr lang="zh-CN" altLang="en-US" sz="2400" dirty="0"/>
          </a:p>
        </p:txBody>
      </p:sp>
    </p:spTree>
    <p:extLst>
      <p:ext uri="{BB962C8B-B14F-4D97-AF65-F5344CB8AC3E}">
        <p14:creationId xmlns:p14="http://schemas.microsoft.com/office/powerpoint/2010/main" val="1600102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1526" y="380602"/>
            <a:ext cx="6697058" cy="697724"/>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tx1"/>
                </a:solidFill>
                <a:latin typeface="微软雅黑" panose="020B0503020204020204" pitchFamily="34" charset="-122"/>
                <a:ea typeface="微软雅黑" panose="020B0503020204020204" pitchFamily="34" charset="-122"/>
              </a:rPr>
              <a:t>2.7 </a:t>
            </a:r>
            <a:r>
              <a:rPr lang="en-US" altLang="zh-CN" b="1" dirty="0" err="1" smtClean="0">
                <a:solidFill>
                  <a:schemeClr val="tx1"/>
                </a:solidFill>
                <a:latin typeface="微软雅黑" panose="020B0503020204020204" pitchFamily="34" charset="-122"/>
                <a:ea typeface="微软雅黑" panose="020B0503020204020204" pitchFamily="34" charset="-122"/>
              </a:rPr>
              <a:t>AdipoRon</a:t>
            </a:r>
            <a:r>
              <a:rPr lang="en-US" altLang="zh-CN" b="1" dirty="0" smtClean="0">
                <a:solidFill>
                  <a:schemeClr val="tx1"/>
                </a:solidFill>
                <a:latin typeface="微软雅黑" panose="020B0503020204020204" pitchFamily="34" charset="-122"/>
                <a:ea typeface="微软雅黑" panose="020B0503020204020204" pitchFamily="34" charset="-122"/>
              </a:rPr>
              <a:t> prolonged the shortened lifespan</a:t>
            </a:r>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353" y="1202055"/>
            <a:ext cx="5473367"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5680" y="1202055"/>
            <a:ext cx="5264800" cy="274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497" y="4097934"/>
            <a:ext cx="5676583" cy="2605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组合 8"/>
          <p:cNvGrpSpPr/>
          <p:nvPr/>
        </p:nvGrpSpPr>
        <p:grpSpPr>
          <a:xfrm flipH="1">
            <a:off x="9838346" y="256906"/>
            <a:ext cx="2631681" cy="697725"/>
            <a:chOff x="-258417" y="554344"/>
            <a:chExt cx="2631681" cy="697725"/>
          </a:xfrm>
        </p:grpSpPr>
        <p:grpSp>
          <p:nvGrpSpPr>
            <p:cNvPr id="10" name="组合 9"/>
            <p:cNvGrpSpPr/>
            <p:nvPr/>
          </p:nvGrpSpPr>
          <p:grpSpPr>
            <a:xfrm>
              <a:off x="283264" y="554344"/>
              <a:ext cx="2090000" cy="697724"/>
              <a:chOff x="4971690" y="1039001"/>
              <a:chExt cx="2090000" cy="697724"/>
            </a:xfrm>
          </p:grpSpPr>
          <p:grpSp>
            <p:nvGrpSpPr>
              <p:cNvPr id="12" name="组合 11"/>
              <p:cNvGrpSpPr/>
              <p:nvPr/>
            </p:nvGrpSpPr>
            <p:grpSpPr>
              <a:xfrm>
                <a:off x="4971690" y="1039001"/>
                <a:ext cx="2090000" cy="697724"/>
                <a:chOff x="4743090" y="1859597"/>
                <a:chExt cx="2090000" cy="821739"/>
              </a:xfrm>
            </p:grpSpPr>
            <p:sp>
              <p:nvSpPr>
                <p:cNvPr id="14" name="矩形 13"/>
                <p:cNvSpPr/>
                <p:nvPr/>
              </p:nvSpPr>
              <p:spPr>
                <a:xfrm>
                  <a:off x="4758000" y="2005279"/>
                  <a:ext cx="682680" cy="530374"/>
                </a:xfrm>
                <a:prstGeom prst="rect">
                  <a:avLst/>
                </a:prstGeom>
                <a:blipFill dpi="0" rotWithShape="1">
                  <a:blip r:embed="rId7"/>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334000" y="1859597"/>
                  <a:ext cx="1499090" cy="821739"/>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6" name="文本框 31"/>
                <p:cNvSpPr txBox="1"/>
                <p:nvPr/>
              </p:nvSpPr>
              <p:spPr>
                <a:xfrm>
                  <a:off x="47430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13" name="文本框 28"/>
              <p:cNvSpPr txBox="1"/>
              <p:nvPr/>
            </p:nvSpPr>
            <p:spPr>
              <a:xfrm>
                <a:off x="5669280" y="1140109"/>
                <a:ext cx="1319258" cy="461665"/>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Results</a:t>
                </a:r>
                <a:endParaRPr lang="zh-CN" altLang="en-US" sz="2400" dirty="0">
                  <a:latin typeface="微软雅黑" panose="020B0503020204020204" pitchFamily="34" charset="-122"/>
                  <a:ea typeface="微软雅黑" panose="020B0503020204020204" pitchFamily="34" charset="-122"/>
                </a:endParaRPr>
              </a:p>
            </p:txBody>
          </p:sp>
        </p:grpSp>
        <p:sp>
          <p:nvSpPr>
            <p:cNvPr id="11" name="矩形 10"/>
            <p:cNvSpPr/>
            <p:nvPr/>
          </p:nvSpPr>
          <p:spPr>
            <a:xfrm>
              <a:off x="-258417" y="554345"/>
              <a:ext cx="556591" cy="697724"/>
            </a:xfrm>
            <a:prstGeom prst="rect">
              <a:avLst/>
            </a:prstGeom>
            <a:blipFill dpi="0" rotWithShape="1">
              <a:blip r:embed="rId7"/>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518837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2974" y="119358"/>
            <a:ext cx="2491740" cy="697724"/>
            <a:chOff x="5562600" y="1039001"/>
            <a:chExt cx="2491740" cy="697724"/>
          </a:xfrm>
        </p:grpSpPr>
        <p:sp>
          <p:nvSpPr>
            <p:cNvPr id="6" name="矩形 5"/>
            <p:cNvSpPr/>
            <p:nvPr/>
          </p:nvSpPr>
          <p:spPr>
            <a:xfrm>
              <a:off x="5562600" y="1039001"/>
              <a:ext cx="2265266" cy="697724"/>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5775547" y="1140109"/>
              <a:ext cx="2278793" cy="553998"/>
            </a:xfrm>
            <a:prstGeom prst="rect">
              <a:avLst/>
            </a:prstGeom>
            <a:noFill/>
          </p:spPr>
          <p:txBody>
            <a:bodyPr wrap="square" rtlCol="0">
              <a:spAutoFit/>
            </a:bodyPr>
            <a:lstStyle/>
            <a:p>
              <a:r>
                <a:rPr lang="en-US" altLang="zh-CN" sz="3000" dirty="0" smtClean="0">
                  <a:latin typeface="微软雅黑" panose="020B0503020204020204" pitchFamily="34" charset="-122"/>
                  <a:ea typeface="微软雅黑" panose="020B0503020204020204" pitchFamily="34" charset="-122"/>
                </a:rPr>
                <a:t>Summary </a:t>
              </a:r>
              <a:endParaRPr lang="zh-CN" altLang="en-US" sz="3000" dirty="0">
                <a:latin typeface="微软雅黑" panose="020B0503020204020204" pitchFamily="34" charset="-122"/>
                <a:ea typeface="微软雅黑" panose="020B0503020204020204" pitchFamily="34" charset="-122"/>
              </a:endParaRPr>
            </a:p>
          </p:txBody>
        </p:sp>
      </p:grpSp>
      <p:pic>
        <p:nvPicPr>
          <p:cNvPr id="2253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855"/>
          <a:stretch/>
        </p:blipFill>
        <p:spPr bwMode="auto">
          <a:xfrm>
            <a:off x="3284634" y="220466"/>
            <a:ext cx="7545926" cy="6314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3590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组合 84"/>
          <p:cNvGrpSpPr/>
          <p:nvPr/>
        </p:nvGrpSpPr>
        <p:grpSpPr>
          <a:xfrm>
            <a:off x="1412366" y="1252390"/>
            <a:ext cx="2016308" cy="2879235"/>
            <a:chOff x="1361566" y="1343830"/>
            <a:chExt cx="2016308" cy="2879235"/>
          </a:xfrm>
        </p:grpSpPr>
        <p:pic>
          <p:nvPicPr>
            <p:cNvPr id="17" name="AutoShape 59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881759" y="2300067"/>
              <a:ext cx="878285" cy="841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7" name="组合 66"/>
            <p:cNvGrpSpPr/>
            <p:nvPr/>
          </p:nvGrpSpPr>
          <p:grpSpPr>
            <a:xfrm>
              <a:off x="1361566" y="1343830"/>
              <a:ext cx="2016308" cy="1377032"/>
              <a:chOff x="761830" y="2674925"/>
              <a:chExt cx="2016308" cy="1377032"/>
            </a:xfrm>
          </p:grpSpPr>
          <p:pic>
            <p:nvPicPr>
              <p:cNvPr id="18" name="圆角矩形 7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830" y="2674925"/>
                <a:ext cx="2016308" cy="1377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 name="Text Box 44"/>
              <p:cNvSpPr txBox="1">
                <a:spLocks noChangeArrowheads="1"/>
              </p:cNvSpPr>
              <p:nvPr/>
            </p:nvSpPr>
            <p:spPr bwMode="auto">
              <a:xfrm>
                <a:off x="1217166" y="3219259"/>
                <a:ext cx="1008000" cy="288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zh-CN" altLang="en-US" sz="2000" b="1" dirty="0" smtClean="0">
                    <a:solidFill>
                      <a:srgbClr val="FFFFFF"/>
                    </a:solidFill>
                    <a:ea typeface="黑体" pitchFamily="49" charset="-122"/>
                  </a:rPr>
                  <a:t>内分泌因子</a:t>
                </a:r>
                <a:endParaRPr lang="zh-CN" altLang="en-US" sz="2000" b="1" dirty="0">
                  <a:solidFill>
                    <a:srgbClr val="FFFFFF"/>
                  </a:solidFill>
                  <a:ea typeface="黑体" pitchFamily="49" charset="-122"/>
                </a:endParaRPr>
              </a:p>
            </p:txBody>
          </p:sp>
        </p:grpSp>
        <p:grpSp>
          <p:nvGrpSpPr>
            <p:cNvPr id="68" name="组合 67"/>
            <p:cNvGrpSpPr/>
            <p:nvPr/>
          </p:nvGrpSpPr>
          <p:grpSpPr>
            <a:xfrm>
              <a:off x="1361566" y="2846033"/>
              <a:ext cx="2016308" cy="1377032"/>
              <a:chOff x="2618777" y="2674925"/>
              <a:chExt cx="2016308" cy="1377032"/>
            </a:xfrm>
          </p:grpSpPr>
          <p:pic>
            <p:nvPicPr>
              <p:cNvPr id="19" name="圆角矩形 8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8777" y="2674925"/>
                <a:ext cx="2016308" cy="1377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 name="Text Box 45"/>
              <p:cNvSpPr txBox="1">
                <a:spLocks noChangeArrowheads="1"/>
              </p:cNvSpPr>
              <p:nvPr/>
            </p:nvSpPr>
            <p:spPr bwMode="auto">
              <a:xfrm>
                <a:off x="3122931" y="3196831"/>
                <a:ext cx="1008000" cy="288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zh-CN" altLang="en-US" sz="2400" b="1" dirty="0" smtClean="0">
                    <a:solidFill>
                      <a:srgbClr val="FFFFFF"/>
                    </a:solidFill>
                    <a:ea typeface="黑体" pitchFamily="49" charset="-122"/>
                  </a:rPr>
                  <a:t>受体</a:t>
                </a:r>
                <a:endParaRPr lang="zh-CN" altLang="en-US" sz="2400" b="1" dirty="0">
                  <a:solidFill>
                    <a:srgbClr val="FFFFFF"/>
                  </a:solidFill>
                  <a:ea typeface="黑体" pitchFamily="49" charset="-122"/>
                </a:endParaRPr>
              </a:p>
            </p:txBody>
          </p:sp>
        </p:grpSp>
      </p:grpSp>
      <p:grpSp>
        <p:nvGrpSpPr>
          <p:cNvPr id="84" name="组合 83"/>
          <p:cNvGrpSpPr/>
          <p:nvPr/>
        </p:nvGrpSpPr>
        <p:grpSpPr>
          <a:xfrm>
            <a:off x="5271071" y="1023849"/>
            <a:ext cx="4654060" cy="720000"/>
            <a:chOff x="5271071" y="1023849"/>
            <a:chExt cx="4654060" cy="720000"/>
          </a:xfrm>
        </p:grpSpPr>
        <p:grpSp>
          <p:nvGrpSpPr>
            <p:cNvPr id="64" name="组合 63"/>
            <p:cNvGrpSpPr/>
            <p:nvPr/>
          </p:nvGrpSpPr>
          <p:grpSpPr>
            <a:xfrm>
              <a:off x="5271071" y="1023849"/>
              <a:ext cx="1062451" cy="720000"/>
              <a:chOff x="5384020" y="1921637"/>
              <a:chExt cx="1062451" cy="720000"/>
            </a:xfrm>
          </p:grpSpPr>
          <p:grpSp>
            <p:nvGrpSpPr>
              <p:cNvPr id="6" name="Group 3"/>
              <p:cNvGrpSpPr>
                <a:grpSpLocks/>
              </p:cNvGrpSpPr>
              <p:nvPr/>
            </p:nvGrpSpPr>
            <p:grpSpPr bwMode="auto">
              <a:xfrm>
                <a:off x="5548180" y="1921637"/>
                <a:ext cx="720000" cy="720000"/>
                <a:chOff x="0" y="0"/>
                <a:chExt cx="1011863" cy="1008000"/>
              </a:xfrm>
            </p:grpSpPr>
            <p:pic>
              <p:nvPicPr>
                <p:cNvPr id="44" name="Oval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322" y="-206934"/>
                  <a:ext cx="1486913" cy="1487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 name="椭圆 25"/>
                <p:cNvSpPr>
                  <a:spLocks noChangeArrowheads="1"/>
                </p:cNvSpPr>
                <p:nvPr/>
              </p:nvSpPr>
              <p:spPr bwMode="auto">
                <a:xfrm rot="19388639">
                  <a:off x="0" y="58733"/>
                  <a:ext cx="683605" cy="466696"/>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ffectLst/>
                <a:extLst>
                  <a:ext uri="{91240B29-F687-4F45-9708-019B960494DF}">
                    <a14:hiddenLine xmlns:a14="http://schemas.microsoft.com/office/drawing/2010/main" w="9525" cap="flat" cmpd="sng">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sz="1400">
                    <a:solidFill>
                      <a:srgbClr val="FFFFFF"/>
                    </a:solidFill>
                    <a:latin typeface="Calibri" pitchFamily="34" charset="0"/>
                    <a:ea typeface="微软雅黑" pitchFamily="34" charset="-122"/>
                  </a:endParaRPr>
                </a:p>
              </p:txBody>
            </p:sp>
            <p:grpSp>
              <p:nvGrpSpPr>
                <p:cNvPr id="46" name="Group 6"/>
                <p:cNvGrpSpPr>
                  <a:grpSpLocks/>
                </p:cNvGrpSpPr>
                <p:nvPr/>
              </p:nvGrpSpPr>
              <p:grpSpPr bwMode="auto">
                <a:xfrm>
                  <a:off x="104341" y="103943"/>
                  <a:ext cx="807706" cy="804623"/>
                  <a:chOff x="0" y="0"/>
                  <a:chExt cx="804672" cy="804672"/>
                </a:xfrm>
              </p:grpSpPr>
              <p:pic>
                <p:nvPicPr>
                  <p:cNvPr id="47" name="椭圆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804672" cy="804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 name="Text Box 8"/>
                  <p:cNvSpPr txBox="1">
                    <a:spLocks noChangeArrowheads="1"/>
                  </p:cNvSpPr>
                  <p:nvPr/>
                </p:nvSpPr>
                <p:spPr bwMode="auto">
                  <a:xfrm>
                    <a:off x="123044" y="120051"/>
                    <a:ext cx="557925" cy="56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endParaRPr lang="zh-CN" altLang="en-US">
                      <a:solidFill>
                        <a:srgbClr val="FFFFFF"/>
                      </a:solidFill>
                      <a:latin typeface="Calibri" pitchFamily="34" charset="0"/>
                    </a:endParaRPr>
                  </a:p>
                </p:txBody>
              </p:sp>
            </p:grpSp>
          </p:grpSp>
          <p:sp>
            <p:nvSpPr>
              <p:cNvPr id="7" name="TextBox 147"/>
              <p:cNvSpPr txBox="1">
                <a:spLocks noChangeArrowheads="1"/>
              </p:cNvSpPr>
              <p:nvPr/>
            </p:nvSpPr>
            <p:spPr bwMode="auto">
              <a:xfrm>
                <a:off x="5384020" y="1999708"/>
                <a:ext cx="1062451"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912813">
                  <a:defRPr>
                    <a:solidFill>
                      <a:schemeClr val="tx1"/>
                    </a:solidFill>
                    <a:latin typeface="Arial" pitchFamily="34" charset="0"/>
                    <a:ea typeface="宋体" pitchFamily="2" charset="-122"/>
                  </a:defRPr>
                </a:lvl1pPr>
                <a:lvl2pPr marL="742950" indent="-285750" defTabSz="912813">
                  <a:defRPr>
                    <a:solidFill>
                      <a:schemeClr val="tx1"/>
                    </a:solidFill>
                    <a:latin typeface="Arial" pitchFamily="34" charset="0"/>
                    <a:ea typeface="宋体" pitchFamily="2" charset="-122"/>
                  </a:defRPr>
                </a:lvl2pPr>
                <a:lvl3pPr marL="1143000" indent="-228600" defTabSz="912813">
                  <a:defRPr>
                    <a:solidFill>
                      <a:schemeClr val="tx1"/>
                    </a:solidFill>
                    <a:latin typeface="Arial" pitchFamily="34" charset="0"/>
                    <a:ea typeface="宋体" pitchFamily="2" charset="-122"/>
                  </a:defRPr>
                </a:lvl3pPr>
                <a:lvl4pPr marL="1600200" indent="-228600" defTabSz="912813">
                  <a:defRPr>
                    <a:solidFill>
                      <a:schemeClr val="tx1"/>
                    </a:solidFill>
                    <a:latin typeface="Arial" pitchFamily="34" charset="0"/>
                    <a:ea typeface="宋体" pitchFamily="2" charset="-122"/>
                  </a:defRPr>
                </a:lvl4pPr>
                <a:lvl5pPr marL="2057400" indent="-228600" defTabSz="912813">
                  <a:defRPr>
                    <a:solidFill>
                      <a:schemeClr val="tx1"/>
                    </a:solidFill>
                    <a:latin typeface="Arial" pitchFamily="34" charset="0"/>
                    <a:ea typeface="宋体" pitchFamily="2" charset="-122"/>
                  </a:defRPr>
                </a:lvl5pPr>
                <a:lvl6pPr marL="2514600" indent="-228600" defTabSz="912813" fontAlgn="base">
                  <a:spcBef>
                    <a:spcPct val="0"/>
                  </a:spcBef>
                  <a:spcAft>
                    <a:spcPct val="0"/>
                  </a:spcAft>
                  <a:defRPr>
                    <a:solidFill>
                      <a:schemeClr val="tx1"/>
                    </a:solidFill>
                    <a:latin typeface="Arial" pitchFamily="34" charset="0"/>
                    <a:ea typeface="宋体" pitchFamily="2" charset="-122"/>
                  </a:defRPr>
                </a:lvl6pPr>
                <a:lvl7pPr marL="2971800" indent="-228600" defTabSz="912813" fontAlgn="base">
                  <a:spcBef>
                    <a:spcPct val="0"/>
                  </a:spcBef>
                  <a:spcAft>
                    <a:spcPct val="0"/>
                  </a:spcAft>
                  <a:defRPr>
                    <a:solidFill>
                      <a:schemeClr val="tx1"/>
                    </a:solidFill>
                    <a:latin typeface="Arial" pitchFamily="34" charset="0"/>
                    <a:ea typeface="宋体" pitchFamily="2" charset="-122"/>
                  </a:defRPr>
                </a:lvl7pPr>
                <a:lvl8pPr marL="3429000" indent="-228600" defTabSz="912813" fontAlgn="base">
                  <a:spcBef>
                    <a:spcPct val="0"/>
                  </a:spcBef>
                  <a:spcAft>
                    <a:spcPct val="0"/>
                  </a:spcAft>
                  <a:defRPr>
                    <a:solidFill>
                      <a:schemeClr val="tx1"/>
                    </a:solidFill>
                    <a:latin typeface="Arial" pitchFamily="34" charset="0"/>
                    <a:ea typeface="宋体" pitchFamily="2" charset="-122"/>
                  </a:defRPr>
                </a:lvl8pPr>
                <a:lvl9pPr marL="3886200" indent="-228600" defTabSz="912813" fontAlgn="base">
                  <a:spcBef>
                    <a:spcPct val="0"/>
                  </a:spcBef>
                  <a:spcAft>
                    <a:spcPct val="0"/>
                  </a:spcAft>
                  <a:defRPr>
                    <a:solidFill>
                      <a:schemeClr val="tx1"/>
                    </a:solidFill>
                    <a:latin typeface="Arial" pitchFamily="34" charset="0"/>
                    <a:ea typeface="宋体" pitchFamily="2" charset="-122"/>
                  </a:defRPr>
                </a:lvl9pPr>
              </a:lstStyle>
              <a:p>
                <a:pPr algn="ctr" fontAlgn="ctr">
                  <a:buClr>
                    <a:srgbClr val="FF0000"/>
                  </a:buClr>
                  <a:buSzPct val="70000"/>
                </a:pPr>
                <a:r>
                  <a:rPr lang="en-US" altLang="zh-CN" sz="2800" b="1" dirty="0" smtClean="0">
                    <a:solidFill>
                      <a:schemeClr val="bg1"/>
                    </a:solidFill>
                    <a:latin typeface="微软雅黑" pitchFamily="34" charset="-122"/>
                    <a:ea typeface="微软雅黑" pitchFamily="34" charset="-122"/>
                  </a:rPr>
                  <a:t>1</a:t>
                </a:r>
                <a:endParaRPr lang="zh-CN" altLang="en-US" sz="2800" b="1" dirty="0">
                  <a:solidFill>
                    <a:schemeClr val="bg1"/>
                  </a:solidFill>
                  <a:latin typeface="微软雅黑" pitchFamily="34" charset="-122"/>
                  <a:ea typeface="微软雅黑" pitchFamily="34" charset="-122"/>
                </a:endParaRPr>
              </a:p>
            </p:txBody>
          </p:sp>
        </p:grpSp>
        <p:grpSp>
          <p:nvGrpSpPr>
            <p:cNvPr id="73" name="组合 72"/>
            <p:cNvGrpSpPr/>
            <p:nvPr/>
          </p:nvGrpSpPr>
          <p:grpSpPr>
            <a:xfrm>
              <a:off x="6333522" y="1148543"/>
              <a:ext cx="3591609" cy="400110"/>
              <a:chOff x="6446471" y="2046331"/>
              <a:chExt cx="3591609" cy="400110"/>
            </a:xfrm>
          </p:grpSpPr>
          <p:sp>
            <p:nvSpPr>
              <p:cNvPr id="12" name="矩形 87"/>
              <p:cNvSpPr>
                <a:spLocks noChangeArrowheads="1"/>
              </p:cNvSpPr>
              <p:nvPr/>
            </p:nvSpPr>
            <p:spPr bwMode="auto">
              <a:xfrm>
                <a:off x="6446471" y="2046331"/>
                <a:ext cx="359160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fontAlgn="ctr">
                  <a:buClr>
                    <a:srgbClr val="FF0000"/>
                  </a:buClr>
                  <a:buSzPct val="70000"/>
                </a:pPr>
                <a:r>
                  <a:rPr lang="zh-CN" altLang="en-US" sz="2000" dirty="0" smtClean="0">
                    <a:latin typeface="微软雅黑" pitchFamily="34" charset="-122"/>
                    <a:ea typeface="微软雅黑" pitchFamily="34" charset="-122"/>
                  </a:rPr>
                  <a:t>直接应用</a:t>
                </a:r>
                <a:endParaRPr lang="en-US" sz="2000" dirty="0">
                  <a:latin typeface="微软雅黑" pitchFamily="34" charset="-122"/>
                  <a:ea typeface="微软雅黑" pitchFamily="34" charset="-122"/>
                </a:endParaRPr>
              </a:p>
            </p:txBody>
          </p:sp>
          <p:cxnSp>
            <p:nvCxnSpPr>
              <p:cNvPr id="20" name="直接箭头连接符 86"/>
              <p:cNvCxnSpPr>
                <a:cxnSpLocks noChangeShapeType="1"/>
              </p:cNvCxnSpPr>
              <p:nvPr/>
            </p:nvCxnSpPr>
            <p:spPr bwMode="auto">
              <a:xfrm>
                <a:off x="6446471" y="2429313"/>
                <a:ext cx="2160000" cy="3621"/>
              </a:xfrm>
              <a:prstGeom prst="straightConnector1">
                <a:avLst/>
              </a:prstGeom>
              <a:noFill/>
              <a:ln w="19050" cap="flat" cmpd="sng">
                <a:solidFill>
                  <a:srgbClr val="7F7F7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grpSp>
        <p:nvGrpSpPr>
          <p:cNvPr id="83" name="组合 82"/>
          <p:cNvGrpSpPr/>
          <p:nvPr/>
        </p:nvGrpSpPr>
        <p:grpSpPr>
          <a:xfrm>
            <a:off x="5271071" y="2278379"/>
            <a:ext cx="4654060" cy="720000"/>
            <a:chOff x="5271071" y="2395799"/>
            <a:chExt cx="4654060" cy="720000"/>
          </a:xfrm>
        </p:grpSpPr>
        <p:grpSp>
          <p:nvGrpSpPr>
            <p:cNvPr id="65" name="组合 64"/>
            <p:cNvGrpSpPr/>
            <p:nvPr/>
          </p:nvGrpSpPr>
          <p:grpSpPr>
            <a:xfrm>
              <a:off x="5271071" y="2395799"/>
              <a:ext cx="1062451" cy="720000"/>
              <a:chOff x="5465395" y="3293587"/>
              <a:chExt cx="1062451" cy="720000"/>
            </a:xfrm>
          </p:grpSpPr>
          <p:grpSp>
            <p:nvGrpSpPr>
              <p:cNvPr id="50" name="Group 3"/>
              <p:cNvGrpSpPr>
                <a:grpSpLocks/>
              </p:cNvGrpSpPr>
              <p:nvPr/>
            </p:nvGrpSpPr>
            <p:grpSpPr bwMode="auto">
              <a:xfrm>
                <a:off x="5629555" y="3293587"/>
                <a:ext cx="720000" cy="720000"/>
                <a:chOff x="0" y="0"/>
                <a:chExt cx="1011863" cy="1008000"/>
              </a:xfrm>
            </p:grpSpPr>
            <p:pic>
              <p:nvPicPr>
                <p:cNvPr id="51" name="Oval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322" y="-206934"/>
                  <a:ext cx="1486913" cy="1487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 name="椭圆 25"/>
                <p:cNvSpPr>
                  <a:spLocks noChangeArrowheads="1"/>
                </p:cNvSpPr>
                <p:nvPr/>
              </p:nvSpPr>
              <p:spPr bwMode="auto">
                <a:xfrm rot="19388639">
                  <a:off x="0" y="58733"/>
                  <a:ext cx="683605" cy="466696"/>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ffectLst/>
                <a:extLst>
                  <a:ext uri="{91240B29-F687-4F45-9708-019B960494DF}">
                    <a14:hiddenLine xmlns:a14="http://schemas.microsoft.com/office/drawing/2010/main" w="9525" cap="flat" cmpd="sng">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sz="1400">
                    <a:solidFill>
                      <a:srgbClr val="FFFFFF"/>
                    </a:solidFill>
                    <a:latin typeface="Calibri" pitchFamily="34" charset="0"/>
                    <a:ea typeface="微软雅黑" pitchFamily="34" charset="-122"/>
                  </a:endParaRPr>
                </a:p>
              </p:txBody>
            </p:sp>
            <p:grpSp>
              <p:nvGrpSpPr>
                <p:cNvPr id="53" name="Group 6"/>
                <p:cNvGrpSpPr>
                  <a:grpSpLocks/>
                </p:cNvGrpSpPr>
                <p:nvPr/>
              </p:nvGrpSpPr>
              <p:grpSpPr bwMode="auto">
                <a:xfrm>
                  <a:off x="104341" y="103943"/>
                  <a:ext cx="807706" cy="804623"/>
                  <a:chOff x="0" y="0"/>
                  <a:chExt cx="804672" cy="804672"/>
                </a:xfrm>
              </p:grpSpPr>
              <p:pic>
                <p:nvPicPr>
                  <p:cNvPr id="54" name="椭圆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804672" cy="804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 name="Text Box 8"/>
                  <p:cNvSpPr txBox="1">
                    <a:spLocks noChangeArrowheads="1"/>
                  </p:cNvSpPr>
                  <p:nvPr/>
                </p:nvSpPr>
                <p:spPr bwMode="auto">
                  <a:xfrm>
                    <a:off x="123044" y="120051"/>
                    <a:ext cx="557925" cy="56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endParaRPr lang="zh-CN" altLang="en-US">
                      <a:solidFill>
                        <a:srgbClr val="FFFFFF"/>
                      </a:solidFill>
                      <a:latin typeface="Calibri" pitchFamily="34" charset="0"/>
                    </a:endParaRPr>
                  </a:p>
                </p:txBody>
              </p:sp>
            </p:grpSp>
          </p:grpSp>
          <p:sp>
            <p:nvSpPr>
              <p:cNvPr id="56" name="TextBox 147"/>
              <p:cNvSpPr txBox="1">
                <a:spLocks noChangeArrowheads="1"/>
              </p:cNvSpPr>
              <p:nvPr/>
            </p:nvSpPr>
            <p:spPr bwMode="auto">
              <a:xfrm>
                <a:off x="5465395" y="3371658"/>
                <a:ext cx="1062451"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912813">
                  <a:defRPr>
                    <a:solidFill>
                      <a:schemeClr val="tx1"/>
                    </a:solidFill>
                    <a:latin typeface="Arial" pitchFamily="34" charset="0"/>
                    <a:ea typeface="宋体" pitchFamily="2" charset="-122"/>
                  </a:defRPr>
                </a:lvl1pPr>
                <a:lvl2pPr marL="742950" indent="-285750" defTabSz="912813">
                  <a:defRPr>
                    <a:solidFill>
                      <a:schemeClr val="tx1"/>
                    </a:solidFill>
                    <a:latin typeface="Arial" pitchFamily="34" charset="0"/>
                    <a:ea typeface="宋体" pitchFamily="2" charset="-122"/>
                  </a:defRPr>
                </a:lvl2pPr>
                <a:lvl3pPr marL="1143000" indent="-228600" defTabSz="912813">
                  <a:defRPr>
                    <a:solidFill>
                      <a:schemeClr val="tx1"/>
                    </a:solidFill>
                    <a:latin typeface="Arial" pitchFamily="34" charset="0"/>
                    <a:ea typeface="宋体" pitchFamily="2" charset="-122"/>
                  </a:defRPr>
                </a:lvl3pPr>
                <a:lvl4pPr marL="1600200" indent="-228600" defTabSz="912813">
                  <a:defRPr>
                    <a:solidFill>
                      <a:schemeClr val="tx1"/>
                    </a:solidFill>
                    <a:latin typeface="Arial" pitchFamily="34" charset="0"/>
                    <a:ea typeface="宋体" pitchFamily="2" charset="-122"/>
                  </a:defRPr>
                </a:lvl4pPr>
                <a:lvl5pPr marL="2057400" indent="-228600" defTabSz="912813">
                  <a:defRPr>
                    <a:solidFill>
                      <a:schemeClr val="tx1"/>
                    </a:solidFill>
                    <a:latin typeface="Arial" pitchFamily="34" charset="0"/>
                    <a:ea typeface="宋体" pitchFamily="2" charset="-122"/>
                  </a:defRPr>
                </a:lvl5pPr>
                <a:lvl6pPr marL="2514600" indent="-228600" defTabSz="912813" fontAlgn="base">
                  <a:spcBef>
                    <a:spcPct val="0"/>
                  </a:spcBef>
                  <a:spcAft>
                    <a:spcPct val="0"/>
                  </a:spcAft>
                  <a:defRPr>
                    <a:solidFill>
                      <a:schemeClr val="tx1"/>
                    </a:solidFill>
                    <a:latin typeface="Arial" pitchFamily="34" charset="0"/>
                    <a:ea typeface="宋体" pitchFamily="2" charset="-122"/>
                  </a:defRPr>
                </a:lvl6pPr>
                <a:lvl7pPr marL="2971800" indent="-228600" defTabSz="912813" fontAlgn="base">
                  <a:spcBef>
                    <a:spcPct val="0"/>
                  </a:spcBef>
                  <a:spcAft>
                    <a:spcPct val="0"/>
                  </a:spcAft>
                  <a:defRPr>
                    <a:solidFill>
                      <a:schemeClr val="tx1"/>
                    </a:solidFill>
                    <a:latin typeface="Arial" pitchFamily="34" charset="0"/>
                    <a:ea typeface="宋体" pitchFamily="2" charset="-122"/>
                  </a:defRPr>
                </a:lvl7pPr>
                <a:lvl8pPr marL="3429000" indent="-228600" defTabSz="912813" fontAlgn="base">
                  <a:spcBef>
                    <a:spcPct val="0"/>
                  </a:spcBef>
                  <a:spcAft>
                    <a:spcPct val="0"/>
                  </a:spcAft>
                  <a:defRPr>
                    <a:solidFill>
                      <a:schemeClr val="tx1"/>
                    </a:solidFill>
                    <a:latin typeface="Arial" pitchFamily="34" charset="0"/>
                    <a:ea typeface="宋体" pitchFamily="2" charset="-122"/>
                  </a:defRPr>
                </a:lvl8pPr>
                <a:lvl9pPr marL="3886200" indent="-228600" defTabSz="912813" fontAlgn="base">
                  <a:spcBef>
                    <a:spcPct val="0"/>
                  </a:spcBef>
                  <a:spcAft>
                    <a:spcPct val="0"/>
                  </a:spcAft>
                  <a:defRPr>
                    <a:solidFill>
                      <a:schemeClr val="tx1"/>
                    </a:solidFill>
                    <a:latin typeface="Arial" pitchFamily="34" charset="0"/>
                    <a:ea typeface="宋体" pitchFamily="2" charset="-122"/>
                  </a:defRPr>
                </a:lvl9pPr>
              </a:lstStyle>
              <a:p>
                <a:pPr algn="ctr" fontAlgn="ctr">
                  <a:buClr>
                    <a:srgbClr val="FF0000"/>
                  </a:buClr>
                  <a:buSzPct val="70000"/>
                </a:pPr>
                <a:r>
                  <a:rPr lang="en-US" altLang="zh-CN" sz="2800" b="1" dirty="0">
                    <a:solidFill>
                      <a:schemeClr val="bg1"/>
                    </a:solidFill>
                    <a:latin typeface="微软雅黑" pitchFamily="34" charset="-122"/>
                    <a:ea typeface="微软雅黑" pitchFamily="34" charset="-122"/>
                  </a:rPr>
                  <a:t>2</a:t>
                </a:r>
                <a:endParaRPr lang="zh-CN" altLang="en-US" sz="2800" b="1" dirty="0">
                  <a:solidFill>
                    <a:schemeClr val="bg1"/>
                  </a:solidFill>
                  <a:latin typeface="微软雅黑" pitchFamily="34" charset="-122"/>
                  <a:ea typeface="微软雅黑" pitchFamily="34" charset="-122"/>
                </a:endParaRPr>
              </a:p>
            </p:txBody>
          </p:sp>
        </p:grpSp>
        <p:grpSp>
          <p:nvGrpSpPr>
            <p:cNvPr id="74" name="组合 73"/>
            <p:cNvGrpSpPr/>
            <p:nvPr/>
          </p:nvGrpSpPr>
          <p:grpSpPr>
            <a:xfrm>
              <a:off x="6333522" y="2535425"/>
              <a:ext cx="3591609" cy="400110"/>
              <a:chOff x="6446471" y="3433213"/>
              <a:chExt cx="3591609" cy="400110"/>
            </a:xfrm>
          </p:grpSpPr>
          <p:sp>
            <p:nvSpPr>
              <p:cNvPr id="71" name="矩形 87"/>
              <p:cNvSpPr>
                <a:spLocks noChangeArrowheads="1"/>
              </p:cNvSpPr>
              <p:nvPr/>
            </p:nvSpPr>
            <p:spPr bwMode="auto">
              <a:xfrm>
                <a:off x="6446471" y="3433213"/>
                <a:ext cx="359160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fontAlgn="ctr">
                  <a:buClr>
                    <a:srgbClr val="FF0000"/>
                  </a:buClr>
                  <a:buSzPct val="70000"/>
                </a:pPr>
                <a:r>
                  <a:rPr lang="zh-CN" altLang="en-US" sz="2000" dirty="0" smtClean="0">
                    <a:latin typeface="微软雅黑" pitchFamily="34" charset="-122"/>
                    <a:ea typeface="微软雅黑" pitchFamily="34" charset="-122"/>
                  </a:rPr>
                  <a:t>筛选受体激活剂</a:t>
                </a:r>
                <a:endParaRPr lang="en-US" sz="2000" dirty="0">
                  <a:latin typeface="微软雅黑" pitchFamily="34" charset="-122"/>
                  <a:ea typeface="微软雅黑" pitchFamily="34" charset="-122"/>
                </a:endParaRPr>
              </a:p>
            </p:txBody>
          </p:sp>
          <p:cxnSp>
            <p:nvCxnSpPr>
              <p:cNvPr id="72" name="直接箭头连接符 86"/>
              <p:cNvCxnSpPr>
                <a:cxnSpLocks noChangeShapeType="1"/>
              </p:cNvCxnSpPr>
              <p:nvPr/>
            </p:nvCxnSpPr>
            <p:spPr bwMode="auto">
              <a:xfrm>
                <a:off x="6446471" y="3816195"/>
                <a:ext cx="2160000" cy="3621"/>
              </a:xfrm>
              <a:prstGeom prst="straightConnector1">
                <a:avLst/>
              </a:prstGeom>
              <a:noFill/>
              <a:ln w="19050" cap="flat" cmpd="sng">
                <a:solidFill>
                  <a:srgbClr val="7F7F7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grpSp>
        <p:nvGrpSpPr>
          <p:cNvPr id="82" name="组合 81"/>
          <p:cNvGrpSpPr/>
          <p:nvPr/>
        </p:nvGrpSpPr>
        <p:grpSpPr>
          <a:xfrm>
            <a:off x="5271071" y="3532910"/>
            <a:ext cx="4654060" cy="720000"/>
            <a:chOff x="5271071" y="3858030"/>
            <a:chExt cx="4654060" cy="720000"/>
          </a:xfrm>
        </p:grpSpPr>
        <p:grpSp>
          <p:nvGrpSpPr>
            <p:cNvPr id="66" name="组合 65"/>
            <p:cNvGrpSpPr/>
            <p:nvPr/>
          </p:nvGrpSpPr>
          <p:grpSpPr>
            <a:xfrm>
              <a:off x="5271071" y="3858030"/>
              <a:ext cx="1062451" cy="720000"/>
              <a:chOff x="5578380" y="4755818"/>
              <a:chExt cx="1062451" cy="720000"/>
            </a:xfrm>
          </p:grpSpPr>
          <p:grpSp>
            <p:nvGrpSpPr>
              <p:cNvPr id="57" name="Group 3"/>
              <p:cNvGrpSpPr>
                <a:grpSpLocks/>
              </p:cNvGrpSpPr>
              <p:nvPr/>
            </p:nvGrpSpPr>
            <p:grpSpPr bwMode="auto">
              <a:xfrm>
                <a:off x="5742540" y="4755818"/>
                <a:ext cx="720000" cy="720000"/>
                <a:chOff x="0" y="0"/>
                <a:chExt cx="1011863" cy="1008000"/>
              </a:xfrm>
            </p:grpSpPr>
            <p:pic>
              <p:nvPicPr>
                <p:cNvPr id="58" name="Oval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322" y="-206934"/>
                  <a:ext cx="1486913" cy="1487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 name="椭圆 25"/>
                <p:cNvSpPr>
                  <a:spLocks noChangeArrowheads="1"/>
                </p:cNvSpPr>
                <p:nvPr/>
              </p:nvSpPr>
              <p:spPr bwMode="auto">
                <a:xfrm rot="19388639">
                  <a:off x="0" y="58733"/>
                  <a:ext cx="683605" cy="466696"/>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ffectLst/>
                <a:extLst>
                  <a:ext uri="{91240B29-F687-4F45-9708-019B960494DF}">
                    <a14:hiddenLine xmlns:a14="http://schemas.microsoft.com/office/drawing/2010/main" w="9525" cap="flat" cmpd="sng">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en-US" sz="1400">
                    <a:solidFill>
                      <a:srgbClr val="FFFFFF"/>
                    </a:solidFill>
                    <a:latin typeface="Calibri" pitchFamily="34" charset="0"/>
                    <a:ea typeface="微软雅黑" pitchFamily="34" charset="-122"/>
                  </a:endParaRPr>
                </a:p>
              </p:txBody>
            </p:sp>
            <p:grpSp>
              <p:nvGrpSpPr>
                <p:cNvPr id="60" name="Group 6"/>
                <p:cNvGrpSpPr>
                  <a:grpSpLocks/>
                </p:cNvGrpSpPr>
                <p:nvPr/>
              </p:nvGrpSpPr>
              <p:grpSpPr bwMode="auto">
                <a:xfrm>
                  <a:off x="104341" y="103943"/>
                  <a:ext cx="807706" cy="804623"/>
                  <a:chOff x="0" y="0"/>
                  <a:chExt cx="804672" cy="804672"/>
                </a:xfrm>
              </p:grpSpPr>
              <p:pic>
                <p:nvPicPr>
                  <p:cNvPr id="61" name="椭圆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804672" cy="804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 name="Text Box 8"/>
                  <p:cNvSpPr txBox="1">
                    <a:spLocks noChangeArrowheads="1"/>
                  </p:cNvSpPr>
                  <p:nvPr/>
                </p:nvSpPr>
                <p:spPr bwMode="auto">
                  <a:xfrm>
                    <a:off x="123044" y="120051"/>
                    <a:ext cx="557925" cy="56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endParaRPr lang="zh-CN" altLang="en-US">
                      <a:solidFill>
                        <a:srgbClr val="FFFFFF"/>
                      </a:solidFill>
                      <a:latin typeface="Calibri" pitchFamily="34" charset="0"/>
                    </a:endParaRPr>
                  </a:p>
                </p:txBody>
              </p:sp>
            </p:grpSp>
          </p:grpSp>
          <p:sp>
            <p:nvSpPr>
              <p:cNvPr id="63" name="TextBox 147"/>
              <p:cNvSpPr txBox="1">
                <a:spLocks noChangeArrowheads="1"/>
              </p:cNvSpPr>
              <p:nvPr/>
            </p:nvSpPr>
            <p:spPr bwMode="auto">
              <a:xfrm>
                <a:off x="5578380" y="4833889"/>
                <a:ext cx="1062451"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912813">
                  <a:defRPr>
                    <a:solidFill>
                      <a:schemeClr val="tx1"/>
                    </a:solidFill>
                    <a:latin typeface="Arial" pitchFamily="34" charset="0"/>
                    <a:ea typeface="宋体" pitchFamily="2" charset="-122"/>
                  </a:defRPr>
                </a:lvl1pPr>
                <a:lvl2pPr marL="742950" indent="-285750" defTabSz="912813">
                  <a:defRPr>
                    <a:solidFill>
                      <a:schemeClr val="tx1"/>
                    </a:solidFill>
                    <a:latin typeface="Arial" pitchFamily="34" charset="0"/>
                    <a:ea typeface="宋体" pitchFamily="2" charset="-122"/>
                  </a:defRPr>
                </a:lvl2pPr>
                <a:lvl3pPr marL="1143000" indent="-228600" defTabSz="912813">
                  <a:defRPr>
                    <a:solidFill>
                      <a:schemeClr val="tx1"/>
                    </a:solidFill>
                    <a:latin typeface="Arial" pitchFamily="34" charset="0"/>
                    <a:ea typeface="宋体" pitchFamily="2" charset="-122"/>
                  </a:defRPr>
                </a:lvl3pPr>
                <a:lvl4pPr marL="1600200" indent="-228600" defTabSz="912813">
                  <a:defRPr>
                    <a:solidFill>
                      <a:schemeClr val="tx1"/>
                    </a:solidFill>
                    <a:latin typeface="Arial" pitchFamily="34" charset="0"/>
                    <a:ea typeface="宋体" pitchFamily="2" charset="-122"/>
                  </a:defRPr>
                </a:lvl4pPr>
                <a:lvl5pPr marL="2057400" indent="-228600" defTabSz="912813">
                  <a:defRPr>
                    <a:solidFill>
                      <a:schemeClr val="tx1"/>
                    </a:solidFill>
                    <a:latin typeface="Arial" pitchFamily="34" charset="0"/>
                    <a:ea typeface="宋体" pitchFamily="2" charset="-122"/>
                  </a:defRPr>
                </a:lvl5pPr>
                <a:lvl6pPr marL="2514600" indent="-228600" defTabSz="912813" fontAlgn="base">
                  <a:spcBef>
                    <a:spcPct val="0"/>
                  </a:spcBef>
                  <a:spcAft>
                    <a:spcPct val="0"/>
                  </a:spcAft>
                  <a:defRPr>
                    <a:solidFill>
                      <a:schemeClr val="tx1"/>
                    </a:solidFill>
                    <a:latin typeface="Arial" pitchFamily="34" charset="0"/>
                    <a:ea typeface="宋体" pitchFamily="2" charset="-122"/>
                  </a:defRPr>
                </a:lvl6pPr>
                <a:lvl7pPr marL="2971800" indent="-228600" defTabSz="912813" fontAlgn="base">
                  <a:spcBef>
                    <a:spcPct val="0"/>
                  </a:spcBef>
                  <a:spcAft>
                    <a:spcPct val="0"/>
                  </a:spcAft>
                  <a:defRPr>
                    <a:solidFill>
                      <a:schemeClr val="tx1"/>
                    </a:solidFill>
                    <a:latin typeface="Arial" pitchFamily="34" charset="0"/>
                    <a:ea typeface="宋体" pitchFamily="2" charset="-122"/>
                  </a:defRPr>
                </a:lvl7pPr>
                <a:lvl8pPr marL="3429000" indent="-228600" defTabSz="912813" fontAlgn="base">
                  <a:spcBef>
                    <a:spcPct val="0"/>
                  </a:spcBef>
                  <a:spcAft>
                    <a:spcPct val="0"/>
                  </a:spcAft>
                  <a:defRPr>
                    <a:solidFill>
                      <a:schemeClr val="tx1"/>
                    </a:solidFill>
                    <a:latin typeface="Arial" pitchFamily="34" charset="0"/>
                    <a:ea typeface="宋体" pitchFamily="2" charset="-122"/>
                  </a:defRPr>
                </a:lvl8pPr>
                <a:lvl9pPr marL="3886200" indent="-228600" defTabSz="912813" fontAlgn="base">
                  <a:spcBef>
                    <a:spcPct val="0"/>
                  </a:spcBef>
                  <a:spcAft>
                    <a:spcPct val="0"/>
                  </a:spcAft>
                  <a:defRPr>
                    <a:solidFill>
                      <a:schemeClr val="tx1"/>
                    </a:solidFill>
                    <a:latin typeface="Arial" pitchFamily="34" charset="0"/>
                    <a:ea typeface="宋体" pitchFamily="2" charset="-122"/>
                  </a:defRPr>
                </a:lvl9pPr>
              </a:lstStyle>
              <a:p>
                <a:pPr algn="ctr" fontAlgn="ctr">
                  <a:buClr>
                    <a:srgbClr val="FF0000"/>
                  </a:buClr>
                  <a:buSzPct val="70000"/>
                </a:pPr>
                <a:r>
                  <a:rPr lang="en-US" altLang="zh-CN" sz="2800" b="1" dirty="0" smtClean="0">
                    <a:solidFill>
                      <a:schemeClr val="bg1"/>
                    </a:solidFill>
                    <a:latin typeface="微软雅黑" pitchFamily="34" charset="-122"/>
                    <a:ea typeface="微软雅黑" pitchFamily="34" charset="-122"/>
                  </a:rPr>
                  <a:t>3</a:t>
                </a:r>
                <a:endParaRPr lang="zh-CN" altLang="en-US" sz="2800" b="1" dirty="0">
                  <a:solidFill>
                    <a:schemeClr val="bg1"/>
                  </a:solidFill>
                  <a:latin typeface="微软雅黑" pitchFamily="34" charset="-122"/>
                  <a:ea typeface="微软雅黑" pitchFamily="34" charset="-122"/>
                </a:endParaRPr>
              </a:p>
            </p:txBody>
          </p:sp>
        </p:grpSp>
        <p:grpSp>
          <p:nvGrpSpPr>
            <p:cNvPr id="75" name="组合 74"/>
            <p:cNvGrpSpPr/>
            <p:nvPr/>
          </p:nvGrpSpPr>
          <p:grpSpPr>
            <a:xfrm>
              <a:off x="6333522" y="4041355"/>
              <a:ext cx="3591609" cy="400110"/>
              <a:chOff x="6446471" y="2046331"/>
              <a:chExt cx="3591609" cy="400110"/>
            </a:xfrm>
          </p:grpSpPr>
          <p:sp>
            <p:nvSpPr>
              <p:cNvPr id="76" name="矩形 87"/>
              <p:cNvSpPr>
                <a:spLocks noChangeArrowheads="1"/>
              </p:cNvSpPr>
              <p:nvPr/>
            </p:nvSpPr>
            <p:spPr bwMode="auto">
              <a:xfrm>
                <a:off x="6446471" y="2046331"/>
                <a:ext cx="359160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fontAlgn="ctr">
                  <a:buClr>
                    <a:srgbClr val="FF0000"/>
                  </a:buClr>
                  <a:buSzPct val="70000"/>
                </a:pPr>
                <a:r>
                  <a:rPr lang="zh-CN" altLang="en-US" sz="2000" dirty="0" smtClean="0">
                    <a:latin typeface="微软雅黑" pitchFamily="34" charset="-122"/>
                    <a:ea typeface="微软雅黑" pitchFamily="34" charset="-122"/>
                  </a:rPr>
                  <a:t>配体分子改良</a:t>
                </a:r>
                <a:endParaRPr lang="en-US" sz="2000" dirty="0">
                  <a:latin typeface="微软雅黑" pitchFamily="34" charset="-122"/>
                  <a:ea typeface="微软雅黑" pitchFamily="34" charset="-122"/>
                </a:endParaRPr>
              </a:p>
            </p:txBody>
          </p:sp>
          <p:cxnSp>
            <p:nvCxnSpPr>
              <p:cNvPr id="77" name="直接箭头连接符 86"/>
              <p:cNvCxnSpPr>
                <a:cxnSpLocks noChangeShapeType="1"/>
              </p:cNvCxnSpPr>
              <p:nvPr/>
            </p:nvCxnSpPr>
            <p:spPr bwMode="auto">
              <a:xfrm>
                <a:off x="6446471" y="2429313"/>
                <a:ext cx="2160000" cy="3621"/>
              </a:xfrm>
              <a:prstGeom prst="straightConnector1">
                <a:avLst/>
              </a:prstGeom>
              <a:noFill/>
              <a:ln w="19050" cap="flat" cmpd="sng">
                <a:solidFill>
                  <a:srgbClr val="7F7F7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grpSp>
        <p:nvGrpSpPr>
          <p:cNvPr id="2" name="组合 1"/>
          <p:cNvGrpSpPr/>
          <p:nvPr/>
        </p:nvGrpSpPr>
        <p:grpSpPr>
          <a:xfrm>
            <a:off x="3255071" y="1681019"/>
            <a:ext cx="2016000" cy="2007387"/>
            <a:chOff x="3255071" y="1681019"/>
            <a:chExt cx="2016000" cy="2007387"/>
          </a:xfrm>
        </p:grpSpPr>
        <p:pic>
          <p:nvPicPr>
            <p:cNvPr id="15" name="AutoShape 6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5071" y="1681019"/>
              <a:ext cx="2016000" cy="2007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 name="Text Box 45"/>
            <p:cNvSpPr txBox="1">
              <a:spLocks noChangeArrowheads="1"/>
            </p:cNvSpPr>
            <p:nvPr/>
          </p:nvSpPr>
          <p:spPr bwMode="auto">
            <a:xfrm>
              <a:off x="3471000" y="2453094"/>
              <a:ext cx="1538176" cy="423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zh-CN" altLang="en-US" sz="2000" b="1" dirty="0" smtClean="0">
                  <a:ea typeface="黑体" pitchFamily="49" charset="-122"/>
                </a:rPr>
                <a:t>应用与开发</a:t>
              </a:r>
              <a:endParaRPr lang="zh-CN" altLang="en-US" sz="2000" b="1" dirty="0">
                <a:ea typeface="黑体" pitchFamily="49" charset="-122"/>
              </a:endParaRPr>
            </a:p>
          </p:txBody>
        </p:sp>
      </p:grpSp>
      <p:grpSp>
        <p:nvGrpSpPr>
          <p:cNvPr id="78" name="组合 77"/>
          <p:cNvGrpSpPr/>
          <p:nvPr/>
        </p:nvGrpSpPr>
        <p:grpSpPr>
          <a:xfrm>
            <a:off x="148889" y="119358"/>
            <a:ext cx="2279351" cy="697724"/>
            <a:chOff x="5548515" y="1039001"/>
            <a:chExt cx="2279351" cy="697724"/>
          </a:xfrm>
        </p:grpSpPr>
        <p:sp>
          <p:nvSpPr>
            <p:cNvPr id="79" name="矩形 78"/>
            <p:cNvSpPr/>
            <p:nvPr/>
          </p:nvSpPr>
          <p:spPr>
            <a:xfrm>
              <a:off x="5562600" y="1039001"/>
              <a:ext cx="2265266" cy="697724"/>
            </a:xfrm>
            <a:prstGeom prst="rect">
              <a:avLst/>
            </a:prstGeom>
            <a:blipFill>
              <a:blip r:embed="rId9"/>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80" name="文本框 3"/>
            <p:cNvSpPr txBox="1"/>
            <p:nvPr/>
          </p:nvSpPr>
          <p:spPr>
            <a:xfrm>
              <a:off x="5548515" y="1110864"/>
              <a:ext cx="2278793" cy="553998"/>
            </a:xfrm>
            <a:prstGeom prst="rect">
              <a:avLst/>
            </a:prstGeom>
            <a:noFill/>
          </p:spPr>
          <p:txBody>
            <a:bodyPr wrap="square" rtlCol="0">
              <a:spAutoFit/>
            </a:bodyPr>
            <a:lstStyle/>
            <a:p>
              <a:pPr algn="ctr"/>
              <a:r>
                <a:rPr lang="zh-CN" altLang="en-US" sz="3000" dirty="0" smtClean="0">
                  <a:latin typeface="微软雅黑" panose="020B0503020204020204" pitchFamily="34" charset="-122"/>
                  <a:ea typeface="微软雅黑" panose="020B0503020204020204" pitchFamily="34" charset="-122"/>
                </a:rPr>
                <a:t>启   发</a:t>
              </a:r>
              <a:r>
                <a:rPr lang="en-US" altLang="zh-CN" sz="3000" dirty="0" smtClean="0">
                  <a:latin typeface="微软雅黑" panose="020B0503020204020204" pitchFamily="34" charset="-122"/>
                  <a:ea typeface="微软雅黑" panose="020B0503020204020204" pitchFamily="34" charset="-122"/>
                </a:rPr>
                <a:t> </a:t>
              </a:r>
              <a:endParaRPr lang="zh-CN" altLang="en-US" sz="3000" dirty="0">
                <a:latin typeface="微软雅黑" panose="020B0503020204020204" pitchFamily="34" charset="-122"/>
                <a:ea typeface="微软雅黑" panose="020B0503020204020204" pitchFamily="34" charset="-122"/>
              </a:endParaRPr>
            </a:p>
          </p:txBody>
        </p:sp>
      </p:grpSp>
      <p:pic>
        <p:nvPicPr>
          <p:cNvPr id="1026"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r="4346"/>
          <a:stretch/>
        </p:blipFill>
        <p:spPr bwMode="auto">
          <a:xfrm>
            <a:off x="634136" y="4447481"/>
            <a:ext cx="5039007"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1" y="4447481"/>
            <a:ext cx="4470697"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64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58417" y="554344"/>
            <a:ext cx="6116071" cy="697725"/>
            <a:chOff x="-258417" y="554344"/>
            <a:chExt cx="6116071" cy="697725"/>
          </a:xfrm>
        </p:grpSpPr>
        <p:grpSp>
          <p:nvGrpSpPr>
            <p:cNvPr id="2" name="组合 1"/>
            <p:cNvGrpSpPr/>
            <p:nvPr/>
          </p:nvGrpSpPr>
          <p:grpSpPr>
            <a:xfrm>
              <a:off x="298174" y="554344"/>
              <a:ext cx="5559480" cy="697724"/>
              <a:chOff x="4986600" y="1039001"/>
              <a:chExt cx="5559480" cy="697724"/>
            </a:xfrm>
          </p:grpSpPr>
          <p:grpSp>
            <p:nvGrpSpPr>
              <p:cNvPr id="3" name="组合 2"/>
              <p:cNvGrpSpPr/>
              <p:nvPr/>
            </p:nvGrpSpPr>
            <p:grpSpPr>
              <a:xfrm>
                <a:off x="4986600" y="1039001"/>
                <a:ext cx="5559480" cy="697724"/>
                <a:chOff x="4758000" y="1859597"/>
                <a:chExt cx="5559480" cy="821739"/>
              </a:xfrm>
            </p:grpSpPr>
            <p:sp>
              <p:nvSpPr>
                <p:cNvPr id="5" name="矩形 4"/>
                <p:cNvSpPr/>
                <p:nvPr/>
              </p:nvSpPr>
              <p:spPr>
                <a:xfrm>
                  <a:off x="4758000" y="2005279"/>
                  <a:ext cx="682680" cy="53037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334000" y="1859597"/>
                  <a:ext cx="4983480" cy="821739"/>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857390" y="1993467"/>
                  <a:ext cx="480060" cy="652467"/>
                </a:xfrm>
                <a:prstGeom prst="rect">
                  <a:avLst/>
                </a:prstGeom>
                <a:noFill/>
              </p:spPr>
              <p:txBody>
                <a:bodyPr wrap="square" rtlCol="0">
                  <a:spAutoFit/>
                </a:bodyPr>
                <a:lstStyle/>
                <a:p>
                  <a:r>
                    <a:rPr lang="en-US" altLang="zh-CN" sz="3000" dirty="0" smtClean="0">
                      <a:solidFill>
                        <a:schemeClr val="bg1"/>
                      </a:solidFill>
                      <a:latin typeface="Meiryo" panose="020B0604030504040204" pitchFamily="34" charset="-128"/>
                      <a:ea typeface="Meiryo" panose="020B0604030504040204" pitchFamily="34" charset="-128"/>
                    </a:rPr>
                    <a:t>1</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4" name="文本框 3"/>
              <p:cNvSpPr txBox="1"/>
              <p:nvPr/>
            </p:nvSpPr>
            <p:spPr>
              <a:xfrm>
                <a:off x="6366075" y="1140109"/>
                <a:ext cx="3483210" cy="553998"/>
              </a:xfrm>
              <a:prstGeom prst="rect">
                <a:avLst/>
              </a:prstGeom>
              <a:noFill/>
            </p:spPr>
            <p:txBody>
              <a:bodyPr wrap="square" rtlCol="0">
                <a:spAutoFit/>
              </a:bodyPr>
              <a:lstStyle/>
              <a:p>
                <a:r>
                  <a:rPr lang="en-US" altLang="zh-CN" sz="3000" dirty="0" smtClean="0">
                    <a:latin typeface="微软雅黑" panose="020B0503020204020204" pitchFamily="34" charset="-122"/>
                    <a:ea typeface="微软雅黑" panose="020B0503020204020204" pitchFamily="34" charset="-122"/>
                  </a:rPr>
                  <a:t>Introduction </a:t>
                </a:r>
                <a:endParaRPr lang="zh-CN" altLang="en-US" sz="3000" dirty="0">
                  <a:latin typeface="微软雅黑" panose="020B0503020204020204" pitchFamily="34" charset="-122"/>
                  <a:ea typeface="微软雅黑" panose="020B0503020204020204" pitchFamily="34" charset="-122"/>
                </a:endParaRPr>
              </a:p>
            </p:txBody>
          </p:sp>
        </p:grpSp>
        <p:sp>
          <p:nvSpPr>
            <p:cNvPr id="8" name="矩形 7"/>
            <p:cNvSpPr/>
            <p:nvPr/>
          </p:nvSpPr>
          <p:spPr>
            <a:xfrm>
              <a:off x="-258417" y="554345"/>
              <a:ext cx="556591" cy="69772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683027" y="1653178"/>
            <a:ext cx="5220000" cy="1260000"/>
            <a:chOff x="5683027" y="1653178"/>
            <a:chExt cx="5220000" cy="1260000"/>
          </a:xfrm>
        </p:grpSpPr>
        <p:pic>
          <p:nvPicPr>
            <p:cNvPr id="23" name="矩形 67"/>
            <p:cNvPicPr>
              <a:picLocks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83027" y="1653178"/>
              <a:ext cx="5220000" cy="12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 name="TextBox 34"/>
            <p:cNvSpPr txBox="1">
              <a:spLocks noChangeArrowheads="1"/>
            </p:cNvSpPr>
            <p:nvPr/>
          </p:nvSpPr>
          <p:spPr bwMode="auto">
            <a:xfrm>
              <a:off x="6244589" y="1843909"/>
              <a:ext cx="4212000" cy="6866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Decreased in obesity, insulin resistance </a:t>
              </a:r>
            </a:p>
            <a:p>
              <a:r>
                <a:rPr lang="en-US" altLang="zh-CN" dirty="0" smtClean="0"/>
                <a:t>and type 2 diabetes</a:t>
              </a:r>
              <a:endParaRPr lang="zh-CN" altLang="zh-CN" dirty="0"/>
            </a:p>
          </p:txBody>
        </p:sp>
      </p:grpSp>
      <p:grpSp>
        <p:nvGrpSpPr>
          <p:cNvPr id="13" name="组合 12"/>
          <p:cNvGrpSpPr/>
          <p:nvPr/>
        </p:nvGrpSpPr>
        <p:grpSpPr>
          <a:xfrm>
            <a:off x="5019039" y="2811595"/>
            <a:ext cx="6296440" cy="1260000"/>
            <a:chOff x="5019039" y="2879248"/>
            <a:chExt cx="6296440" cy="1260000"/>
          </a:xfrm>
        </p:grpSpPr>
        <p:pic>
          <p:nvPicPr>
            <p:cNvPr id="25" name="矩形 72"/>
            <p:cNvPicPr>
              <a:picLocks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19039" y="2879248"/>
              <a:ext cx="6228000" cy="12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 name="TextBox 71"/>
            <p:cNvSpPr txBox="1">
              <a:spLocks noChangeArrowheads="1"/>
            </p:cNvSpPr>
            <p:nvPr/>
          </p:nvSpPr>
          <p:spPr bwMode="auto">
            <a:xfrm>
              <a:off x="5681979" y="3088439"/>
              <a:ext cx="56335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Replenishment of adiponectin:</a:t>
              </a:r>
            </a:p>
            <a:p>
              <a:r>
                <a:rPr lang="en-US" altLang="zh-CN" dirty="0" smtClean="0"/>
                <a:t>ameliorate insulin resistance</a:t>
              </a:r>
              <a:r>
                <a:rPr lang="en-US" altLang="zh-CN" dirty="0"/>
                <a:t>,</a:t>
              </a:r>
              <a:r>
                <a:rPr lang="en-US" altLang="zh-CN" dirty="0" smtClean="0"/>
                <a:t> glucose intolerance</a:t>
              </a:r>
              <a:endParaRPr lang="zh-CN" altLang="zh-CN" dirty="0"/>
            </a:p>
          </p:txBody>
        </p:sp>
      </p:grpSp>
      <p:pic>
        <p:nvPicPr>
          <p:cNvPr id="50" name="任意多边形 3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978784" y="1368812"/>
            <a:ext cx="3054350" cy="493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4" name="组合 13"/>
          <p:cNvGrpSpPr/>
          <p:nvPr/>
        </p:nvGrpSpPr>
        <p:grpSpPr>
          <a:xfrm>
            <a:off x="4505959" y="3970012"/>
            <a:ext cx="7092000" cy="1260000"/>
            <a:chOff x="4505959" y="3834992"/>
            <a:chExt cx="7092000" cy="1260000"/>
          </a:xfrm>
        </p:grpSpPr>
        <p:pic>
          <p:nvPicPr>
            <p:cNvPr id="26" name="矩形 78"/>
            <p:cNvPicPr>
              <a:picLocks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05959" y="3834992"/>
              <a:ext cx="7092000" cy="12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 name="TextBox 34"/>
            <p:cNvSpPr txBox="1">
              <a:spLocks noChangeArrowheads="1"/>
            </p:cNvSpPr>
            <p:nvPr/>
          </p:nvSpPr>
          <p:spPr bwMode="auto">
            <a:xfrm>
              <a:off x="5241289" y="4014889"/>
              <a:ext cx="539115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Insulin </a:t>
              </a:r>
              <a:r>
                <a:rPr lang="en-US" altLang="zh-CN" dirty="0"/>
                <a:t>sensitizing </a:t>
              </a:r>
              <a:r>
                <a:rPr lang="en-US" altLang="zh-CN" dirty="0" smtClean="0"/>
                <a:t>effect: </a:t>
              </a:r>
            </a:p>
            <a:p>
              <a:r>
                <a:rPr lang="en-US" altLang="zh-CN" dirty="0" smtClean="0"/>
                <a:t>increase fatty acid oxidation</a:t>
              </a:r>
              <a:endParaRPr lang="zh-CN" altLang="zh-CN" dirty="0"/>
            </a:p>
          </p:txBody>
        </p:sp>
      </p:grpSp>
      <p:grpSp>
        <p:nvGrpSpPr>
          <p:cNvPr id="15" name="组合 14"/>
          <p:cNvGrpSpPr/>
          <p:nvPr/>
        </p:nvGrpSpPr>
        <p:grpSpPr>
          <a:xfrm>
            <a:off x="3963033" y="5128429"/>
            <a:ext cx="8064000" cy="1260000"/>
            <a:chOff x="3963033" y="5128429"/>
            <a:chExt cx="8064000" cy="1260000"/>
          </a:xfrm>
        </p:grpSpPr>
        <p:pic>
          <p:nvPicPr>
            <p:cNvPr id="38" name="矩形 84"/>
            <p:cNvPicPr>
              <a:picLocks noChangeArrowheads="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63033" y="5128429"/>
              <a:ext cx="8064000" cy="12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 name="TextBox 71"/>
            <p:cNvSpPr txBox="1">
              <a:spLocks noChangeArrowheads="1"/>
            </p:cNvSpPr>
            <p:nvPr/>
          </p:nvSpPr>
          <p:spPr bwMode="auto">
            <a:xfrm>
              <a:off x="4578338" y="5311016"/>
              <a:ext cx="5606416"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altLang="zh-CN" dirty="0" smtClean="0"/>
                <a:t>AMPK: AMP activated protein kinase</a:t>
              </a:r>
            </a:p>
            <a:p>
              <a:r>
                <a:rPr lang="en-US" altLang="zh-CN" dirty="0" smtClean="0"/>
                <a:t>PPAR</a:t>
              </a:r>
              <a:r>
                <a:rPr lang="el-GR" altLang="zh-CN" dirty="0" smtClean="0"/>
                <a:t>α</a:t>
              </a:r>
              <a:r>
                <a:rPr lang="en-US" altLang="zh-CN" dirty="0"/>
                <a:t>: </a:t>
              </a:r>
              <a:r>
                <a:rPr lang="en-US" altLang="zh-CN" dirty="0" smtClean="0"/>
                <a:t>peroxisome proliferator activated receptor </a:t>
              </a:r>
              <a:r>
                <a:rPr lang="el-GR" altLang="zh-CN" dirty="0"/>
                <a:t>α</a:t>
              </a:r>
              <a:endParaRPr lang="zh-CN" altLang="zh-CN" dirty="0"/>
            </a:p>
          </p:txBody>
        </p:sp>
      </p:grpSp>
      <p:sp>
        <p:nvSpPr>
          <p:cNvPr id="17" name="TextBox 16"/>
          <p:cNvSpPr txBox="1"/>
          <p:nvPr/>
        </p:nvSpPr>
        <p:spPr>
          <a:xfrm>
            <a:off x="397564" y="1770757"/>
            <a:ext cx="4430468" cy="830997"/>
          </a:xfrm>
          <a:prstGeom prst="rect">
            <a:avLst/>
          </a:prstGeom>
          <a:noFill/>
        </p:spPr>
        <p:txBody>
          <a:bodyPr wrap="square" rtlCol="0">
            <a:spAutoFit/>
          </a:bodyPr>
          <a:lstStyle/>
          <a:p>
            <a:pPr algn="just"/>
            <a:r>
              <a:rPr lang="en-US" altLang="zh-CN" sz="2400" dirty="0" smtClean="0"/>
              <a:t>Adiponectin is an </a:t>
            </a:r>
            <a:r>
              <a:rPr lang="en-US" altLang="zh-CN" sz="2400" dirty="0" err="1" smtClean="0"/>
              <a:t>antidiabetic</a:t>
            </a:r>
            <a:r>
              <a:rPr lang="en-US" altLang="zh-CN" sz="2400" dirty="0" smtClean="0"/>
              <a:t> and </a:t>
            </a:r>
            <a:r>
              <a:rPr lang="en-US" altLang="zh-CN" sz="2400" dirty="0" err="1" smtClean="0"/>
              <a:t>antiatherogenic</a:t>
            </a:r>
            <a:r>
              <a:rPr lang="en-US" altLang="zh-CN" sz="2400" dirty="0" smtClean="0"/>
              <a:t> </a:t>
            </a:r>
            <a:r>
              <a:rPr lang="en-US" altLang="zh-CN" sz="2400" dirty="0" err="1" smtClean="0"/>
              <a:t>adipokine</a:t>
            </a:r>
            <a:r>
              <a:rPr lang="en-US" altLang="zh-CN" sz="2400" dirty="0"/>
              <a:t>.</a:t>
            </a:r>
            <a:endParaRPr lang="zh-CN" altLang="en-US" sz="2400" dirty="0"/>
          </a:p>
        </p:txBody>
      </p:sp>
    </p:spTree>
    <p:extLst>
      <p:ext uri="{BB962C8B-B14F-4D97-AF65-F5344CB8AC3E}">
        <p14:creationId xmlns:p14="http://schemas.microsoft.com/office/powerpoint/2010/main" val="1413080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58417" y="554344"/>
            <a:ext cx="6116071" cy="697725"/>
            <a:chOff x="-258417" y="554344"/>
            <a:chExt cx="6116071" cy="697725"/>
          </a:xfrm>
        </p:grpSpPr>
        <p:grpSp>
          <p:nvGrpSpPr>
            <p:cNvPr id="2" name="组合 1"/>
            <p:cNvGrpSpPr/>
            <p:nvPr/>
          </p:nvGrpSpPr>
          <p:grpSpPr>
            <a:xfrm>
              <a:off x="298174" y="554344"/>
              <a:ext cx="5559480" cy="697724"/>
              <a:chOff x="4986600" y="1039001"/>
              <a:chExt cx="5559480" cy="697724"/>
            </a:xfrm>
          </p:grpSpPr>
          <p:grpSp>
            <p:nvGrpSpPr>
              <p:cNvPr id="3" name="组合 2"/>
              <p:cNvGrpSpPr/>
              <p:nvPr/>
            </p:nvGrpSpPr>
            <p:grpSpPr>
              <a:xfrm>
                <a:off x="4986600" y="1039001"/>
                <a:ext cx="5559480" cy="697724"/>
                <a:chOff x="4758000" y="1859597"/>
                <a:chExt cx="5559480" cy="821739"/>
              </a:xfrm>
            </p:grpSpPr>
            <p:sp>
              <p:nvSpPr>
                <p:cNvPr id="5" name="矩形 4"/>
                <p:cNvSpPr/>
                <p:nvPr/>
              </p:nvSpPr>
              <p:spPr>
                <a:xfrm>
                  <a:off x="4758000" y="2005279"/>
                  <a:ext cx="682680" cy="53037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334000" y="1859597"/>
                  <a:ext cx="4983480" cy="821739"/>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857390" y="1993467"/>
                  <a:ext cx="480060" cy="652467"/>
                </a:xfrm>
                <a:prstGeom prst="rect">
                  <a:avLst/>
                </a:prstGeom>
                <a:noFill/>
              </p:spPr>
              <p:txBody>
                <a:bodyPr wrap="square" rtlCol="0">
                  <a:spAutoFit/>
                </a:bodyPr>
                <a:lstStyle/>
                <a:p>
                  <a:r>
                    <a:rPr lang="en-US" altLang="zh-CN" sz="3000" dirty="0" smtClean="0">
                      <a:solidFill>
                        <a:schemeClr val="bg1"/>
                      </a:solidFill>
                      <a:latin typeface="Meiryo" panose="020B0604030504040204" pitchFamily="34" charset="-128"/>
                      <a:ea typeface="Meiryo" panose="020B0604030504040204" pitchFamily="34" charset="-128"/>
                    </a:rPr>
                    <a:t>1</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4" name="文本框 3"/>
              <p:cNvSpPr txBox="1"/>
              <p:nvPr/>
            </p:nvSpPr>
            <p:spPr>
              <a:xfrm>
                <a:off x="6366075" y="1140109"/>
                <a:ext cx="3483210" cy="553998"/>
              </a:xfrm>
              <a:prstGeom prst="rect">
                <a:avLst/>
              </a:prstGeom>
              <a:noFill/>
            </p:spPr>
            <p:txBody>
              <a:bodyPr wrap="square" rtlCol="0">
                <a:spAutoFit/>
              </a:bodyPr>
              <a:lstStyle/>
              <a:p>
                <a:r>
                  <a:rPr lang="en-US" altLang="zh-CN" sz="3000" dirty="0" smtClean="0">
                    <a:latin typeface="微软雅黑" panose="020B0503020204020204" pitchFamily="34" charset="-122"/>
                    <a:ea typeface="微软雅黑" panose="020B0503020204020204" pitchFamily="34" charset="-122"/>
                  </a:rPr>
                  <a:t>Introduction </a:t>
                </a:r>
                <a:endParaRPr lang="zh-CN" altLang="en-US" sz="3000" dirty="0">
                  <a:latin typeface="微软雅黑" panose="020B0503020204020204" pitchFamily="34" charset="-122"/>
                  <a:ea typeface="微软雅黑" panose="020B0503020204020204" pitchFamily="34" charset="-122"/>
                </a:endParaRPr>
              </a:p>
            </p:txBody>
          </p:sp>
        </p:grpSp>
        <p:sp>
          <p:nvSpPr>
            <p:cNvPr id="8" name="矩形 7"/>
            <p:cNvSpPr/>
            <p:nvPr/>
          </p:nvSpPr>
          <p:spPr>
            <a:xfrm>
              <a:off x="-258417" y="554345"/>
              <a:ext cx="556591" cy="69772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298174" y="1614023"/>
            <a:ext cx="5580000" cy="1295868"/>
          </a:xfrm>
          <a:prstGeom prst="rect">
            <a:avLst/>
          </a:prstGeom>
          <a:no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en-US" altLang="zh-CN" dirty="0" smtClean="0"/>
              <a:t>AdipoR1 and AdipoR2 serve as the major receptors for adiponectin, with AdipoR1 activating the AMPK pathways and AdipoR2 activating the PPAR</a:t>
            </a:r>
            <a:r>
              <a:rPr lang="el-GR" altLang="zh-CN" dirty="0" smtClean="0"/>
              <a:t>α</a:t>
            </a:r>
            <a:r>
              <a:rPr lang="en-US" altLang="zh-CN" dirty="0" smtClean="0"/>
              <a:t> pathways.</a:t>
            </a:r>
            <a:endParaRPr lang="zh-CN" altLang="en-US" dirty="0"/>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809"/>
          <a:stretch/>
        </p:blipFill>
        <p:spPr bwMode="auto">
          <a:xfrm>
            <a:off x="298173" y="3262732"/>
            <a:ext cx="5580000" cy="2727030"/>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组合 27"/>
          <p:cNvGrpSpPr/>
          <p:nvPr/>
        </p:nvGrpSpPr>
        <p:grpSpPr>
          <a:xfrm>
            <a:off x="6213199" y="1008454"/>
            <a:ext cx="5258742" cy="4163117"/>
            <a:chOff x="1960563" y="2826915"/>
            <a:chExt cx="4811712" cy="4163117"/>
          </a:xfrm>
        </p:grpSpPr>
        <p:sp>
          <p:nvSpPr>
            <p:cNvPr id="29" name="AutoShape 196"/>
            <p:cNvSpPr>
              <a:spLocks noChangeArrowheads="1"/>
            </p:cNvSpPr>
            <p:nvPr/>
          </p:nvSpPr>
          <p:spPr bwMode="auto">
            <a:xfrm>
              <a:off x="1960563" y="3595687"/>
              <a:ext cx="2303463" cy="3394345"/>
            </a:xfrm>
            <a:prstGeom prst="roundRect">
              <a:avLst>
                <a:gd name="adj" fmla="val 3727"/>
              </a:avLst>
            </a:prstGeom>
            <a:solidFill>
              <a:schemeClr val="bg1">
                <a:alpha val="39999"/>
              </a:schemeClr>
            </a:solidFill>
            <a:ln w="12700" algn="ctr">
              <a:solidFill>
                <a:schemeClr val="bg2"/>
              </a:solidFill>
              <a:round/>
              <a:headEnd/>
              <a:tailEnd/>
            </a:ln>
          </p:spPr>
          <p:txBody>
            <a:bodyPr anchor="ctr"/>
            <a:lstStyle/>
            <a:p>
              <a:pPr algn="just" eaLnBrk="0" hangingPunct="0">
                <a:lnSpc>
                  <a:spcPct val="140000"/>
                </a:lnSpc>
                <a:buClr>
                  <a:schemeClr val="bg1"/>
                </a:buClr>
              </a:pPr>
              <a:r>
                <a:rPr lang="en-US" altLang="zh-CN" dirty="0" smtClean="0"/>
                <a:t>Predominantly  AdipoR1</a:t>
              </a:r>
            </a:p>
            <a:p>
              <a:pPr algn="just" eaLnBrk="0" hangingPunct="0">
                <a:lnSpc>
                  <a:spcPct val="140000"/>
                </a:lnSpc>
                <a:buClr>
                  <a:schemeClr val="bg1"/>
                </a:buClr>
              </a:pPr>
              <a:endParaRPr lang="en-US" altLang="zh-CN" dirty="0"/>
            </a:p>
            <a:p>
              <a:pPr algn="just" eaLnBrk="0" hangingPunct="0">
                <a:lnSpc>
                  <a:spcPct val="140000"/>
                </a:lnSpc>
                <a:buClr>
                  <a:schemeClr val="bg1"/>
                </a:buClr>
              </a:pPr>
              <a:r>
                <a:rPr lang="en-US" altLang="zh-CN" dirty="0" smtClean="0"/>
                <a:t>Activates AMPK and PPAR</a:t>
              </a:r>
              <a:r>
                <a:rPr lang="el-GR" altLang="zh-CN" dirty="0" smtClean="0"/>
                <a:t>γ</a:t>
              </a:r>
              <a:r>
                <a:rPr lang="en-US" altLang="zh-CN" dirty="0" smtClean="0"/>
                <a:t>  </a:t>
              </a:r>
              <a:r>
                <a:rPr lang="en-US" altLang="zh-CN" dirty="0" err="1" smtClean="0"/>
                <a:t>coactivator</a:t>
              </a:r>
              <a:r>
                <a:rPr lang="en-US" altLang="zh-CN" dirty="0" smtClean="0"/>
                <a:t> PGC-1</a:t>
              </a:r>
              <a:r>
                <a:rPr lang="el-GR" altLang="zh-CN" dirty="0"/>
                <a:t>α</a:t>
              </a:r>
              <a:r>
                <a:rPr lang="en-US" altLang="zh-CN" dirty="0" smtClean="0"/>
                <a:t> as well as Ca</a:t>
              </a:r>
              <a:r>
                <a:rPr lang="en-US" altLang="zh-CN" baseline="30000" dirty="0" smtClean="0"/>
                <a:t>2+ </a:t>
              </a:r>
              <a:r>
                <a:rPr lang="en-US" altLang="zh-CN" dirty="0" err="1" smtClean="0"/>
                <a:t>signalling</a:t>
              </a:r>
              <a:r>
                <a:rPr lang="en-US" altLang="zh-CN" dirty="0" smtClean="0"/>
                <a:t> pathways.</a:t>
              </a:r>
            </a:p>
            <a:p>
              <a:pPr algn="just" eaLnBrk="0" hangingPunct="0">
                <a:lnSpc>
                  <a:spcPct val="140000"/>
                </a:lnSpc>
                <a:buClr>
                  <a:schemeClr val="bg1"/>
                </a:buClr>
              </a:pPr>
              <a:endParaRPr lang="en-US" altLang="zh-CN" dirty="0" smtClean="0"/>
            </a:p>
            <a:p>
              <a:pPr algn="just" eaLnBrk="0" hangingPunct="0">
                <a:lnSpc>
                  <a:spcPct val="140000"/>
                </a:lnSpc>
                <a:buClr>
                  <a:schemeClr val="bg1"/>
                </a:buClr>
              </a:pPr>
              <a:r>
                <a:rPr lang="en-US" altLang="zh-CN" dirty="0" smtClean="0"/>
                <a:t>Activated by exercise</a:t>
              </a:r>
              <a:endParaRPr lang="en-US" altLang="zh-CN" dirty="0"/>
            </a:p>
          </p:txBody>
        </p:sp>
        <p:grpSp>
          <p:nvGrpSpPr>
            <p:cNvPr id="30" name="组合 33"/>
            <p:cNvGrpSpPr>
              <a:grpSpLocks/>
            </p:cNvGrpSpPr>
            <p:nvPr/>
          </p:nvGrpSpPr>
          <p:grpSpPr bwMode="auto">
            <a:xfrm>
              <a:off x="1960563" y="2826915"/>
              <a:ext cx="2303462" cy="776288"/>
              <a:chOff x="3408363" y="2479675"/>
              <a:chExt cx="2303462" cy="776288"/>
            </a:xfrm>
          </p:grpSpPr>
          <p:sp>
            <p:nvSpPr>
              <p:cNvPr id="36" name="AutoShape 3"/>
              <p:cNvSpPr>
                <a:spLocks noChangeArrowheads="1"/>
              </p:cNvSpPr>
              <p:nvPr/>
            </p:nvSpPr>
            <p:spPr bwMode="auto">
              <a:xfrm>
                <a:off x="3408363" y="2479675"/>
                <a:ext cx="2303462" cy="720725"/>
              </a:xfrm>
              <a:prstGeom prst="roundRect">
                <a:avLst>
                  <a:gd name="adj" fmla="val 16667"/>
                </a:avLst>
              </a:prstGeom>
              <a:gradFill rotWithShape="1">
                <a:gsLst>
                  <a:gs pos="0">
                    <a:srgbClr val="60E218"/>
                  </a:gs>
                  <a:gs pos="100000">
                    <a:srgbClr val="00B050"/>
                  </a:gs>
                </a:gsLst>
                <a:lin ang="5400000" scaled="1"/>
              </a:gradFill>
              <a:ln w="9525" algn="ctr">
                <a:noFill/>
                <a:round/>
                <a:headEnd/>
                <a:tailEnd/>
              </a:ln>
            </p:spPr>
            <p:txBody>
              <a:bodyPr anchor="ctr"/>
              <a:lstStyle/>
              <a:p>
                <a:pPr eaLnBrk="0" hangingPunct="0"/>
                <a:endParaRPr lang="zh-CN" altLang="zh-CN"/>
              </a:p>
            </p:txBody>
          </p:sp>
          <p:sp>
            <p:nvSpPr>
              <p:cNvPr id="37" name="AutoShape 3"/>
              <p:cNvSpPr>
                <a:spLocks noChangeArrowheads="1"/>
              </p:cNvSpPr>
              <p:nvPr/>
            </p:nvSpPr>
            <p:spPr bwMode="gray">
              <a:xfrm>
                <a:off x="3408363" y="2570163"/>
                <a:ext cx="2303462" cy="539750"/>
              </a:xfrm>
              <a:prstGeom prst="roundRect">
                <a:avLst>
                  <a:gd name="adj" fmla="val 16667"/>
                </a:avLst>
              </a:prstGeom>
              <a:gradFill>
                <a:gsLst>
                  <a:gs pos="0">
                    <a:schemeClr val="bg1">
                      <a:lumMod val="95000"/>
                    </a:schemeClr>
                  </a:gs>
                  <a:gs pos="100000">
                    <a:schemeClr val="bg1">
                      <a:lumMod val="75000"/>
                    </a:schemeClr>
                  </a:gs>
                </a:gsLst>
                <a:lin ang="5400000" scaled="1"/>
              </a:gradFill>
              <a:ln w="25400" algn="ctr">
                <a:solidFill>
                  <a:schemeClr val="bg1"/>
                </a:solidFill>
                <a:round/>
                <a:headEnd/>
                <a:tailEnd/>
              </a:ln>
              <a:effectLst/>
            </p:spPr>
            <p:txBody>
              <a:bodyPr wrap="none" anchor="ctr"/>
              <a:lstStyle/>
              <a:p>
                <a:pPr algn="ctr" eaLnBrk="0" hangingPunct="0">
                  <a:defRPr/>
                </a:pPr>
                <a:r>
                  <a:rPr lang="en-US" altLang="zh-CN" sz="2000" dirty="0" smtClean="0">
                    <a:solidFill>
                      <a:schemeClr val="tx2"/>
                    </a:solidFill>
                    <a:latin typeface="Arial" charset="0"/>
                    <a:ea typeface="微软雅黑" pitchFamily="34" charset="-122"/>
                  </a:rPr>
                  <a:t>Skeletal muscle</a:t>
                </a:r>
                <a:endParaRPr lang="zh-CN" altLang="zh-CN" sz="2000" dirty="0">
                  <a:solidFill>
                    <a:schemeClr val="tx2"/>
                  </a:solidFill>
                  <a:latin typeface="Arial" charset="0"/>
                  <a:ea typeface="微软雅黑" pitchFamily="34" charset="-122"/>
                </a:endParaRPr>
              </a:p>
            </p:txBody>
          </p:sp>
          <p:sp>
            <p:nvSpPr>
              <p:cNvPr id="39" name="AutoShape 222"/>
              <p:cNvSpPr>
                <a:spLocks noChangeArrowheads="1"/>
              </p:cNvSpPr>
              <p:nvPr/>
            </p:nvSpPr>
            <p:spPr bwMode="auto">
              <a:xfrm>
                <a:off x="3479800" y="3181350"/>
                <a:ext cx="2160588" cy="74613"/>
              </a:xfrm>
              <a:custGeom>
                <a:avLst/>
                <a:gdLst>
                  <a:gd name="T0" fmla="*/ 2370872 w 21600"/>
                  <a:gd name="T1" fmla="*/ 35719 h 21600"/>
                  <a:gd name="T2" fmla="*/ 1208088 w 21600"/>
                  <a:gd name="T3" fmla="*/ 71437 h 21600"/>
                  <a:gd name="T4" fmla="*/ 45303 w 21600"/>
                  <a:gd name="T5" fmla="*/ 35719 h 21600"/>
                  <a:gd name="T6" fmla="*/ 1208088 w 21600"/>
                  <a:gd name="T7" fmla="*/ 0 h 21600"/>
                  <a:gd name="T8" fmla="*/ 0 60000 65536"/>
                  <a:gd name="T9" fmla="*/ 0 60000 65536"/>
                  <a:gd name="T10" fmla="*/ 0 60000 65536"/>
                  <a:gd name="T11" fmla="*/ 0 60000 65536"/>
                  <a:gd name="T12" fmla="*/ 2205 w 21600"/>
                  <a:gd name="T13" fmla="*/ 2205 h 21600"/>
                  <a:gd name="T14" fmla="*/ 19395 w 21600"/>
                  <a:gd name="T15" fmla="*/ 19395 h 21600"/>
                </a:gdLst>
                <a:ahLst/>
                <a:cxnLst>
                  <a:cxn ang="T8">
                    <a:pos x="T0" y="T1"/>
                  </a:cxn>
                  <a:cxn ang="T9">
                    <a:pos x="T2" y="T3"/>
                  </a:cxn>
                  <a:cxn ang="T10">
                    <a:pos x="T4" y="T5"/>
                  </a:cxn>
                  <a:cxn ang="T11">
                    <a:pos x="T6" y="T7"/>
                  </a:cxn>
                </a:cxnLst>
                <a:rect l="T12" t="T13" r="T14" b="T15"/>
                <a:pathLst>
                  <a:path w="21600" h="21600">
                    <a:moveTo>
                      <a:pt x="0" y="0"/>
                    </a:moveTo>
                    <a:lnTo>
                      <a:pt x="810" y="21600"/>
                    </a:lnTo>
                    <a:lnTo>
                      <a:pt x="20790" y="21600"/>
                    </a:lnTo>
                    <a:lnTo>
                      <a:pt x="21600" y="0"/>
                    </a:lnTo>
                    <a:close/>
                  </a:path>
                </a:pathLst>
              </a:custGeom>
              <a:gradFill rotWithShape="1">
                <a:gsLst>
                  <a:gs pos="0">
                    <a:srgbClr val="00B050"/>
                  </a:gs>
                  <a:gs pos="100000">
                    <a:schemeClr val="tx2">
                      <a:gamma/>
                      <a:tint val="0"/>
                      <a:invGamma/>
                      <a:alpha val="0"/>
                    </a:schemeClr>
                  </a:gs>
                </a:gsLst>
                <a:lin ang="5400000" scaled="1"/>
              </a:gradFill>
              <a:ln w="9525">
                <a:noFill/>
                <a:miter lim="800000"/>
                <a:headEnd/>
                <a:tailEnd/>
              </a:ln>
            </p:spPr>
            <p:txBody>
              <a:bodyPr wrap="none" anchor="ctr"/>
              <a:lstStyle/>
              <a:p>
                <a:pPr eaLnBrk="0" hangingPunct="0">
                  <a:defRPr/>
                </a:pPr>
                <a:endParaRPr lang="zh-CN" altLang="zh-CN">
                  <a:solidFill>
                    <a:schemeClr val="bg1"/>
                  </a:solidFill>
                </a:endParaRPr>
              </a:p>
            </p:txBody>
          </p:sp>
        </p:grpSp>
        <p:sp>
          <p:nvSpPr>
            <p:cNvPr id="31" name="AutoShape 196"/>
            <p:cNvSpPr>
              <a:spLocks noChangeArrowheads="1"/>
            </p:cNvSpPr>
            <p:nvPr/>
          </p:nvSpPr>
          <p:spPr bwMode="auto">
            <a:xfrm>
              <a:off x="4468813" y="3593677"/>
              <a:ext cx="2303461" cy="3394345"/>
            </a:xfrm>
            <a:prstGeom prst="roundRect">
              <a:avLst>
                <a:gd name="adj" fmla="val 3727"/>
              </a:avLst>
            </a:prstGeom>
            <a:solidFill>
              <a:schemeClr val="bg1">
                <a:alpha val="39999"/>
              </a:schemeClr>
            </a:solidFill>
            <a:ln w="12700" algn="ctr">
              <a:solidFill>
                <a:schemeClr val="bg2"/>
              </a:solidFill>
              <a:round/>
              <a:headEnd/>
              <a:tailEnd/>
            </a:ln>
          </p:spPr>
          <p:txBody>
            <a:bodyPr anchor="ctr"/>
            <a:lstStyle/>
            <a:p>
              <a:pPr algn="just" eaLnBrk="0" hangingPunct="0">
                <a:lnSpc>
                  <a:spcPct val="140000"/>
                </a:lnSpc>
                <a:buClr>
                  <a:schemeClr val="bg1"/>
                </a:buClr>
              </a:pPr>
              <a:r>
                <a:rPr lang="en-US" altLang="zh-CN" dirty="0" smtClean="0"/>
                <a:t>AdipoR1 and AdipoR2</a:t>
              </a:r>
            </a:p>
            <a:p>
              <a:pPr algn="just" eaLnBrk="0" hangingPunct="0">
                <a:lnSpc>
                  <a:spcPct val="140000"/>
                </a:lnSpc>
                <a:buClr>
                  <a:schemeClr val="bg1"/>
                </a:buClr>
              </a:pPr>
              <a:endParaRPr lang="en-US" altLang="zh-CN" dirty="0" smtClean="0"/>
            </a:p>
            <a:p>
              <a:pPr algn="just" eaLnBrk="0" hangingPunct="0">
                <a:lnSpc>
                  <a:spcPct val="140000"/>
                </a:lnSpc>
                <a:buClr>
                  <a:schemeClr val="bg1"/>
                </a:buClr>
              </a:pPr>
              <a:r>
                <a:rPr lang="en-US" altLang="zh-CN" dirty="0" smtClean="0"/>
                <a:t>Regulation of glucose and lipid metabolism.</a:t>
              </a:r>
            </a:p>
            <a:p>
              <a:pPr algn="just" eaLnBrk="0" hangingPunct="0">
                <a:lnSpc>
                  <a:spcPct val="140000"/>
                </a:lnSpc>
                <a:buClr>
                  <a:schemeClr val="bg1"/>
                </a:buClr>
              </a:pPr>
              <a:endParaRPr lang="en-US" altLang="zh-CN" dirty="0"/>
            </a:p>
            <a:p>
              <a:pPr algn="just" eaLnBrk="0" hangingPunct="0">
                <a:lnSpc>
                  <a:spcPct val="140000"/>
                </a:lnSpc>
                <a:buClr>
                  <a:schemeClr val="bg1"/>
                </a:buClr>
              </a:pPr>
              <a:endParaRPr lang="en-US" altLang="zh-CN" dirty="0" smtClean="0"/>
            </a:p>
            <a:p>
              <a:pPr algn="just" eaLnBrk="0" hangingPunct="0">
                <a:lnSpc>
                  <a:spcPct val="140000"/>
                </a:lnSpc>
                <a:buClr>
                  <a:schemeClr val="bg1"/>
                </a:buClr>
              </a:pPr>
              <a:endParaRPr lang="en-US" altLang="zh-CN" dirty="0"/>
            </a:p>
            <a:p>
              <a:pPr algn="just" eaLnBrk="0" hangingPunct="0">
                <a:lnSpc>
                  <a:spcPct val="140000"/>
                </a:lnSpc>
                <a:buClr>
                  <a:schemeClr val="bg1"/>
                </a:buClr>
              </a:pPr>
              <a:endParaRPr lang="zh-CN" altLang="zh-CN" dirty="0"/>
            </a:p>
          </p:txBody>
        </p:sp>
        <p:grpSp>
          <p:nvGrpSpPr>
            <p:cNvPr id="32" name="组合 30"/>
            <p:cNvGrpSpPr>
              <a:grpSpLocks/>
            </p:cNvGrpSpPr>
            <p:nvPr/>
          </p:nvGrpSpPr>
          <p:grpSpPr bwMode="auto">
            <a:xfrm>
              <a:off x="4468813" y="2826915"/>
              <a:ext cx="2303462" cy="776288"/>
              <a:chOff x="5916613" y="2479675"/>
              <a:chExt cx="2303462" cy="776288"/>
            </a:xfrm>
          </p:grpSpPr>
          <p:sp>
            <p:nvSpPr>
              <p:cNvPr id="33" name="AutoShape 3"/>
              <p:cNvSpPr>
                <a:spLocks noChangeArrowheads="1"/>
              </p:cNvSpPr>
              <p:nvPr/>
            </p:nvSpPr>
            <p:spPr bwMode="auto">
              <a:xfrm>
                <a:off x="5916613" y="2479675"/>
                <a:ext cx="2303462" cy="720725"/>
              </a:xfrm>
              <a:prstGeom prst="roundRect">
                <a:avLst>
                  <a:gd name="adj" fmla="val 16667"/>
                </a:avLst>
              </a:prstGeom>
              <a:gradFill rotWithShape="1">
                <a:gsLst>
                  <a:gs pos="0">
                    <a:srgbClr val="65E2FF"/>
                  </a:gs>
                  <a:gs pos="100000">
                    <a:srgbClr val="00B0F0"/>
                  </a:gs>
                </a:gsLst>
                <a:lin ang="5400000" scaled="1"/>
              </a:gradFill>
              <a:ln w="9525" algn="ctr">
                <a:noFill/>
                <a:round/>
                <a:headEnd/>
                <a:tailEnd/>
              </a:ln>
            </p:spPr>
            <p:txBody>
              <a:bodyPr anchor="ctr"/>
              <a:lstStyle/>
              <a:p>
                <a:pPr eaLnBrk="0" hangingPunct="0"/>
                <a:endParaRPr lang="zh-CN" altLang="zh-CN"/>
              </a:p>
            </p:txBody>
          </p:sp>
          <p:sp>
            <p:nvSpPr>
              <p:cNvPr id="34" name="AutoShape 3"/>
              <p:cNvSpPr>
                <a:spLocks noChangeArrowheads="1"/>
              </p:cNvSpPr>
              <p:nvPr/>
            </p:nvSpPr>
            <p:spPr bwMode="gray">
              <a:xfrm>
                <a:off x="5916613" y="2570163"/>
                <a:ext cx="2303462" cy="539750"/>
              </a:xfrm>
              <a:prstGeom prst="roundRect">
                <a:avLst>
                  <a:gd name="adj" fmla="val 16667"/>
                </a:avLst>
              </a:prstGeom>
              <a:gradFill>
                <a:gsLst>
                  <a:gs pos="0">
                    <a:schemeClr val="bg1">
                      <a:lumMod val="95000"/>
                    </a:schemeClr>
                  </a:gs>
                  <a:gs pos="100000">
                    <a:schemeClr val="bg1">
                      <a:lumMod val="75000"/>
                    </a:schemeClr>
                  </a:gs>
                </a:gsLst>
                <a:lin ang="5400000" scaled="1"/>
              </a:gradFill>
              <a:ln w="25400" algn="ctr">
                <a:solidFill>
                  <a:schemeClr val="bg1"/>
                </a:solidFill>
                <a:round/>
                <a:headEnd/>
                <a:tailEnd/>
              </a:ln>
              <a:effectLst/>
            </p:spPr>
            <p:txBody>
              <a:bodyPr wrap="none" anchor="ctr"/>
              <a:lstStyle/>
              <a:p>
                <a:pPr algn="ctr" eaLnBrk="0" hangingPunct="0">
                  <a:defRPr/>
                </a:pPr>
                <a:r>
                  <a:rPr lang="en-US" altLang="zh-CN" sz="2000" dirty="0">
                    <a:solidFill>
                      <a:schemeClr val="tx2"/>
                    </a:solidFill>
                    <a:latin typeface="Arial" charset="0"/>
                    <a:ea typeface="微软雅黑" pitchFamily="34" charset="-122"/>
                  </a:rPr>
                  <a:t>Liver</a:t>
                </a:r>
                <a:endParaRPr lang="zh-CN" altLang="zh-CN" sz="2000" dirty="0">
                  <a:solidFill>
                    <a:schemeClr val="tx2"/>
                  </a:solidFill>
                  <a:latin typeface="Arial" charset="0"/>
                  <a:ea typeface="微软雅黑" pitchFamily="34" charset="-122"/>
                </a:endParaRPr>
              </a:p>
            </p:txBody>
          </p:sp>
          <p:sp>
            <p:nvSpPr>
              <p:cNvPr id="35" name="AutoShape 222"/>
              <p:cNvSpPr>
                <a:spLocks noChangeArrowheads="1"/>
              </p:cNvSpPr>
              <p:nvPr/>
            </p:nvSpPr>
            <p:spPr bwMode="auto">
              <a:xfrm>
                <a:off x="5988050" y="3181350"/>
                <a:ext cx="2160588" cy="74613"/>
              </a:xfrm>
              <a:custGeom>
                <a:avLst/>
                <a:gdLst>
                  <a:gd name="T0" fmla="*/ 2370872 w 21600"/>
                  <a:gd name="T1" fmla="*/ 35719 h 21600"/>
                  <a:gd name="T2" fmla="*/ 1208088 w 21600"/>
                  <a:gd name="T3" fmla="*/ 71437 h 21600"/>
                  <a:gd name="T4" fmla="*/ 45303 w 21600"/>
                  <a:gd name="T5" fmla="*/ 35719 h 21600"/>
                  <a:gd name="T6" fmla="*/ 1208088 w 21600"/>
                  <a:gd name="T7" fmla="*/ 0 h 21600"/>
                  <a:gd name="T8" fmla="*/ 0 60000 65536"/>
                  <a:gd name="T9" fmla="*/ 0 60000 65536"/>
                  <a:gd name="T10" fmla="*/ 0 60000 65536"/>
                  <a:gd name="T11" fmla="*/ 0 60000 65536"/>
                  <a:gd name="T12" fmla="*/ 2205 w 21600"/>
                  <a:gd name="T13" fmla="*/ 2205 h 21600"/>
                  <a:gd name="T14" fmla="*/ 19395 w 21600"/>
                  <a:gd name="T15" fmla="*/ 19395 h 21600"/>
                </a:gdLst>
                <a:ahLst/>
                <a:cxnLst>
                  <a:cxn ang="T8">
                    <a:pos x="T0" y="T1"/>
                  </a:cxn>
                  <a:cxn ang="T9">
                    <a:pos x="T2" y="T3"/>
                  </a:cxn>
                  <a:cxn ang="T10">
                    <a:pos x="T4" y="T5"/>
                  </a:cxn>
                  <a:cxn ang="T11">
                    <a:pos x="T6" y="T7"/>
                  </a:cxn>
                </a:cxnLst>
                <a:rect l="T12" t="T13" r="T14" b="T15"/>
                <a:pathLst>
                  <a:path w="21600" h="21600">
                    <a:moveTo>
                      <a:pt x="0" y="0"/>
                    </a:moveTo>
                    <a:lnTo>
                      <a:pt x="810" y="21600"/>
                    </a:lnTo>
                    <a:lnTo>
                      <a:pt x="20790" y="21600"/>
                    </a:lnTo>
                    <a:lnTo>
                      <a:pt x="21600" y="0"/>
                    </a:lnTo>
                    <a:close/>
                  </a:path>
                </a:pathLst>
              </a:custGeom>
              <a:gradFill rotWithShape="1">
                <a:gsLst>
                  <a:gs pos="0">
                    <a:srgbClr val="2DD7FF"/>
                  </a:gs>
                  <a:gs pos="100000">
                    <a:schemeClr val="tx2">
                      <a:gamma/>
                      <a:tint val="0"/>
                      <a:invGamma/>
                      <a:alpha val="0"/>
                    </a:schemeClr>
                  </a:gs>
                </a:gsLst>
                <a:lin ang="5400000" scaled="1"/>
              </a:gradFill>
              <a:ln w="9525">
                <a:noFill/>
                <a:miter lim="800000"/>
                <a:headEnd/>
                <a:tailEnd/>
              </a:ln>
            </p:spPr>
            <p:txBody>
              <a:bodyPr wrap="none" anchor="ctr"/>
              <a:lstStyle/>
              <a:p>
                <a:pPr eaLnBrk="0" hangingPunct="0">
                  <a:defRPr/>
                </a:pPr>
                <a:endParaRPr lang="zh-CN" altLang="zh-CN">
                  <a:solidFill>
                    <a:schemeClr val="bg1"/>
                  </a:solidFill>
                </a:endParaRPr>
              </a:p>
            </p:txBody>
          </p:sp>
        </p:grpSp>
      </p:grpSp>
      <p:sp>
        <p:nvSpPr>
          <p:cNvPr id="11" name="矩形 10"/>
          <p:cNvSpPr/>
          <p:nvPr/>
        </p:nvSpPr>
        <p:spPr>
          <a:xfrm>
            <a:off x="6213199" y="5329638"/>
            <a:ext cx="5258741" cy="1200329"/>
          </a:xfrm>
          <a:prstGeom prst="rect">
            <a:avLst/>
          </a:prstGeom>
        </p:spPr>
        <p:txBody>
          <a:bodyPr wrap="square">
            <a:spAutoFit/>
          </a:bodyPr>
          <a:lstStyle/>
          <a:p>
            <a:r>
              <a:rPr lang="en-US" altLang="zh-CN" dirty="0" smtClean="0"/>
              <a:t>Exercise: </a:t>
            </a:r>
          </a:p>
          <a:p>
            <a:pPr marL="285750" indent="-285750">
              <a:buFont typeface="Wingdings" pitchFamily="2" charset="2"/>
              <a:buChar char="Ø"/>
            </a:pPr>
            <a:r>
              <a:rPr lang="en-US" altLang="zh-CN" dirty="0" smtClean="0"/>
              <a:t>Beneficial effects on obesity related diseases such as type 2 diabetes</a:t>
            </a:r>
          </a:p>
          <a:p>
            <a:pPr marL="285750" indent="-285750">
              <a:buFont typeface="Wingdings" pitchFamily="2" charset="2"/>
              <a:buChar char="Ø"/>
            </a:pPr>
            <a:r>
              <a:rPr lang="en-US" altLang="zh-CN" dirty="0" smtClean="0"/>
              <a:t>Contribute to healthy longevity</a:t>
            </a:r>
            <a:endParaRPr lang="zh-CN" altLang="en-US" dirty="0"/>
          </a:p>
        </p:txBody>
      </p:sp>
    </p:spTree>
    <p:extLst>
      <p:ext uri="{BB962C8B-B14F-4D97-AF65-F5344CB8AC3E}">
        <p14:creationId xmlns:p14="http://schemas.microsoft.com/office/powerpoint/2010/main" val="3151723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8417" y="554344"/>
            <a:ext cx="6116071" cy="697725"/>
            <a:chOff x="-258417" y="554344"/>
            <a:chExt cx="6116071" cy="697725"/>
          </a:xfrm>
        </p:grpSpPr>
        <p:grpSp>
          <p:nvGrpSpPr>
            <p:cNvPr id="3" name="组合 2"/>
            <p:cNvGrpSpPr/>
            <p:nvPr/>
          </p:nvGrpSpPr>
          <p:grpSpPr>
            <a:xfrm>
              <a:off x="298174" y="554344"/>
              <a:ext cx="5559480" cy="697724"/>
              <a:chOff x="4986600" y="1039001"/>
              <a:chExt cx="5559480" cy="697724"/>
            </a:xfrm>
          </p:grpSpPr>
          <p:grpSp>
            <p:nvGrpSpPr>
              <p:cNvPr id="5" name="组合 4"/>
              <p:cNvGrpSpPr/>
              <p:nvPr/>
            </p:nvGrpSpPr>
            <p:grpSpPr>
              <a:xfrm>
                <a:off x="4986600" y="1039001"/>
                <a:ext cx="5559480" cy="697724"/>
                <a:chOff x="4758000" y="1859597"/>
                <a:chExt cx="5559480" cy="821739"/>
              </a:xfrm>
            </p:grpSpPr>
            <p:sp>
              <p:nvSpPr>
                <p:cNvPr id="7" name="矩形 6"/>
                <p:cNvSpPr/>
                <p:nvPr/>
              </p:nvSpPr>
              <p:spPr>
                <a:xfrm>
                  <a:off x="4758000" y="2005279"/>
                  <a:ext cx="682680" cy="53037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334000" y="1859597"/>
                  <a:ext cx="4983480" cy="821739"/>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857390" y="1993467"/>
                  <a:ext cx="480060" cy="652467"/>
                </a:xfrm>
                <a:prstGeom prst="rect">
                  <a:avLst/>
                </a:prstGeom>
                <a:noFill/>
              </p:spPr>
              <p:txBody>
                <a:bodyPr wrap="square" rtlCol="0">
                  <a:spAutoFit/>
                </a:bodyPr>
                <a:lstStyle/>
                <a:p>
                  <a:r>
                    <a:rPr lang="en-US" altLang="zh-CN" sz="3000" dirty="0" smtClean="0">
                      <a:solidFill>
                        <a:schemeClr val="bg1"/>
                      </a:solidFill>
                      <a:latin typeface="Meiryo" panose="020B0604030504040204" pitchFamily="34" charset="-128"/>
                      <a:ea typeface="Meiryo" panose="020B0604030504040204" pitchFamily="34" charset="-128"/>
                    </a:rPr>
                    <a:t>1</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6" name="文本框 5"/>
              <p:cNvSpPr txBox="1"/>
              <p:nvPr/>
            </p:nvSpPr>
            <p:spPr>
              <a:xfrm>
                <a:off x="6366075" y="1140109"/>
                <a:ext cx="3483210" cy="553998"/>
              </a:xfrm>
              <a:prstGeom prst="rect">
                <a:avLst/>
              </a:prstGeom>
              <a:noFill/>
            </p:spPr>
            <p:txBody>
              <a:bodyPr wrap="square" rtlCol="0">
                <a:spAutoFit/>
              </a:bodyPr>
              <a:lstStyle/>
              <a:p>
                <a:r>
                  <a:rPr lang="en-US" altLang="zh-CN" sz="3000" dirty="0" smtClean="0">
                    <a:latin typeface="微软雅黑" panose="020B0503020204020204" pitchFamily="34" charset="-122"/>
                    <a:ea typeface="微软雅黑" panose="020B0503020204020204" pitchFamily="34" charset="-122"/>
                  </a:rPr>
                  <a:t>Introduction </a:t>
                </a:r>
                <a:endParaRPr lang="zh-CN" altLang="en-US" sz="3000" dirty="0">
                  <a:latin typeface="微软雅黑" panose="020B0503020204020204" pitchFamily="34" charset="-122"/>
                  <a:ea typeface="微软雅黑" panose="020B0503020204020204" pitchFamily="34" charset="-122"/>
                </a:endParaRPr>
              </a:p>
            </p:txBody>
          </p:sp>
        </p:grpSp>
        <p:sp>
          <p:nvSpPr>
            <p:cNvPr id="4" name="矩形 3"/>
            <p:cNvSpPr/>
            <p:nvPr/>
          </p:nvSpPr>
          <p:spPr>
            <a:xfrm>
              <a:off x="-258417" y="554345"/>
              <a:ext cx="556591" cy="69772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Freeform 3"/>
          <p:cNvSpPr>
            <a:spLocks/>
          </p:cNvSpPr>
          <p:nvPr/>
        </p:nvSpPr>
        <p:spPr bwMode="gray">
          <a:xfrm>
            <a:off x="1346614" y="5030726"/>
            <a:ext cx="2019300" cy="962025"/>
          </a:xfrm>
          <a:custGeom>
            <a:avLst/>
            <a:gdLst>
              <a:gd name="T0" fmla="*/ 66666493 w 2320"/>
              <a:gd name="T1" fmla="*/ 1026908242 h 792"/>
              <a:gd name="T2" fmla="*/ 66666493 w 2320"/>
              <a:gd name="T3" fmla="*/ 0 h 792"/>
              <a:gd name="T4" fmla="*/ 0 w 2320"/>
              <a:gd name="T5" fmla="*/ 0 h 792"/>
              <a:gd name="T6" fmla="*/ 0 w 2320"/>
              <a:gd name="T7" fmla="*/ 1168550632 h 792"/>
              <a:gd name="T8" fmla="*/ 1757574349 w 2320"/>
              <a:gd name="T9" fmla="*/ 1168550632 h 792"/>
              <a:gd name="T10" fmla="*/ 1757574349 w 2320"/>
              <a:gd name="T11" fmla="*/ 1026908242 h 792"/>
              <a:gd name="T12" fmla="*/ 66666493 w 2320"/>
              <a:gd name="T13" fmla="*/ 1026908242 h 7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chemeClr val="hlink">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solidFill>
                <a:srgbClr val="000000"/>
              </a:solidFill>
            </a:endParaRPr>
          </a:p>
        </p:txBody>
      </p:sp>
      <p:sp>
        <p:nvSpPr>
          <p:cNvPr id="35" name="Freeform 4"/>
          <p:cNvSpPr>
            <a:spLocks/>
          </p:cNvSpPr>
          <p:nvPr/>
        </p:nvSpPr>
        <p:spPr bwMode="gray">
          <a:xfrm rot="10800000">
            <a:off x="8366760" y="1823846"/>
            <a:ext cx="1924050" cy="962025"/>
          </a:xfrm>
          <a:custGeom>
            <a:avLst/>
            <a:gdLst>
              <a:gd name="T0" fmla="*/ 60525471 w 2320"/>
              <a:gd name="T1" fmla="*/ 1026908242 h 792"/>
              <a:gd name="T2" fmla="*/ 60525471 w 2320"/>
              <a:gd name="T3" fmla="*/ 0 h 792"/>
              <a:gd name="T4" fmla="*/ 0 w 2320"/>
              <a:gd name="T5" fmla="*/ 0 h 792"/>
              <a:gd name="T6" fmla="*/ 0 w 2320"/>
              <a:gd name="T7" fmla="*/ 1168550632 h 792"/>
              <a:gd name="T8" fmla="*/ 1595676036 w 2320"/>
              <a:gd name="T9" fmla="*/ 1168550632 h 792"/>
              <a:gd name="T10" fmla="*/ 1595676036 w 2320"/>
              <a:gd name="T11" fmla="*/ 1026908242 h 792"/>
              <a:gd name="T12" fmla="*/ 60525471 w 2320"/>
              <a:gd name="T13" fmla="*/ 1026908242 h 7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chemeClr val="hlink">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solidFill>
                <a:srgbClr val="000000"/>
              </a:solidFill>
            </a:endParaRPr>
          </a:p>
        </p:txBody>
      </p:sp>
      <p:sp>
        <p:nvSpPr>
          <p:cNvPr id="10" name="矩形 9"/>
          <p:cNvSpPr/>
          <p:nvPr/>
        </p:nvSpPr>
        <p:spPr>
          <a:xfrm>
            <a:off x="2214753" y="2975800"/>
            <a:ext cx="7580376" cy="1938992"/>
          </a:xfrm>
          <a:prstGeom prst="rect">
            <a:avLst/>
          </a:prstGeom>
        </p:spPr>
        <p:txBody>
          <a:bodyPr wrap="square">
            <a:spAutoFit/>
          </a:bodyPr>
          <a:lstStyle/>
          <a:p>
            <a:pPr algn="just"/>
            <a:r>
              <a:rPr lang="en-US" altLang="zh-CN" sz="2400" dirty="0" smtClean="0"/>
              <a:t>Here we report the discovery of an orally active synthetic small molecule that binds to and activates both AdipoR1 and AdipoR2, ameliorates insulin resistance and type 2 diabetes, and prolongs the shortened life span of </a:t>
            </a:r>
            <a:r>
              <a:rPr lang="en-US" altLang="zh-CN" sz="2400" i="1" dirty="0" err="1" smtClean="0"/>
              <a:t>db</a:t>
            </a:r>
            <a:r>
              <a:rPr lang="en-US" altLang="zh-CN" sz="2400" i="1" dirty="0" smtClean="0"/>
              <a:t>/</a:t>
            </a:r>
            <a:r>
              <a:rPr lang="en-US" altLang="zh-CN" sz="2400" i="1" dirty="0" err="1" smtClean="0"/>
              <a:t>db</a:t>
            </a:r>
            <a:r>
              <a:rPr lang="en-US" altLang="zh-CN" sz="2400" dirty="0" smtClean="0"/>
              <a:t> mice</a:t>
            </a:r>
            <a:r>
              <a:rPr lang="en-US" altLang="zh-CN" sz="2400" dirty="0"/>
              <a:t>.</a:t>
            </a:r>
            <a:endParaRPr lang="zh-CN" altLang="en-US" sz="2400" dirty="0"/>
          </a:p>
        </p:txBody>
      </p:sp>
    </p:spTree>
    <p:extLst>
      <p:ext uri="{BB962C8B-B14F-4D97-AF65-F5344CB8AC3E}">
        <p14:creationId xmlns:p14="http://schemas.microsoft.com/office/powerpoint/2010/main" val="611114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flipH="1">
            <a:off x="9838346" y="256906"/>
            <a:ext cx="2631681" cy="697725"/>
            <a:chOff x="-258417" y="554344"/>
            <a:chExt cx="2631681" cy="697725"/>
          </a:xfrm>
        </p:grpSpPr>
        <p:grpSp>
          <p:nvGrpSpPr>
            <p:cNvPr id="26" name="组合 25"/>
            <p:cNvGrpSpPr/>
            <p:nvPr/>
          </p:nvGrpSpPr>
          <p:grpSpPr>
            <a:xfrm>
              <a:off x="283264" y="554344"/>
              <a:ext cx="2090000" cy="697724"/>
              <a:chOff x="4971690" y="1039001"/>
              <a:chExt cx="2090000" cy="697724"/>
            </a:xfrm>
          </p:grpSpPr>
          <p:grpSp>
            <p:nvGrpSpPr>
              <p:cNvPr id="28" name="组合 27"/>
              <p:cNvGrpSpPr/>
              <p:nvPr/>
            </p:nvGrpSpPr>
            <p:grpSpPr>
              <a:xfrm>
                <a:off x="4971690" y="1039001"/>
                <a:ext cx="2090000" cy="697724"/>
                <a:chOff x="4743090" y="1859597"/>
                <a:chExt cx="2090000" cy="821739"/>
              </a:xfrm>
            </p:grpSpPr>
            <p:sp>
              <p:nvSpPr>
                <p:cNvPr id="30" name="矩形 29"/>
                <p:cNvSpPr/>
                <p:nvPr/>
              </p:nvSpPr>
              <p:spPr>
                <a:xfrm>
                  <a:off x="4758000" y="2005279"/>
                  <a:ext cx="682680" cy="53037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334000" y="1859597"/>
                  <a:ext cx="1499090" cy="821739"/>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7430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29" name="文本框 28"/>
              <p:cNvSpPr txBox="1"/>
              <p:nvPr/>
            </p:nvSpPr>
            <p:spPr>
              <a:xfrm>
                <a:off x="5669280" y="1140109"/>
                <a:ext cx="1319258" cy="461665"/>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Results</a:t>
                </a:r>
                <a:endParaRPr lang="zh-CN" altLang="en-US" sz="2400" dirty="0">
                  <a:latin typeface="微软雅黑" panose="020B0503020204020204" pitchFamily="34" charset="-122"/>
                  <a:ea typeface="微软雅黑" panose="020B0503020204020204" pitchFamily="34" charset="-122"/>
                </a:endParaRPr>
              </a:p>
            </p:txBody>
          </p:sp>
        </p:grpSp>
        <p:sp>
          <p:nvSpPr>
            <p:cNvPr id="27" name="矩形 26"/>
            <p:cNvSpPr/>
            <p:nvPr/>
          </p:nvSpPr>
          <p:spPr>
            <a:xfrm>
              <a:off x="-258417" y="554345"/>
              <a:ext cx="556591" cy="69772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61526" y="380602"/>
            <a:ext cx="6697058" cy="697724"/>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tx1"/>
                </a:solidFill>
                <a:latin typeface="微软雅黑" panose="020B0503020204020204" pitchFamily="34" charset="-122"/>
                <a:ea typeface="微软雅黑" panose="020B0503020204020204" pitchFamily="34" charset="-122"/>
              </a:rPr>
              <a:t>2.1 </a:t>
            </a:r>
            <a:r>
              <a:rPr lang="en-US" altLang="zh-CN" b="1" dirty="0" smtClean="0">
                <a:solidFill>
                  <a:schemeClr val="tx1"/>
                </a:solidFill>
                <a:latin typeface="微软雅黑" panose="020B0503020204020204" pitchFamily="34" charset="-122"/>
                <a:ea typeface="微软雅黑" panose="020B0503020204020204" pitchFamily="34" charset="-122"/>
              </a:rPr>
              <a:t>Identification of small molecule agonists of </a:t>
            </a:r>
            <a:r>
              <a:rPr lang="en-US" altLang="zh-CN" b="1" dirty="0" err="1" smtClean="0">
                <a:solidFill>
                  <a:schemeClr val="tx1"/>
                </a:solidFill>
                <a:latin typeface="微软雅黑" panose="020B0503020204020204" pitchFamily="34" charset="-122"/>
                <a:ea typeface="微软雅黑" panose="020B0503020204020204" pitchFamily="34" charset="-122"/>
              </a:rPr>
              <a:t>AdipoR</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2" name="矩形 1"/>
          <p:cNvSpPr/>
          <p:nvPr/>
        </p:nvSpPr>
        <p:spPr>
          <a:xfrm>
            <a:off x="469392" y="1595735"/>
            <a:ext cx="10658856" cy="1200329"/>
          </a:xfrm>
          <a:prstGeom prst="rect">
            <a:avLst/>
          </a:prstGeom>
        </p:spPr>
        <p:txBody>
          <a:bodyPr wrap="square">
            <a:spAutoFit/>
          </a:bodyPr>
          <a:lstStyle/>
          <a:p>
            <a:r>
              <a:rPr lang="en-US" altLang="zh-CN" sz="2400" dirty="0" smtClean="0"/>
              <a:t>Screened a number of small molecules in the chemical library at Open Innovation Center for Drug Discovery, </a:t>
            </a:r>
            <a:r>
              <a:rPr lang="en-US" altLang="zh-CN" sz="2400" dirty="0" err="1" smtClean="0"/>
              <a:t>TheUniversity</a:t>
            </a:r>
            <a:r>
              <a:rPr lang="en-US" altLang="zh-CN" sz="2400" dirty="0" smtClean="0"/>
              <a:t> of Tokyo (</a:t>
            </a:r>
            <a:r>
              <a:rPr lang="zh-CN" altLang="en-US" sz="2400" dirty="0" smtClean="0"/>
              <a:t>东京大学药物</a:t>
            </a:r>
            <a:r>
              <a:rPr lang="zh-CN" altLang="en-US" sz="2400" dirty="0"/>
              <a:t>发现开放创新</a:t>
            </a:r>
            <a:r>
              <a:rPr lang="zh-CN" altLang="en-US" sz="2400" dirty="0" smtClean="0"/>
              <a:t>中心化学</a:t>
            </a:r>
            <a:r>
              <a:rPr lang="zh-CN" altLang="en-US" sz="2400" dirty="0"/>
              <a:t>库</a:t>
            </a:r>
            <a:r>
              <a:rPr lang="en-US" altLang="zh-CN" sz="2400" dirty="0" smtClean="0"/>
              <a: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755" y="2796064"/>
            <a:ext cx="4147168" cy="360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矩形 12"/>
          <p:cNvSpPr/>
          <p:nvPr/>
        </p:nvSpPr>
        <p:spPr>
          <a:xfrm>
            <a:off x="469392" y="3359575"/>
            <a:ext cx="5638800" cy="2199064"/>
          </a:xfrm>
          <a:prstGeom prst="rect">
            <a:avLst/>
          </a:prstGeom>
        </p:spPr>
        <p:txBody>
          <a:bodyPr wrap="square">
            <a:spAutoFit/>
          </a:bodyPr>
          <a:lstStyle/>
          <a:p>
            <a:endParaRPr lang="en-US" altLang="zh-CN" sz="2000" dirty="0"/>
          </a:p>
          <a:p>
            <a:pPr marL="342900" indent="-342900">
              <a:lnSpc>
                <a:spcPct val="150000"/>
              </a:lnSpc>
              <a:buFont typeface="Wingdings" pitchFamily="2" charset="2"/>
              <a:buChar char="Ø"/>
            </a:pPr>
            <a:r>
              <a:rPr lang="en-US" altLang="zh-CN" sz="2000" dirty="0" smtClean="0"/>
              <a:t>Activate AMPK</a:t>
            </a:r>
          </a:p>
          <a:p>
            <a:pPr marL="342900" indent="-342900">
              <a:lnSpc>
                <a:spcPct val="150000"/>
              </a:lnSpc>
              <a:buFont typeface="Wingdings" pitchFamily="2" charset="2"/>
              <a:buChar char="Ø"/>
            </a:pPr>
            <a:endParaRPr lang="en-US" altLang="zh-CN" sz="2000" dirty="0" smtClean="0"/>
          </a:p>
          <a:p>
            <a:pPr marL="342900" indent="-342900">
              <a:lnSpc>
                <a:spcPct val="150000"/>
              </a:lnSpc>
              <a:buFont typeface="Wingdings" pitchFamily="2" charset="2"/>
              <a:buChar char="Ø"/>
            </a:pPr>
            <a:r>
              <a:rPr lang="en-US" altLang="zh-CN" sz="2000" dirty="0" smtClean="0"/>
              <a:t>The dependency of stimulated AMPK on </a:t>
            </a:r>
            <a:r>
              <a:rPr lang="en-US" altLang="zh-CN" sz="2000" dirty="0" err="1" smtClean="0"/>
              <a:t>AdipoR</a:t>
            </a:r>
            <a:r>
              <a:rPr lang="en-US" altLang="zh-CN" sz="2000" dirty="0" smtClean="0"/>
              <a:t> in C2C12 </a:t>
            </a:r>
            <a:r>
              <a:rPr lang="en-US" altLang="zh-CN" sz="2000" dirty="0" err="1" smtClean="0"/>
              <a:t>myotubes</a:t>
            </a:r>
            <a:r>
              <a:rPr lang="en-US" altLang="zh-CN" sz="2000" dirty="0" smtClean="0"/>
              <a:t>.</a:t>
            </a:r>
            <a:endParaRPr lang="zh-CN" altLang="en-US" sz="2000" dirty="0"/>
          </a:p>
        </p:txBody>
      </p:sp>
    </p:spTree>
    <p:extLst>
      <p:ext uri="{BB962C8B-B14F-4D97-AF65-F5344CB8AC3E}">
        <p14:creationId xmlns:p14="http://schemas.microsoft.com/office/powerpoint/2010/main" val="4102755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flipH="1">
            <a:off x="9838346" y="256906"/>
            <a:ext cx="2631681" cy="697725"/>
            <a:chOff x="-258417" y="554344"/>
            <a:chExt cx="2631681" cy="697725"/>
          </a:xfrm>
        </p:grpSpPr>
        <p:grpSp>
          <p:nvGrpSpPr>
            <p:cNvPr id="26" name="组合 25"/>
            <p:cNvGrpSpPr/>
            <p:nvPr/>
          </p:nvGrpSpPr>
          <p:grpSpPr>
            <a:xfrm>
              <a:off x="283264" y="554344"/>
              <a:ext cx="2090000" cy="697724"/>
              <a:chOff x="4971690" y="1039001"/>
              <a:chExt cx="2090000" cy="697724"/>
            </a:xfrm>
          </p:grpSpPr>
          <p:grpSp>
            <p:nvGrpSpPr>
              <p:cNvPr id="28" name="组合 27"/>
              <p:cNvGrpSpPr/>
              <p:nvPr/>
            </p:nvGrpSpPr>
            <p:grpSpPr>
              <a:xfrm>
                <a:off x="4971690" y="1039001"/>
                <a:ext cx="2090000" cy="697724"/>
                <a:chOff x="4743090" y="1859597"/>
                <a:chExt cx="2090000" cy="821739"/>
              </a:xfrm>
            </p:grpSpPr>
            <p:sp>
              <p:nvSpPr>
                <p:cNvPr id="30" name="矩形 29"/>
                <p:cNvSpPr/>
                <p:nvPr/>
              </p:nvSpPr>
              <p:spPr>
                <a:xfrm>
                  <a:off x="4758000" y="2005279"/>
                  <a:ext cx="682680" cy="53037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334000" y="1859597"/>
                  <a:ext cx="1499090" cy="821739"/>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7430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29" name="文本框 28"/>
              <p:cNvSpPr txBox="1"/>
              <p:nvPr/>
            </p:nvSpPr>
            <p:spPr>
              <a:xfrm>
                <a:off x="5669280" y="1140109"/>
                <a:ext cx="1319258" cy="461665"/>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Results</a:t>
                </a:r>
                <a:endParaRPr lang="zh-CN" altLang="en-US" sz="2400" dirty="0">
                  <a:latin typeface="微软雅黑" panose="020B0503020204020204" pitchFamily="34" charset="-122"/>
                  <a:ea typeface="微软雅黑" panose="020B0503020204020204" pitchFamily="34" charset="-122"/>
                </a:endParaRPr>
              </a:p>
            </p:txBody>
          </p:sp>
        </p:grpSp>
        <p:sp>
          <p:nvSpPr>
            <p:cNvPr id="27" name="矩形 26"/>
            <p:cNvSpPr/>
            <p:nvPr/>
          </p:nvSpPr>
          <p:spPr>
            <a:xfrm>
              <a:off x="-258417" y="554345"/>
              <a:ext cx="556591" cy="69772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61526" y="380602"/>
            <a:ext cx="6697058" cy="697724"/>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tx1"/>
                </a:solidFill>
                <a:latin typeface="微软雅黑" panose="020B0503020204020204" pitchFamily="34" charset="-122"/>
                <a:ea typeface="微软雅黑" panose="020B0503020204020204" pitchFamily="34" charset="-122"/>
              </a:rPr>
              <a:t>2.1 </a:t>
            </a:r>
            <a:r>
              <a:rPr lang="en-US" altLang="zh-CN" b="1" dirty="0" smtClean="0">
                <a:solidFill>
                  <a:schemeClr val="tx1"/>
                </a:solidFill>
                <a:latin typeface="微软雅黑" panose="020B0503020204020204" pitchFamily="34" charset="-122"/>
                <a:ea typeface="微软雅黑" panose="020B0503020204020204" pitchFamily="34" charset="-122"/>
              </a:rPr>
              <a:t>Identification of small molecule agonists of </a:t>
            </a:r>
            <a:r>
              <a:rPr lang="en-US" altLang="zh-CN" b="1" dirty="0" err="1" smtClean="0">
                <a:solidFill>
                  <a:schemeClr val="tx1"/>
                </a:solidFill>
                <a:latin typeface="微软雅黑" panose="020B0503020204020204" pitchFamily="34" charset="-122"/>
                <a:ea typeface="微软雅黑" panose="020B0503020204020204" pitchFamily="34" charset="-122"/>
              </a:rPr>
              <a:t>AdipoR</a:t>
            </a:r>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816" y="1487858"/>
            <a:ext cx="7817168" cy="37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26464" y="5577840"/>
            <a:ext cx="8878824" cy="923330"/>
          </a:xfrm>
          <a:prstGeom prst="rect">
            <a:avLst/>
          </a:prstGeom>
          <a:noFill/>
        </p:spPr>
        <p:txBody>
          <a:bodyPr wrap="square" rtlCol="0">
            <a:spAutoFit/>
          </a:bodyPr>
          <a:lstStyle/>
          <a:p>
            <a:r>
              <a:rPr lang="en-US" altLang="zh-CN" dirty="0" smtClean="0"/>
              <a:t>C2C12 </a:t>
            </a:r>
            <a:r>
              <a:rPr lang="en-US" altLang="zh-CN" dirty="0" err="1" smtClean="0"/>
              <a:t>myotubes</a:t>
            </a:r>
            <a:r>
              <a:rPr lang="en-US" altLang="zh-CN" dirty="0"/>
              <a:t>: </a:t>
            </a:r>
            <a:r>
              <a:rPr lang="en-US" altLang="zh-CN" dirty="0" err="1" smtClean="0"/>
              <a:t>AdipoRon</a:t>
            </a:r>
            <a:r>
              <a:rPr lang="en-US" altLang="zh-CN" dirty="0"/>
              <a:t> increase the phosphorylation </a:t>
            </a:r>
            <a:r>
              <a:rPr lang="en-US" altLang="zh-CN" dirty="0" smtClean="0"/>
              <a:t>of AMPK</a:t>
            </a:r>
            <a:r>
              <a:rPr lang="el-GR" altLang="zh-CN" dirty="0" smtClean="0"/>
              <a:t>α</a:t>
            </a:r>
            <a:r>
              <a:rPr lang="en-US" altLang="zh-CN" dirty="0"/>
              <a:t>; </a:t>
            </a:r>
            <a:r>
              <a:rPr lang="en-US" altLang="zh-CN" dirty="0" smtClean="0"/>
              <a:t>Suppression of AdipoR1 by specific </a:t>
            </a:r>
            <a:r>
              <a:rPr lang="en-US" altLang="zh-CN" dirty="0" err="1" smtClean="0"/>
              <a:t>siRNA</a:t>
            </a:r>
            <a:r>
              <a:rPr lang="en-US" altLang="zh-CN" dirty="0" smtClean="0"/>
              <a:t> greatly reduced the increase in AMPK phosphorylation induced by </a:t>
            </a:r>
            <a:r>
              <a:rPr lang="en-US" altLang="zh-CN" dirty="0" err="1" smtClean="0"/>
              <a:t>AdipoRon,indicating</a:t>
            </a:r>
            <a:r>
              <a:rPr lang="en-US" altLang="zh-CN" dirty="0" smtClean="0"/>
              <a:t> that </a:t>
            </a:r>
            <a:r>
              <a:rPr lang="en-US" altLang="zh-CN" dirty="0" err="1" smtClean="0"/>
              <a:t>AdipoRon</a:t>
            </a:r>
            <a:r>
              <a:rPr lang="en-US" altLang="zh-CN" dirty="0" smtClean="0"/>
              <a:t> increased AMPK phosphorylation via AdipoR1.</a:t>
            </a:r>
            <a:endParaRPr lang="zh-CN" altLang="en-US" dirty="0"/>
          </a:p>
        </p:txBody>
      </p:sp>
    </p:spTree>
    <p:extLst>
      <p:ext uri="{BB962C8B-B14F-4D97-AF65-F5344CB8AC3E}">
        <p14:creationId xmlns:p14="http://schemas.microsoft.com/office/powerpoint/2010/main" val="1435550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flipH="1">
            <a:off x="9838346" y="256906"/>
            <a:ext cx="2631681" cy="697725"/>
            <a:chOff x="-258417" y="554344"/>
            <a:chExt cx="2631681" cy="697725"/>
          </a:xfrm>
        </p:grpSpPr>
        <p:grpSp>
          <p:nvGrpSpPr>
            <p:cNvPr id="26" name="组合 25"/>
            <p:cNvGrpSpPr/>
            <p:nvPr/>
          </p:nvGrpSpPr>
          <p:grpSpPr>
            <a:xfrm>
              <a:off x="283264" y="554344"/>
              <a:ext cx="2090000" cy="697724"/>
              <a:chOff x="4971690" y="1039001"/>
              <a:chExt cx="2090000" cy="697724"/>
            </a:xfrm>
          </p:grpSpPr>
          <p:grpSp>
            <p:nvGrpSpPr>
              <p:cNvPr id="28" name="组合 27"/>
              <p:cNvGrpSpPr/>
              <p:nvPr/>
            </p:nvGrpSpPr>
            <p:grpSpPr>
              <a:xfrm>
                <a:off x="4971690" y="1039001"/>
                <a:ext cx="2090000" cy="697724"/>
                <a:chOff x="4743090" y="1859597"/>
                <a:chExt cx="2090000" cy="821739"/>
              </a:xfrm>
            </p:grpSpPr>
            <p:sp>
              <p:nvSpPr>
                <p:cNvPr id="30" name="矩形 29"/>
                <p:cNvSpPr/>
                <p:nvPr/>
              </p:nvSpPr>
              <p:spPr>
                <a:xfrm>
                  <a:off x="4758000" y="2005279"/>
                  <a:ext cx="682680" cy="53037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334000" y="1859597"/>
                  <a:ext cx="1499090" cy="821739"/>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7430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29" name="文本框 28"/>
              <p:cNvSpPr txBox="1"/>
              <p:nvPr/>
            </p:nvSpPr>
            <p:spPr>
              <a:xfrm>
                <a:off x="5669280" y="1140109"/>
                <a:ext cx="1319258" cy="461665"/>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Results</a:t>
                </a:r>
                <a:endParaRPr lang="zh-CN" altLang="en-US" sz="2400" dirty="0">
                  <a:latin typeface="微软雅黑" panose="020B0503020204020204" pitchFamily="34" charset="-122"/>
                  <a:ea typeface="微软雅黑" panose="020B0503020204020204" pitchFamily="34" charset="-122"/>
                </a:endParaRPr>
              </a:p>
            </p:txBody>
          </p:sp>
        </p:grpSp>
        <p:sp>
          <p:nvSpPr>
            <p:cNvPr id="27" name="矩形 26"/>
            <p:cNvSpPr/>
            <p:nvPr/>
          </p:nvSpPr>
          <p:spPr>
            <a:xfrm>
              <a:off x="-258417" y="554345"/>
              <a:ext cx="556591" cy="69772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61526" y="380602"/>
            <a:ext cx="6697058" cy="697724"/>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tx1"/>
                </a:solidFill>
                <a:latin typeface="微软雅黑" panose="020B0503020204020204" pitchFamily="34" charset="-122"/>
                <a:ea typeface="微软雅黑" panose="020B0503020204020204" pitchFamily="34" charset="-122"/>
              </a:rPr>
              <a:t>2.1 </a:t>
            </a:r>
            <a:r>
              <a:rPr lang="en-US" altLang="zh-CN" b="1" dirty="0" smtClean="0">
                <a:solidFill>
                  <a:schemeClr val="tx1"/>
                </a:solidFill>
                <a:latin typeface="微软雅黑" panose="020B0503020204020204" pitchFamily="34" charset="-122"/>
                <a:ea typeface="微软雅黑" panose="020B0503020204020204" pitchFamily="34" charset="-122"/>
              </a:rPr>
              <a:t>Identification of small molecule agonists of </a:t>
            </a:r>
            <a:r>
              <a:rPr lang="en-US" altLang="zh-CN" b="1" dirty="0" err="1" smtClean="0">
                <a:solidFill>
                  <a:schemeClr val="tx1"/>
                </a:solidFill>
                <a:latin typeface="微软雅黑" panose="020B0503020204020204" pitchFamily="34" charset="-122"/>
                <a:ea typeface="微软雅黑" panose="020B0503020204020204" pitchFamily="34" charset="-122"/>
              </a:rPr>
              <a:t>AdipoR</a:t>
            </a:r>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39" y="1590171"/>
            <a:ext cx="8641743" cy="4030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1301495" y="5967907"/>
            <a:ext cx="9269631" cy="369332"/>
          </a:xfrm>
          <a:prstGeom prst="rect">
            <a:avLst/>
          </a:prstGeom>
        </p:spPr>
        <p:txBody>
          <a:bodyPr wrap="square">
            <a:spAutoFit/>
          </a:bodyPr>
          <a:lstStyle/>
          <a:p>
            <a:pPr algn="ctr"/>
            <a:r>
              <a:rPr lang="en-US" altLang="zh-CN" dirty="0" err="1" smtClean="0"/>
              <a:t>AdipoRon</a:t>
            </a:r>
            <a:r>
              <a:rPr lang="en-US" altLang="zh-CN" dirty="0" smtClean="0"/>
              <a:t> replenished </a:t>
            </a:r>
            <a:r>
              <a:rPr lang="en-US" altLang="zh-CN" dirty="0" err="1" smtClean="0"/>
              <a:t>AMPKphosphorylation</a:t>
            </a:r>
            <a:r>
              <a:rPr lang="en-US" altLang="zh-CN" dirty="0" smtClean="0"/>
              <a:t> stimulated by adiponectin.</a:t>
            </a:r>
            <a:endParaRPr lang="zh-CN" altLang="en-US" dirty="0"/>
          </a:p>
        </p:txBody>
      </p:sp>
    </p:spTree>
    <p:extLst>
      <p:ext uri="{BB962C8B-B14F-4D97-AF65-F5344CB8AC3E}">
        <p14:creationId xmlns:p14="http://schemas.microsoft.com/office/powerpoint/2010/main" val="2863202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878</TotalTime>
  <Words>2212</Words>
  <Application>Microsoft Office PowerPoint</Application>
  <PresentationFormat>自定义</PresentationFormat>
  <Paragraphs>247</Paragraphs>
  <Slides>32</Slides>
  <Notes>26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32</vt:i4>
      </vt:variant>
    </vt:vector>
  </HeadingPairs>
  <TitlesOfParts>
    <vt:vector size="43" baseType="lpstr">
      <vt:lpstr>Arial</vt:lpstr>
      <vt:lpstr>宋体</vt:lpstr>
      <vt:lpstr>微软雅黑</vt:lpstr>
      <vt:lpstr>Times New Roman</vt:lpstr>
      <vt:lpstr>Wingdings</vt:lpstr>
      <vt:lpstr>方正清刻本悦宋简体</vt:lpstr>
      <vt:lpstr>Meiryo</vt:lpstr>
      <vt:lpstr>Calibri Light</vt:lpstr>
      <vt:lpstr>Calibri</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ZheJiang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沈涛</dc:creator>
  <cp:lastModifiedBy>Sky123.Org</cp:lastModifiedBy>
  <cp:revision>108</cp:revision>
  <dcterms:created xsi:type="dcterms:W3CDTF">2015-02-12T14:57:31Z</dcterms:created>
  <dcterms:modified xsi:type="dcterms:W3CDTF">2016-04-08T23:54:53Z</dcterms:modified>
</cp:coreProperties>
</file>