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3" r:id="rId3"/>
    <p:sldId id="335" r:id="rId4"/>
    <p:sldId id="334" r:id="rId5"/>
    <p:sldId id="336" r:id="rId6"/>
    <p:sldId id="337" r:id="rId7"/>
    <p:sldId id="339" r:id="rId8"/>
    <p:sldId id="338" r:id="rId9"/>
    <p:sldId id="374" r:id="rId10"/>
    <p:sldId id="340" r:id="rId11"/>
    <p:sldId id="341" r:id="rId12"/>
    <p:sldId id="342" r:id="rId13"/>
    <p:sldId id="343" r:id="rId14"/>
    <p:sldId id="344" r:id="rId15"/>
    <p:sldId id="345" r:id="rId16"/>
    <p:sldId id="348" r:id="rId17"/>
    <p:sldId id="349" r:id="rId18"/>
    <p:sldId id="347" r:id="rId19"/>
    <p:sldId id="350" r:id="rId20"/>
    <p:sldId id="346" r:id="rId21"/>
    <p:sldId id="351" r:id="rId22"/>
    <p:sldId id="354" r:id="rId23"/>
    <p:sldId id="353" r:id="rId24"/>
    <p:sldId id="355" r:id="rId25"/>
    <p:sldId id="356" r:id="rId26"/>
    <p:sldId id="357" r:id="rId27"/>
    <p:sldId id="358" r:id="rId28"/>
    <p:sldId id="364" r:id="rId29"/>
    <p:sldId id="360" r:id="rId30"/>
    <p:sldId id="361" r:id="rId31"/>
    <p:sldId id="362" r:id="rId32"/>
    <p:sldId id="363" r:id="rId33"/>
    <p:sldId id="359" r:id="rId34"/>
    <p:sldId id="366" r:id="rId35"/>
    <p:sldId id="365" r:id="rId36"/>
    <p:sldId id="370" r:id="rId37"/>
    <p:sldId id="371" r:id="rId38"/>
    <p:sldId id="373" r:id="rId39"/>
    <p:sldId id="372" r:id="rId40"/>
    <p:sldId id="367" r:id="rId41"/>
    <p:sldId id="368" r:id="rId42"/>
    <p:sldId id="369"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63849" autoAdjust="0"/>
  </p:normalViewPr>
  <p:slideViewPr>
    <p:cSldViewPr snapToGrid="0">
      <p:cViewPr varScale="1">
        <p:scale>
          <a:sx n="47" d="100"/>
          <a:sy n="47" d="100"/>
        </p:scale>
        <p:origin x="2244" y="54"/>
      </p:cViewPr>
      <p:guideLst/>
    </p:cSldViewPr>
  </p:slideViewPr>
  <p:outlineViewPr>
    <p:cViewPr>
      <p:scale>
        <a:sx n="33" d="100"/>
        <a:sy n="33" d="100"/>
      </p:scale>
      <p:origin x="0" y="-6816"/>
    </p:cViewPr>
  </p:outlineViewPr>
  <p:notesTextViewPr>
    <p:cViewPr>
      <p:scale>
        <a:sx n="1" d="1"/>
        <a:sy n="1" d="1"/>
      </p:scale>
      <p:origin x="0" y="0"/>
    </p:cViewPr>
  </p:notesTextViewPr>
  <p:sorterViewPr>
    <p:cViewPr varScale="1">
      <p:scale>
        <a:sx n="100" d="100"/>
        <a:sy n="100" d="100"/>
      </p:scale>
      <p:origin x="0" y="-5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9E1B3-E6BB-4B80-A87C-7BC9D69CB267}" type="datetimeFigureOut">
              <a:rPr lang="zh-CN" altLang="en-US" smtClean="0"/>
              <a:t>2016-04-09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25041-4476-4290-8CD2-C0E114AE5D0A}" type="slidenum">
              <a:rPr lang="zh-CN" altLang="en-US" smtClean="0"/>
              <a:t>‹#›</a:t>
            </a:fld>
            <a:endParaRPr lang="zh-CN" altLang="en-US"/>
          </a:p>
        </p:txBody>
      </p:sp>
    </p:spTree>
    <p:extLst>
      <p:ext uri="{BB962C8B-B14F-4D97-AF65-F5344CB8AC3E}">
        <p14:creationId xmlns:p14="http://schemas.microsoft.com/office/powerpoint/2010/main" val="311031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1</a:t>
            </a:fld>
            <a:endParaRPr lang="zh-CN" altLang="en-US"/>
          </a:p>
        </p:txBody>
      </p:sp>
    </p:spTree>
    <p:extLst>
      <p:ext uri="{BB962C8B-B14F-4D97-AF65-F5344CB8AC3E}">
        <p14:creationId xmlns:p14="http://schemas.microsoft.com/office/powerpoint/2010/main" val="240918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15</a:t>
            </a:fld>
            <a:endParaRPr lang="zh-CN" altLang="en-US"/>
          </a:p>
        </p:txBody>
      </p:sp>
    </p:spTree>
    <p:extLst>
      <p:ext uri="{BB962C8B-B14F-4D97-AF65-F5344CB8AC3E}">
        <p14:creationId xmlns:p14="http://schemas.microsoft.com/office/powerpoint/2010/main" val="415670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18</a:t>
            </a:fld>
            <a:endParaRPr lang="zh-CN" altLang="en-US"/>
          </a:p>
        </p:txBody>
      </p:sp>
    </p:spTree>
    <p:extLst>
      <p:ext uri="{BB962C8B-B14F-4D97-AF65-F5344CB8AC3E}">
        <p14:creationId xmlns:p14="http://schemas.microsoft.com/office/powerpoint/2010/main" val="23237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早期的研究表明围产期环境在肥胖和糖尿病的发病机制</a:t>
            </a:r>
            <a:endParaRPr lang="en-US" altLang="zh-CN" dirty="0" smtClean="0"/>
          </a:p>
          <a:p>
            <a:endParaRPr lang="en-US" altLang="zh-CN" dirty="0" smtClean="0"/>
          </a:p>
          <a:p>
            <a:r>
              <a:rPr lang="zh-CN" altLang="en-US" dirty="0" smtClean="0"/>
              <a:t>挪威</a:t>
            </a:r>
            <a:r>
              <a:rPr lang="en-US" altLang="zh-CN" dirty="0" err="1" smtClean="0"/>
              <a:t>Forsdahl</a:t>
            </a:r>
            <a:r>
              <a:rPr lang="zh-CN" altLang="en-US" dirty="0" smtClean="0"/>
              <a:t>（</a:t>
            </a:r>
            <a:r>
              <a:rPr lang="en-US" altLang="zh-CN" dirty="0" smtClean="0"/>
              <a:t>155</a:t>
            </a:r>
            <a:r>
              <a:rPr lang="zh-CN" altLang="en-US" dirty="0" smtClean="0"/>
              <a:t>）对近</a:t>
            </a:r>
            <a:r>
              <a:rPr lang="en-US" altLang="zh-CN" dirty="0" smtClean="0"/>
              <a:t>50</a:t>
            </a:r>
            <a:r>
              <a:rPr lang="zh-CN" altLang="en-US" dirty="0" smtClean="0"/>
              <a:t>年后涌现出的研究证明的动脉粥样硬化性疾病变异与目前的死亡率不相关，但与过去的婴儿死亡率强相关。</a:t>
            </a:r>
            <a:endParaRPr lang="en-US" altLang="zh-CN" dirty="0" smtClean="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20</a:t>
            </a:fld>
            <a:endParaRPr lang="zh-CN" altLang="en-US"/>
          </a:p>
        </p:txBody>
      </p:sp>
    </p:spTree>
    <p:extLst>
      <p:ext uri="{BB962C8B-B14F-4D97-AF65-F5344CB8AC3E}">
        <p14:creationId xmlns:p14="http://schemas.microsoft.com/office/powerpoint/2010/main" val="100993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occurred in the western part of the Netherlands at the end of World War II</a:t>
            </a:r>
          </a:p>
          <a:p>
            <a:endParaRPr lang="en-US" altLang="zh-CN" sz="1200" b="0" i="0" u="none" strike="noStrike" kern="1200" baseline="0" dirty="0" smtClean="0">
              <a:solidFill>
                <a:schemeClr val="tx1"/>
              </a:solidFill>
              <a:latin typeface="+mn-lt"/>
              <a:ea typeface="+mn-ea"/>
              <a:cs typeface="+mn-cs"/>
            </a:endParaRPr>
          </a:p>
          <a:p>
            <a:r>
              <a:rPr lang="zh-CN" altLang="zh-CN" sz="1200" kern="1200" dirty="0" smtClean="0">
                <a:solidFill>
                  <a:schemeClr val="tx1"/>
                </a:solidFill>
                <a:effectLst/>
                <a:latin typeface="+mn-lt"/>
                <a:ea typeface="+mn-ea"/>
                <a:cs typeface="+mn-cs"/>
              </a:rPr>
              <a:t>产后低营养摄入减少了</a:t>
            </a:r>
            <a:r>
              <a:rPr lang="en-US" altLang="zh-CN" sz="1200" kern="1200" dirty="0" smtClean="0">
                <a:solidFill>
                  <a:schemeClr val="tx1"/>
                </a:solidFill>
                <a:effectLst/>
                <a:latin typeface="+mn-lt"/>
                <a:ea typeface="+mn-ea"/>
                <a:cs typeface="+mn-cs"/>
              </a:rPr>
              <a:t>19</a:t>
            </a:r>
            <a:r>
              <a:rPr lang="zh-CN" altLang="zh-CN" sz="1200" kern="1200" dirty="0" smtClean="0">
                <a:solidFill>
                  <a:schemeClr val="tx1"/>
                </a:solidFill>
                <a:effectLst/>
                <a:latin typeface="+mn-lt"/>
                <a:ea typeface="+mn-ea"/>
                <a:cs typeface="+mn-cs"/>
              </a:rPr>
              <a:t>岁肥胖的风险。</a:t>
            </a:r>
            <a:endParaRPr lang="en-US" altLang="zh-CN" sz="1200" kern="1200" dirty="0" smtClean="0">
              <a:solidFill>
                <a:schemeClr val="tx1"/>
              </a:solidFill>
              <a:effectLst/>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食欲在哺乳期形成，下丘脑发挥重要作用</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3A25041-4476-4290-8CD2-C0E114AE5D0A}" type="slidenum">
              <a:rPr lang="zh-CN" altLang="en-US" smtClean="0"/>
              <a:t>21</a:t>
            </a:fld>
            <a:endParaRPr lang="zh-CN" altLang="en-US"/>
          </a:p>
        </p:txBody>
      </p:sp>
    </p:spTree>
    <p:extLst>
      <p:ext uri="{BB962C8B-B14F-4D97-AF65-F5344CB8AC3E}">
        <p14:creationId xmlns:p14="http://schemas.microsoft.com/office/powerpoint/2010/main" val="3775658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22</a:t>
            </a:fld>
            <a:endParaRPr lang="zh-CN" altLang="en-US"/>
          </a:p>
        </p:txBody>
      </p:sp>
    </p:spTree>
    <p:extLst>
      <p:ext uri="{BB962C8B-B14F-4D97-AF65-F5344CB8AC3E}">
        <p14:creationId xmlns:p14="http://schemas.microsoft.com/office/powerpoint/2010/main" val="70859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23</a:t>
            </a:fld>
            <a:endParaRPr lang="zh-CN" altLang="en-US"/>
          </a:p>
        </p:txBody>
      </p:sp>
    </p:spTree>
    <p:extLst>
      <p:ext uri="{BB962C8B-B14F-4D97-AF65-F5344CB8AC3E}">
        <p14:creationId xmlns:p14="http://schemas.microsoft.com/office/powerpoint/2010/main" val="389359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24</a:t>
            </a:fld>
            <a:endParaRPr lang="zh-CN" altLang="en-US"/>
          </a:p>
        </p:txBody>
      </p:sp>
    </p:spTree>
    <p:extLst>
      <p:ext uri="{BB962C8B-B14F-4D97-AF65-F5344CB8AC3E}">
        <p14:creationId xmlns:p14="http://schemas.microsoft.com/office/powerpoint/2010/main" val="137430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26</a:t>
            </a:fld>
            <a:endParaRPr lang="zh-CN" altLang="en-US"/>
          </a:p>
        </p:txBody>
      </p:sp>
    </p:spTree>
    <p:extLst>
      <p:ext uri="{BB962C8B-B14F-4D97-AF65-F5344CB8AC3E}">
        <p14:creationId xmlns:p14="http://schemas.microsoft.com/office/powerpoint/2010/main" val="371588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27</a:t>
            </a:fld>
            <a:endParaRPr lang="zh-CN" altLang="en-US"/>
          </a:p>
        </p:txBody>
      </p:sp>
    </p:spTree>
    <p:extLst>
      <p:ext uri="{BB962C8B-B14F-4D97-AF65-F5344CB8AC3E}">
        <p14:creationId xmlns:p14="http://schemas.microsoft.com/office/powerpoint/2010/main" val="202008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能量和葡萄糖稳态调节</a:t>
            </a:r>
            <a:endParaRPr lang="en-US" altLang="zh-CN" dirty="0" smtClean="0"/>
          </a:p>
          <a:p>
            <a:r>
              <a:rPr lang="en-US" altLang="zh-CN" dirty="0" smtClean="0"/>
              <a:t>5.1 </a:t>
            </a:r>
            <a:r>
              <a:rPr lang="zh-CN" altLang="en-US" dirty="0" smtClean="0"/>
              <a:t>控制能量和葡萄糖稳态的中枢性外周会话</a:t>
            </a:r>
            <a:endParaRPr lang="en-US" altLang="zh-CN" dirty="0" smtClean="0"/>
          </a:p>
          <a:p>
            <a:r>
              <a:rPr lang="en-US" altLang="zh-CN" dirty="0" smtClean="0"/>
              <a:t>5.2 </a:t>
            </a:r>
            <a:r>
              <a:rPr lang="zh-CN" altLang="en-US" dirty="0" smtClean="0"/>
              <a:t>代谢感知神经元：葡萄糖和能量平衡的基本集成和调节</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5.3 </a:t>
            </a:r>
            <a:r>
              <a:rPr lang="zh-CN" altLang="en-US" b="0" dirty="0" smtClean="0"/>
              <a:t>稳态和奖励系统</a:t>
            </a:r>
            <a:endParaRPr lang="en-US" altLang="zh-CN" b="1" dirty="0" smtClean="0"/>
          </a:p>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28</a:t>
            </a:fld>
            <a:endParaRPr lang="zh-CN" altLang="en-US"/>
          </a:p>
        </p:txBody>
      </p:sp>
    </p:spTree>
    <p:extLst>
      <p:ext uri="{BB962C8B-B14F-4D97-AF65-F5344CB8AC3E}">
        <p14:creationId xmlns:p14="http://schemas.microsoft.com/office/powerpoint/2010/main" val="243901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4</a:t>
            </a:fld>
            <a:endParaRPr lang="zh-CN" altLang="en-US"/>
          </a:p>
        </p:txBody>
      </p:sp>
    </p:spTree>
    <p:extLst>
      <p:ext uri="{BB962C8B-B14F-4D97-AF65-F5344CB8AC3E}">
        <p14:creationId xmlns:p14="http://schemas.microsoft.com/office/powerpoint/2010/main" val="1864722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中枢：下丘脑，促进摄食、抑制摄食</a:t>
            </a:r>
            <a:endParaRPr lang="en-US" altLang="zh-CN" dirty="0" smtClean="0"/>
          </a:p>
          <a:p>
            <a:r>
              <a:rPr lang="zh-CN" altLang="en-US" dirty="0" smtClean="0"/>
              <a:t>能量平衡，脂肪，感知，分泌</a:t>
            </a:r>
            <a:r>
              <a:rPr lang="en-US" altLang="zh-CN" dirty="0" smtClean="0"/>
              <a:t>leptin</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29</a:t>
            </a:fld>
            <a:endParaRPr lang="zh-CN" altLang="en-US"/>
          </a:p>
        </p:txBody>
      </p:sp>
    </p:spTree>
    <p:extLst>
      <p:ext uri="{BB962C8B-B14F-4D97-AF65-F5344CB8AC3E}">
        <p14:creationId xmlns:p14="http://schemas.microsoft.com/office/powerpoint/2010/main" val="418842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乳酸，长链脂肪酸，和酮</a:t>
            </a:r>
            <a:r>
              <a:rPr lang="zh-CN" altLang="en-US" sz="1200" kern="1200" dirty="0" smtClean="0">
                <a:solidFill>
                  <a:schemeClr val="tx1"/>
                </a:solidFill>
                <a:effectLst/>
                <a:latin typeface="+mn-lt"/>
                <a:ea typeface="+mn-ea"/>
                <a:cs typeface="+mn-cs"/>
              </a:rPr>
              <a:t>体</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33</a:t>
            </a:fld>
            <a:endParaRPr lang="zh-CN" altLang="en-US"/>
          </a:p>
        </p:txBody>
      </p:sp>
    </p:spTree>
    <p:extLst>
      <p:ext uri="{BB962C8B-B14F-4D97-AF65-F5344CB8AC3E}">
        <p14:creationId xmlns:p14="http://schemas.microsoft.com/office/powerpoint/2010/main" val="303728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34</a:t>
            </a:fld>
            <a:endParaRPr lang="zh-CN" altLang="en-US"/>
          </a:p>
        </p:txBody>
      </p:sp>
    </p:spTree>
    <p:extLst>
      <p:ext uri="{BB962C8B-B14F-4D97-AF65-F5344CB8AC3E}">
        <p14:creationId xmlns:p14="http://schemas.microsoft.com/office/powerpoint/2010/main" val="13529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35</a:t>
            </a:fld>
            <a:endParaRPr lang="zh-CN" altLang="en-US"/>
          </a:p>
        </p:txBody>
      </p:sp>
    </p:spTree>
    <p:extLst>
      <p:ext uri="{BB962C8B-B14F-4D97-AF65-F5344CB8AC3E}">
        <p14:creationId xmlns:p14="http://schemas.microsoft.com/office/powerpoint/2010/main" val="142761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36</a:t>
            </a:fld>
            <a:endParaRPr lang="zh-CN" altLang="en-US"/>
          </a:p>
        </p:txBody>
      </p:sp>
    </p:spTree>
    <p:extLst>
      <p:ext uri="{BB962C8B-B14F-4D97-AF65-F5344CB8AC3E}">
        <p14:creationId xmlns:p14="http://schemas.microsoft.com/office/powerpoint/2010/main" val="187963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37</a:t>
            </a:fld>
            <a:endParaRPr lang="zh-CN" altLang="en-US"/>
          </a:p>
        </p:txBody>
      </p:sp>
    </p:spTree>
    <p:extLst>
      <p:ext uri="{BB962C8B-B14F-4D97-AF65-F5344CB8AC3E}">
        <p14:creationId xmlns:p14="http://schemas.microsoft.com/office/powerpoint/2010/main" val="15601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抑制线性增长以及造成脂肪再分配从内脏到皮下脂肪和明显的胰岛素抵抗。</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38</a:t>
            </a:fld>
            <a:endParaRPr lang="zh-CN" altLang="en-US"/>
          </a:p>
        </p:txBody>
      </p:sp>
    </p:spTree>
    <p:extLst>
      <p:ext uri="{BB962C8B-B14F-4D97-AF65-F5344CB8AC3E}">
        <p14:creationId xmlns:p14="http://schemas.microsoft.com/office/powerpoint/2010/main" val="3303251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39</a:t>
            </a:fld>
            <a:endParaRPr lang="zh-CN" altLang="en-US"/>
          </a:p>
        </p:txBody>
      </p:sp>
    </p:spTree>
    <p:extLst>
      <p:ext uri="{BB962C8B-B14F-4D97-AF65-F5344CB8AC3E}">
        <p14:creationId xmlns:p14="http://schemas.microsoft.com/office/powerpoint/2010/main" val="2465777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PVN </a:t>
            </a:r>
            <a:r>
              <a:rPr lang="zh-CN" altLang="en-US" dirty="0" smtClean="0"/>
              <a:t>室旁核</a:t>
            </a:r>
            <a:endParaRPr lang="en-US" altLang="zh-CN" dirty="0" smtClean="0"/>
          </a:p>
          <a:p>
            <a:r>
              <a:rPr lang="en-US" altLang="zh-CN" dirty="0" smtClean="0"/>
              <a:t>ARN</a:t>
            </a:r>
            <a:r>
              <a:rPr lang="en-US" altLang="zh-CN" baseline="0" dirty="0" smtClean="0"/>
              <a:t> </a:t>
            </a:r>
            <a:r>
              <a:rPr lang="zh-CN" altLang="en-US" baseline="0" dirty="0" smtClean="0"/>
              <a:t>弓状核</a:t>
            </a:r>
            <a:endParaRPr lang="en-US" altLang="zh-CN" baseline="0" dirty="0" smtClean="0"/>
          </a:p>
          <a:p>
            <a:r>
              <a:rPr lang="en-US" altLang="zh-CN" baseline="0" dirty="0" smtClean="0"/>
              <a:t>VMH </a:t>
            </a:r>
            <a:r>
              <a:rPr lang="zh-CN" altLang="en-US" baseline="0" dirty="0" smtClean="0"/>
              <a:t>下丘脑腹内侧核</a:t>
            </a:r>
            <a:endParaRPr lang="en-US" altLang="zh-CN" baseline="0" dirty="0" smtClean="0"/>
          </a:p>
          <a:p>
            <a:r>
              <a:rPr lang="en-US" altLang="zh-CN" baseline="0" dirty="0" smtClean="0"/>
              <a:t>LHA </a:t>
            </a:r>
            <a:r>
              <a:rPr lang="zh-CN" altLang="en-US" baseline="0" dirty="0" smtClean="0"/>
              <a:t>下丘脑腹外侧核</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 </a:t>
            </a:r>
            <a:r>
              <a:rPr lang="zh-CN" altLang="en-US" sz="1200" b="0" i="0" kern="1200" dirty="0" smtClean="0">
                <a:solidFill>
                  <a:schemeClr val="tx1"/>
                </a:solidFill>
                <a:effectLst/>
                <a:latin typeface="+mn-lt"/>
                <a:ea typeface="+mn-ea"/>
                <a:cs typeface="+mn-cs"/>
              </a:rPr>
              <a:t>丘脑背内侧核</a:t>
            </a:r>
            <a:r>
              <a:rPr lang="en-US" altLang="zh-CN" sz="1200" b="0" i="0" kern="1200" dirty="0" smtClean="0">
                <a:solidFill>
                  <a:schemeClr val="tx1"/>
                </a:solidFill>
                <a:effectLst/>
                <a:latin typeface="+mn-lt"/>
                <a:ea typeface="+mn-ea"/>
                <a:cs typeface="+mn-cs"/>
              </a:rPr>
              <a:t>(DMN)</a:t>
            </a:r>
          </a:p>
          <a:p>
            <a:endParaRPr lang="en-US" altLang="zh-CN" dirty="0" smtClean="0"/>
          </a:p>
          <a:p>
            <a:r>
              <a:rPr lang="zh-CN" altLang="en-US" sz="1200" b="0" i="0" u="none" strike="noStrike" kern="1200" baseline="0" dirty="0" smtClean="0">
                <a:solidFill>
                  <a:schemeClr val="tx1"/>
                </a:solidFill>
                <a:latin typeface="+mn-lt"/>
                <a:ea typeface="+mn-ea"/>
                <a:cs typeface="+mn-cs"/>
              </a:rPr>
              <a:t>下丘脑</a:t>
            </a:r>
            <a:r>
              <a:rPr lang="zh-CN" altLang="en-US" sz="1200" b="0" i="0" kern="1200" dirty="0" smtClean="0">
                <a:solidFill>
                  <a:schemeClr val="tx1"/>
                </a:solidFill>
                <a:effectLst/>
                <a:latin typeface="+mn-lt"/>
                <a:ea typeface="+mn-ea"/>
                <a:cs typeface="+mn-cs"/>
              </a:rPr>
              <a:t>腹侧被盖区</a:t>
            </a:r>
            <a:r>
              <a:rPr lang="en-US" altLang="zh-CN" sz="1200" b="0" i="0" u="none" strike="noStrike" kern="1200" baseline="0" dirty="0" smtClean="0">
                <a:solidFill>
                  <a:schemeClr val="tx1"/>
                </a:solidFill>
                <a:latin typeface="+mn-lt"/>
                <a:ea typeface="+mn-ea"/>
                <a:cs typeface="+mn-cs"/>
              </a:rPr>
              <a:t>ventral tegmental area (VTA),</a:t>
            </a:r>
          </a:p>
          <a:p>
            <a:r>
              <a:rPr lang="en-US" altLang="zh-CN" dirty="0" smtClean="0"/>
              <a:t>hedonic system</a:t>
            </a:r>
            <a:r>
              <a:rPr lang="zh-CN" altLang="en-US" dirty="0" smtClean="0"/>
              <a:t>：享乐，药物成瘾</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40</a:t>
            </a:fld>
            <a:endParaRPr lang="zh-CN" altLang="en-US"/>
          </a:p>
        </p:txBody>
      </p:sp>
    </p:spTree>
    <p:extLst>
      <p:ext uri="{BB962C8B-B14F-4D97-AF65-F5344CB8AC3E}">
        <p14:creationId xmlns:p14="http://schemas.microsoft.com/office/powerpoint/2010/main" val="2438706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42</a:t>
            </a:fld>
            <a:endParaRPr lang="zh-CN" altLang="en-US"/>
          </a:p>
        </p:txBody>
      </p:sp>
    </p:spTree>
    <p:extLst>
      <p:ext uri="{BB962C8B-B14F-4D97-AF65-F5344CB8AC3E}">
        <p14:creationId xmlns:p14="http://schemas.microsoft.com/office/powerpoint/2010/main" val="334437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5</a:t>
            </a:fld>
            <a:endParaRPr lang="zh-CN" altLang="en-US"/>
          </a:p>
        </p:txBody>
      </p:sp>
    </p:spTree>
    <p:extLst>
      <p:ext uri="{BB962C8B-B14F-4D97-AF65-F5344CB8AC3E}">
        <p14:creationId xmlns:p14="http://schemas.microsoft.com/office/powerpoint/2010/main" val="68021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6</a:t>
            </a:fld>
            <a:endParaRPr lang="zh-CN" altLang="en-US"/>
          </a:p>
        </p:txBody>
      </p:sp>
    </p:spTree>
    <p:extLst>
      <p:ext uri="{BB962C8B-B14F-4D97-AF65-F5344CB8AC3E}">
        <p14:creationId xmlns:p14="http://schemas.microsoft.com/office/powerpoint/2010/main" val="378217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fr-FR" sz="1200" b="0" i="0" kern="1200" dirty="0" smtClean="0">
                <a:solidFill>
                  <a:schemeClr val="tx1"/>
                </a:solidFill>
                <a:effectLst/>
                <a:latin typeface="+mn-lt"/>
                <a:ea typeface="+mn-ea"/>
                <a:cs typeface="+mn-cs"/>
              </a:rPr>
              <a:t>腔脂肪含量</a:t>
            </a:r>
            <a:r>
              <a:rPr lang="fr-FR" altLang="zh-CN" sz="1200" b="0" i="0" kern="1200" dirty="0" smtClean="0">
                <a:solidFill>
                  <a:schemeClr val="tx1"/>
                </a:solidFill>
                <a:effectLst/>
                <a:latin typeface="+mn-lt"/>
                <a:ea typeface="+mn-ea"/>
                <a:cs typeface="+mn-cs"/>
              </a:rPr>
              <a:t>(VA)</a:t>
            </a:r>
            <a:r>
              <a:rPr lang="zh-CN" altLang="fr-FR" sz="1200" b="0" i="0" kern="1200" dirty="0" smtClean="0">
                <a:solidFill>
                  <a:schemeClr val="tx1"/>
                </a:solidFill>
                <a:effectLst/>
                <a:latin typeface="+mn-lt"/>
                <a:ea typeface="+mn-ea"/>
                <a:cs typeface="+mn-cs"/>
              </a:rPr>
              <a:t>、腹壁脂肪含量</a:t>
            </a:r>
            <a:r>
              <a:rPr lang="fr-FR" altLang="zh-CN" sz="1200" b="0" i="0" kern="1200" dirty="0" smtClean="0">
                <a:solidFill>
                  <a:schemeClr val="tx1"/>
                </a:solidFill>
                <a:effectLst/>
                <a:latin typeface="+mn-lt"/>
                <a:ea typeface="+mn-ea"/>
                <a:cs typeface="+mn-cs"/>
              </a:rPr>
              <a:t>(SA)</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7</a:t>
            </a:fld>
            <a:endParaRPr lang="zh-CN" altLang="en-US"/>
          </a:p>
        </p:txBody>
      </p:sp>
    </p:spTree>
    <p:extLst>
      <p:ext uri="{BB962C8B-B14F-4D97-AF65-F5344CB8AC3E}">
        <p14:creationId xmlns:p14="http://schemas.microsoft.com/office/powerpoint/2010/main" val="323935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en-US" altLang="zh-CN" dirty="0" smtClean="0"/>
              <a:t>6.5%</a:t>
            </a:r>
            <a:r>
              <a:rPr lang="zh-CN" altLang="en-US" dirty="0" smtClean="0"/>
              <a:t>糖化血红蛋白，空腹血糖</a:t>
            </a:r>
            <a:r>
              <a:rPr lang="en-US" altLang="zh-CN" dirty="0" smtClean="0"/>
              <a:t>126</a:t>
            </a:r>
            <a:r>
              <a:rPr lang="zh-CN" altLang="en-US" dirty="0" smtClean="0"/>
              <a:t>毫克</a:t>
            </a:r>
            <a:r>
              <a:rPr lang="en-US" altLang="zh-CN" dirty="0" smtClean="0"/>
              <a:t>/</a:t>
            </a:r>
            <a:r>
              <a:rPr lang="zh-CN" altLang="en-US" dirty="0" smtClean="0"/>
              <a:t>分升</a:t>
            </a:r>
            <a:endParaRPr lang="en-US" altLang="zh-CN" dirty="0" smtClean="0"/>
          </a:p>
          <a:p>
            <a:pPr marL="171450" indent="-171450">
              <a:buFont typeface="Wingdings" panose="05000000000000000000" pitchFamily="2" charset="2"/>
              <a:buChar char="Ø"/>
            </a:pPr>
            <a:r>
              <a:rPr lang="en-US" altLang="zh-CN" dirty="0" smtClean="0"/>
              <a:t>2h</a:t>
            </a:r>
            <a:r>
              <a:rPr lang="zh-CN" altLang="en-US" dirty="0" smtClean="0"/>
              <a:t>后</a:t>
            </a:r>
            <a:r>
              <a:rPr lang="en-US" altLang="zh-CN" dirty="0" smtClean="0"/>
              <a:t>75 g</a:t>
            </a:r>
            <a:r>
              <a:rPr lang="zh-CN" altLang="en-US" dirty="0" smtClean="0"/>
              <a:t>口服葡萄糖耐量试验或一个随机血浆葡萄糖测量</a:t>
            </a:r>
            <a:r>
              <a:rPr lang="en-US" altLang="zh-CN" dirty="0" smtClean="0"/>
              <a:t>200</a:t>
            </a:r>
            <a:r>
              <a:rPr lang="zh-CN" altLang="en-US" dirty="0" smtClean="0"/>
              <a:t>毫克</a:t>
            </a:r>
            <a:r>
              <a:rPr lang="en-US" altLang="zh-CN" dirty="0" smtClean="0"/>
              <a:t>/</a:t>
            </a:r>
            <a:r>
              <a:rPr lang="zh-CN" altLang="en-US" dirty="0" smtClean="0"/>
              <a:t>分升</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9</a:t>
            </a:fld>
            <a:endParaRPr lang="zh-CN" altLang="en-US"/>
          </a:p>
        </p:txBody>
      </p:sp>
    </p:spTree>
    <p:extLst>
      <p:ext uri="{BB962C8B-B14F-4D97-AF65-F5344CB8AC3E}">
        <p14:creationId xmlns:p14="http://schemas.microsoft.com/office/powerpoint/2010/main" val="421826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Overweigh</a:t>
            </a:r>
            <a:r>
              <a:rPr lang="en-US" altLang="zh-CN" baseline="0" dirty="0" smtClean="0"/>
              <a:t>t </a:t>
            </a:r>
            <a:r>
              <a:rPr lang="zh-CN" altLang="en-US" baseline="0" dirty="0" smtClean="0"/>
              <a:t>超重</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12</a:t>
            </a:fld>
            <a:endParaRPr lang="zh-CN" altLang="en-US"/>
          </a:p>
        </p:txBody>
      </p:sp>
    </p:spTree>
    <p:extLst>
      <p:ext uri="{BB962C8B-B14F-4D97-AF65-F5344CB8AC3E}">
        <p14:creationId xmlns:p14="http://schemas.microsoft.com/office/powerpoint/2010/main" val="353930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肥胖和</a:t>
            </a:r>
            <a:r>
              <a:rPr lang="en-US" altLang="zh-CN" dirty="0" smtClean="0"/>
              <a:t>T2DM </a:t>
            </a:r>
            <a:r>
              <a:rPr lang="zh-CN" altLang="en-US" dirty="0" smtClean="0"/>
              <a:t>遗传位点的确立，</a:t>
            </a:r>
            <a:endParaRPr lang="en-US" altLang="zh-CN" dirty="0" smtClean="0"/>
          </a:p>
          <a:p>
            <a:r>
              <a:rPr lang="zh-CN" altLang="en-US" dirty="0" smtClean="0"/>
              <a:t>但在近二十年内，发病情况快速增加。遗传</a:t>
            </a:r>
            <a:r>
              <a:rPr lang="en-US" altLang="zh-CN" dirty="0" smtClean="0"/>
              <a:t>=</a:t>
            </a:r>
            <a:r>
              <a:rPr lang="zh-CN" altLang="en-US" dirty="0" smtClean="0"/>
              <a:t>发病情况不匹配，是否存在环境因素的影响？</a:t>
            </a:r>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13</a:t>
            </a:fld>
            <a:endParaRPr lang="zh-CN" altLang="en-US"/>
          </a:p>
        </p:txBody>
      </p:sp>
    </p:spTree>
    <p:extLst>
      <p:ext uri="{BB962C8B-B14F-4D97-AF65-F5344CB8AC3E}">
        <p14:creationId xmlns:p14="http://schemas.microsoft.com/office/powerpoint/2010/main" val="363338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早期的研究表明围产期环境在肥胖和糖尿病的发病机制</a:t>
            </a:r>
          </a:p>
          <a:p>
            <a:endParaRPr lang="zh-CN" altLang="en-US" dirty="0"/>
          </a:p>
        </p:txBody>
      </p:sp>
      <p:sp>
        <p:nvSpPr>
          <p:cNvPr id="4" name="灯片编号占位符 3"/>
          <p:cNvSpPr>
            <a:spLocks noGrp="1"/>
          </p:cNvSpPr>
          <p:nvPr>
            <p:ph type="sldNum" sz="quarter" idx="10"/>
          </p:nvPr>
        </p:nvSpPr>
        <p:spPr/>
        <p:txBody>
          <a:bodyPr/>
          <a:lstStyle/>
          <a:p>
            <a:fld id="{63A25041-4476-4290-8CD2-C0E114AE5D0A}" type="slidenum">
              <a:rPr lang="zh-CN" altLang="en-US" smtClean="0"/>
              <a:t>14</a:t>
            </a:fld>
            <a:endParaRPr lang="zh-CN" altLang="en-US"/>
          </a:p>
        </p:txBody>
      </p:sp>
    </p:spTree>
    <p:extLst>
      <p:ext uri="{BB962C8B-B14F-4D97-AF65-F5344CB8AC3E}">
        <p14:creationId xmlns:p14="http://schemas.microsoft.com/office/powerpoint/2010/main" val="311819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304399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106503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417262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71CC7-4C4C-4EDB-A215-83BDC6129AB9}" type="slidenum">
              <a:rPr lang="zh-CN" altLang="en-US" smtClean="0"/>
              <a:t>‹#›</a:t>
            </a:fld>
            <a:endParaRPr lang="zh-CN" altLang="en-US"/>
          </a:p>
        </p:txBody>
      </p:sp>
      <p:pic>
        <p:nvPicPr>
          <p:cNvPr id="7" name="Picture 2" descr="C:\Users\Administrator\Desktop\高清版校徽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5247" y="17523"/>
            <a:ext cx="2452391" cy="109208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946209"/>
            <a:ext cx="9144000" cy="7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矩形 8"/>
          <p:cNvSpPr/>
          <p:nvPr userDrawn="1"/>
        </p:nvSpPr>
        <p:spPr>
          <a:xfrm>
            <a:off x="0" y="6286605"/>
            <a:ext cx="9144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7748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108261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246898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216497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106508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341861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145535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31E6BB4-2424-48D6-9E55-31DEC699DD43}" type="datetimeFigureOut">
              <a:rPr lang="zh-CN" altLang="en-US" smtClean="0"/>
              <a:t>2016-04-09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296001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E6BB4-2424-48D6-9E55-31DEC699DD43}" type="datetimeFigureOut">
              <a:rPr lang="zh-CN" altLang="en-US" smtClean="0"/>
              <a:t>2016-04-09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71CC7-4C4C-4EDB-A215-83BDC6129AB9}" type="slidenum">
              <a:rPr lang="zh-CN" altLang="en-US" smtClean="0"/>
              <a:t>‹#›</a:t>
            </a:fld>
            <a:endParaRPr lang="zh-CN" altLang="en-US"/>
          </a:p>
        </p:txBody>
      </p:sp>
    </p:spTree>
    <p:extLst>
      <p:ext uri="{BB962C8B-B14F-4D97-AF65-F5344CB8AC3E}">
        <p14:creationId xmlns:p14="http://schemas.microsoft.com/office/powerpoint/2010/main" val="379256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hi.baidu.com/pcfl808/album/item/bca40925d50d683dd40742bb.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plm123.com/utype-295-36461.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tplm123.com/utype-295-3646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i.baidu.com/pcfl808/album/item/bca40925d50d683dd40742bb.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tplm123.com/utype-295-36461.html"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4287" y="323850"/>
            <a:ext cx="9144000" cy="1591057"/>
          </a:xfrm>
          <a:prstGeom prst="rect">
            <a:avLst/>
          </a:prstGeom>
        </p:spPr>
      </p:pic>
      <p:pic>
        <p:nvPicPr>
          <p:cNvPr id="6" name="图片 5"/>
          <p:cNvPicPr>
            <a:picLocks noChangeAspect="1"/>
          </p:cNvPicPr>
          <p:nvPr/>
        </p:nvPicPr>
        <p:blipFill>
          <a:blip r:embed="rId4"/>
          <a:stretch>
            <a:fillRect/>
          </a:stretch>
        </p:blipFill>
        <p:spPr>
          <a:xfrm>
            <a:off x="0" y="4522335"/>
            <a:ext cx="9144000" cy="1478416"/>
          </a:xfrm>
          <a:prstGeom prst="rect">
            <a:avLst/>
          </a:prstGeom>
        </p:spPr>
      </p:pic>
      <p:sp>
        <p:nvSpPr>
          <p:cNvPr id="2" name="副标题 1"/>
          <p:cNvSpPr>
            <a:spLocks noGrp="1"/>
          </p:cNvSpPr>
          <p:nvPr>
            <p:ph type="subTitle" idx="1"/>
          </p:nvPr>
        </p:nvSpPr>
        <p:spPr/>
        <p:txBody>
          <a:bodyPr/>
          <a:lstStyle/>
          <a:p>
            <a:endParaRPr lang="zh-CN" altLang="en-US" dirty="0"/>
          </a:p>
        </p:txBody>
      </p:sp>
      <p:pic>
        <p:nvPicPr>
          <p:cNvPr id="5" name="图片 4"/>
          <p:cNvPicPr>
            <a:picLocks noChangeAspect="1"/>
          </p:cNvPicPr>
          <p:nvPr/>
        </p:nvPicPr>
        <p:blipFill rotWithShape="1">
          <a:blip r:embed="rId5"/>
          <a:srcRect b="29536"/>
          <a:stretch/>
        </p:blipFill>
        <p:spPr>
          <a:xfrm>
            <a:off x="-133589" y="1914907"/>
            <a:ext cx="9411177" cy="2738373"/>
          </a:xfrm>
          <a:prstGeom prst="rect">
            <a:avLst/>
          </a:prstGeom>
        </p:spPr>
      </p:pic>
    </p:spTree>
    <p:extLst>
      <p:ext uri="{BB962C8B-B14F-4D97-AF65-F5344CB8AC3E}">
        <p14:creationId xmlns:p14="http://schemas.microsoft.com/office/powerpoint/2010/main" val="312841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0090" y="263526"/>
            <a:ext cx="7886700" cy="1325563"/>
          </a:xfrm>
        </p:spPr>
        <p:txBody>
          <a:bodyPr/>
          <a:lstStyle/>
          <a:p>
            <a:r>
              <a:rPr lang="en-US" altLang="zh-CN" dirty="0" smtClean="0"/>
              <a:t>1.2 Diabetes-1 and -2 </a:t>
            </a:r>
            <a:r>
              <a:rPr lang="en-US" altLang="zh-CN" dirty="0"/>
              <a:t/>
            </a:r>
            <a:br>
              <a:rPr lang="en-US" altLang="zh-CN" dirty="0"/>
            </a:br>
            <a:endParaRPr lang="zh-CN" altLang="en-US" dirty="0"/>
          </a:p>
        </p:txBody>
      </p:sp>
      <p:sp>
        <p:nvSpPr>
          <p:cNvPr id="7" name="矩形 6"/>
          <p:cNvSpPr/>
          <p:nvPr/>
        </p:nvSpPr>
        <p:spPr>
          <a:xfrm>
            <a:off x="518160" y="1589089"/>
            <a:ext cx="5008880" cy="3878049"/>
          </a:xfrm>
          <a:prstGeom prst="rect">
            <a:avLst/>
          </a:prstGeom>
        </p:spPr>
        <p:txBody>
          <a:bodyPr wrap="square">
            <a:spAutoFit/>
          </a:bodyPr>
          <a:lstStyle/>
          <a:p>
            <a:pPr marL="457200" indent="-457200">
              <a:lnSpc>
                <a:spcPct val="130000"/>
              </a:lnSpc>
              <a:buFont typeface="Wingdings" panose="05000000000000000000" pitchFamily="2" charset="2"/>
              <a:buChar char="ü"/>
            </a:pPr>
            <a:r>
              <a:rPr lang="zh-CN" altLang="en-US" sz="3200" b="1" dirty="0">
                <a:latin typeface="华文楷体" panose="02010600040101010101" pitchFamily="2" charset="-122"/>
              </a:rPr>
              <a:t>遗传易感性</a:t>
            </a:r>
          </a:p>
          <a:p>
            <a:pPr marL="457200" indent="-457200">
              <a:lnSpc>
                <a:spcPct val="130000"/>
              </a:lnSpc>
              <a:buFont typeface="Wingdings" panose="05000000000000000000" pitchFamily="2" charset="2"/>
              <a:buChar char="ü"/>
            </a:pPr>
            <a:r>
              <a:rPr lang="zh-CN" altLang="en-US" sz="3200" b="1" dirty="0">
                <a:latin typeface="华文楷体" panose="02010600040101010101" pitchFamily="2" charset="-122"/>
              </a:rPr>
              <a:t>免疫功能紊乱：针对胰岛</a:t>
            </a:r>
            <a:r>
              <a:rPr lang="en-US" altLang="zh-CN" sz="3200" b="1" dirty="0">
                <a:latin typeface="华文楷体" panose="02010600040101010101" pitchFamily="2" charset="-122"/>
              </a:rPr>
              <a:t>β</a:t>
            </a:r>
            <a:r>
              <a:rPr lang="zh-CN" altLang="en-US" sz="3200" b="1" dirty="0">
                <a:latin typeface="华文楷体" panose="02010600040101010101" pitchFamily="2" charset="-122"/>
              </a:rPr>
              <a:t>细胞抗原的自身免疫</a:t>
            </a:r>
          </a:p>
          <a:p>
            <a:pPr marL="457200" indent="-457200">
              <a:lnSpc>
                <a:spcPct val="130000"/>
              </a:lnSpc>
              <a:buFont typeface="Wingdings" panose="05000000000000000000" pitchFamily="2" charset="2"/>
              <a:buChar char="ü"/>
            </a:pPr>
            <a:r>
              <a:rPr lang="zh-CN" altLang="en-US" sz="3200" b="1" dirty="0">
                <a:latin typeface="华文楷体" panose="02010600040101010101" pitchFamily="2" charset="-122"/>
              </a:rPr>
              <a:t>病毒感染</a:t>
            </a:r>
          </a:p>
          <a:p>
            <a:pPr marL="457200" indent="-457200">
              <a:lnSpc>
                <a:spcPct val="130000"/>
              </a:lnSpc>
              <a:buFont typeface="Wingdings" panose="05000000000000000000" pitchFamily="2" charset="2"/>
              <a:buChar char="ü"/>
            </a:pPr>
            <a:r>
              <a:rPr lang="zh-CN" altLang="en-US" sz="3200" b="1" dirty="0">
                <a:latin typeface="华文楷体" panose="02010600040101010101" pitchFamily="2" charset="-122"/>
              </a:rPr>
              <a:t>牛乳喂养</a:t>
            </a:r>
          </a:p>
          <a:p>
            <a:pPr marL="457200" indent="-457200">
              <a:lnSpc>
                <a:spcPct val="130000"/>
              </a:lnSpc>
              <a:buFont typeface="Wingdings" panose="05000000000000000000" pitchFamily="2" charset="2"/>
              <a:buChar char="ü"/>
            </a:pPr>
            <a:r>
              <a:rPr lang="zh-CN" altLang="en-US" sz="3200" b="1" dirty="0">
                <a:latin typeface="华文楷体" panose="02010600040101010101" pitchFamily="2" charset="-122"/>
              </a:rPr>
              <a:t>药物及化学物</a:t>
            </a:r>
          </a:p>
        </p:txBody>
      </p:sp>
      <p:pic>
        <p:nvPicPr>
          <p:cNvPr id="8" name="Picture 4" descr="bca40925d50d683dd40742b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990" y="3287640"/>
            <a:ext cx="1576387" cy="1471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6260465" y="2823117"/>
            <a:ext cx="16557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rgbClr val="000066"/>
                </a:solidFill>
                <a:ea typeface="华文细黑" panose="02010600040101010101" pitchFamily="2" charset="-122"/>
              </a:rPr>
              <a:t>1</a:t>
            </a:r>
            <a:r>
              <a:rPr lang="zh-CN" altLang="en-US" sz="2400" b="1" dirty="0">
                <a:solidFill>
                  <a:srgbClr val="000066"/>
                </a:solidFill>
                <a:ea typeface="华文细黑" panose="02010600040101010101" pitchFamily="2" charset="-122"/>
              </a:rPr>
              <a:t>型</a:t>
            </a:r>
            <a:r>
              <a:rPr lang="zh-CN" altLang="en-US" sz="2400" b="1" dirty="0" smtClean="0">
                <a:solidFill>
                  <a:srgbClr val="000066"/>
                </a:solidFill>
                <a:ea typeface="华文细黑" panose="02010600040101010101" pitchFamily="2" charset="-122"/>
              </a:rPr>
              <a:t>糖尿病</a:t>
            </a:r>
            <a:r>
              <a:rPr lang="en-US" altLang="zh-CN" sz="2400" dirty="0" smtClean="0"/>
              <a:t>T1DM</a:t>
            </a:r>
            <a:endParaRPr lang="zh-CN" altLang="en-US" sz="2400" b="1" dirty="0">
              <a:solidFill>
                <a:srgbClr val="000066"/>
              </a:solidFill>
              <a:ea typeface="华文细黑" panose="02010600040101010101" pitchFamily="2" charset="-122"/>
            </a:endParaRPr>
          </a:p>
          <a:p>
            <a:endParaRPr lang="zh-CN" altLang="en-US" sz="2400" b="1" dirty="0">
              <a:solidFill>
                <a:srgbClr val="000066"/>
              </a:solidFill>
              <a:ea typeface="华文细黑" panose="02010600040101010101" pitchFamily="2" charset="-122"/>
            </a:endParaRPr>
          </a:p>
        </p:txBody>
      </p:sp>
    </p:spTree>
    <p:extLst>
      <p:ext uri="{BB962C8B-B14F-4D97-AF65-F5344CB8AC3E}">
        <p14:creationId xmlns:p14="http://schemas.microsoft.com/office/powerpoint/2010/main" val="35720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5288" y="1773238"/>
            <a:ext cx="5976937" cy="3403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zh-CN" altLang="en-US" b="1" dirty="0" smtClean="0">
                <a:latin typeface="华文楷体" panose="02010600040101010101" pitchFamily="2" charset="-122"/>
              </a:rPr>
              <a:t>体力活动减少及</a:t>
            </a:r>
            <a:r>
              <a:rPr lang="en-US" altLang="zh-CN" b="1" dirty="0" smtClean="0">
                <a:latin typeface="华文楷体" panose="02010600040101010101" pitchFamily="2" charset="-122"/>
              </a:rPr>
              <a:t>/</a:t>
            </a:r>
            <a:r>
              <a:rPr lang="zh-CN" altLang="en-US" b="1" dirty="0" smtClean="0">
                <a:latin typeface="华文楷体" panose="02010600040101010101" pitchFamily="2" charset="-122"/>
              </a:rPr>
              <a:t>或能量摄入增多</a:t>
            </a:r>
          </a:p>
          <a:p>
            <a:pPr>
              <a:lnSpc>
                <a:spcPct val="130000"/>
              </a:lnSpc>
            </a:pPr>
            <a:r>
              <a:rPr lang="zh-CN" altLang="en-US" b="1" dirty="0" smtClean="0">
                <a:latin typeface="华文楷体" panose="02010600040101010101" pitchFamily="2" charset="-122"/>
              </a:rPr>
              <a:t>肥胖病（总体脂增多或腹内体脂相对或者绝对增多）</a:t>
            </a:r>
          </a:p>
          <a:p>
            <a:pPr>
              <a:lnSpc>
                <a:spcPct val="130000"/>
              </a:lnSpc>
            </a:pPr>
            <a:r>
              <a:rPr lang="zh-CN" altLang="en-US" b="1" dirty="0" smtClean="0">
                <a:latin typeface="华文楷体" panose="02010600040101010101" pitchFamily="2" charset="-122"/>
              </a:rPr>
              <a:t>低体重出生儿</a:t>
            </a:r>
          </a:p>
          <a:p>
            <a:pPr>
              <a:lnSpc>
                <a:spcPct val="130000"/>
              </a:lnSpc>
            </a:pPr>
            <a:r>
              <a:rPr lang="zh-CN" altLang="en-US" b="1" dirty="0" smtClean="0">
                <a:latin typeface="华文楷体" panose="02010600040101010101" pitchFamily="2" charset="-122"/>
              </a:rPr>
              <a:t>中老年</a:t>
            </a:r>
          </a:p>
          <a:p>
            <a:pPr>
              <a:lnSpc>
                <a:spcPct val="130000"/>
              </a:lnSpc>
            </a:pPr>
            <a:r>
              <a:rPr lang="zh-CN" altLang="en-US" b="1" dirty="0" smtClean="0">
                <a:latin typeface="华文楷体" panose="02010600040101010101" pitchFamily="2" charset="-122"/>
              </a:rPr>
              <a:t>吸烟、药物及应激（可能）</a:t>
            </a:r>
          </a:p>
        </p:txBody>
      </p:sp>
      <p:pic>
        <p:nvPicPr>
          <p:cNvPr id="5" name="Picture 4" descr="病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989138"/>
            <a:ext cx="1233488" cy="2376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1448720562630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276475"/>
            <a:ext cx="118745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p:cNvSpPr txBox="1">
            <a:spLocks/>
          </p:cNvSpPr>
          <p:nvPr/>
        </p:nvSpPr>
        <p:spPr>
          <a:xfrm>
            <a:off x="1990090" y="263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Diabetes-1 and 2 </a:t>
            </a:r>
            <a:br>
              <a:rPr lang="en-US" altLang="zh-CN" dirty="0" smtClean="0"/>
            </a:br>
            <a:endParaRPr lang="zh-CN" altLang="en-US" dirty="0"/>
          </a:p>
        </p:txBody>
      </p:sp>
      <p:sp>
        <p:nvSpPr>
          <p:cNvPr id="9" name="Text Box 5"/>
          <p:cNvSpPr txBox="1">
            <a:spLocks noChangeArrowheads="1"/>
          </p:cNvSpPr>
          <p:nvPr/>
        </p:nvSpPr>
        <p:spPr bwMode="auto">
          <a:xfrm>
            <a:off x="6770371" y="4664709"/>
            <a:ext cx="1655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solidFill>
                  <a:srgbClr val="000066"/>
                </a:solidFill>
                <a:ea typeface="华文细黑" panose="02010600040101010101" pitchFamily="2" charset="-122"/>
              </a:rPr>
              <a:t>2</a:t>
            </a:r>
            <a:r>
              <a:rPr lang="zh-CN" altLang="en-US" sz="2400" b="1" dirty="0" smtClean="0">
                <a:solidFill>
                  <a:srgbClr val="000066"/>
                </a:solidFill>
                <a:ea typeface="华文细黑" panose="02010600040101010101" pitchFamily="2" charset="-122"/>
              </a:rPr>
              <a:t>型糖尿病</a:t>
            </a:r>
            <a:r>
              <a:rPr lang="en-US" altLang="zh-CN" sz="2400" dirty="0"/>
              <a:t>T2DM</a:t>
            </a:r>
            <a:endParaRPr lang="zh-CN" altLang="en-US" sz="2400" b="1" dirty="0">
              <a:solidFill>
                <a:srgbClr val="000066"/>
              </a:solidFill>
              <a:ea typeface="华文细黑" panose="02010600040101010101" pitchFamily="2" charset="-122"/>
            </a:endParaRPr>
          </a:p>
        </p:txBody>
      </p:sp>
    </p:spTree>
    <p:extLst>
      <p:ext uri="{BB962C8B-B14F-4D97-AF65-F5344CB8AC3E}">
        <p14:creationId xmlns:p14="http://schemas.microsoft.com/office/powerpoint/2010/main" val="199517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4785" y="1475581"/>
            <a:ext cx="6537708"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buFont typeface="Wingdings" panose="05000000000000000000" pitchFamily="2" charset="2"/>
              <a:buChar char="ü"/>
            </a:pPr>
            <a:r>
              <a:rPr lang="en-US" altLang="zh-CN" sz="2000" b="1" dirty="0">
                <a:latin typeface="Times New Roman" panose="02020603050405020304" pitchFamily="18" charset="0"/>
                <a:cs typeface="Times New Roman" panose="02020603050405020304" pitchFamily="18" charset="0"/>
              </a:rPr>
              <a:t>The prevalence of obesity and overweight in the United States is high.</a:t>
            </a:r>
          </a:p>
          <a:p>
            <a:pPr>
              <a:lnSpc>
                <a:spcPct val="130000"/>
              </a:lnSpc>
              <a:buFont typeface="Wingdings" panose="05000000000000000000" pitchFamily="2" charset="2"/>
              <a:buChar char="ü"/>
            </a:pPr>
            <a:r>
              <a:rPr lang="en-US" altLang="zh-CN" sz="2000" b="1" dirty="0">
                <a:latin typeface="Times New Roman" panose="02020603050405020304" pitchFamily="18" charset="0"/>
                <a:cs typeface="Times New Roman" panose="02020603050405020304" pitchFamily="18" charset="0"/>
              </a:rPr>
              <a:t>In 2007–2008, 32% of US men and 36% of US women were </a:t>
            </a:r>
            <a:r>
              <a:rPr lang="en-US" altLang="zh-CN" sz="2000" b="1" dirty="0">
                <a:solidFill>
                  <a:srgbClr val="FF0000"/>
                </a:solidFill>
                <a:latin typeface="Times New Roman" panose="02020603050405020304" pitchFamily="18" charset="0"/>
                <a:cs typeface="Times New Roman" panose="02020603050405020304" pitchFamily="18" charset="0"/>
              </a:rPr>
              <a:t>obese</a:t>
            </a:r>
            <a:r>
              <a:rPr lang="en-US" altLang="zh-CN" sz="2000" b="1" dirty="0">
                <a:latin typeface="Times New Roman" panose="02020603050405020304" pitchFamily="18" charset="0"/>
                <a:cs typeface="Times New Roman" panose="02020603050405020304" pitchFamily="18" charset="0"/>
              </a:rPr>
              <a:t>, and an additional 40% of men and 28% of women were overweight.</a:t>
            </a:r>
          </a:p>
          <a:p>
            <a:pPr>
              <a:lnSpc>
                <a:spcPct val="130000"/>
              </a:lnSpc>
              <a:buFont typeface="Wingdings" panose="05000000000000000000" pitchFamily="2" charset="2"/>
              <a:buChar char="ü"/>
            </a:pPr>
            <a:r>
              <a:rPr lang="en-US" altLang="zh-CN" sz="2000" b="1" dirty="0">
                <a:latin typeface="Times New Roman" panose="02020603050405020304" pitchFamily="18" charset="0"/>
                <a:cs typeface="Times New Roman" panose="02020603050405020304" pitchFamily="18" charset="0"/>
              </a:rPr>
              <a:t>Cardiovascular disease, </a:t>
            </a:r>
            <a:r>
              <a:rPr lang="en-US" altLang="zh-CN" sz="2000" b="1" dirty="0">
                <a:solidFill>
                  <a:srgbClr val="FF0000"/>
                </a:solidFill>
                <a:latin typeface="Times New Roman" panose="02020603050405020304" pitchFamily="18" charset="0"/>
                <a:cs typeface="Times New Roman" panose="02020603050405020304" pitchFamily="18" charset="0"/>
              </a:rPr>
              <a:t>T2DM</a:t>
            </a:r>
            <a:r>
              <a:rPr lang="en-US" altLang="zh-CN" sz="2000" b="1" dirty="0">
                <a:latin typeface="Times New Roman" panose="02020603050405020304" pitchFamily="18" charset="0"/>
                <a:cs typeface="Times New Roman" panose="02020603050405020304" pitchFamily="18" charset="0"/>
              </a:rPr>
              <a:t>, cancer, and respiratory </a:t>
            </a:r>
            <a:r>
              <a:rPr lang="en-US" altLang="zh-CN" sz="2000" b="1" dirty="0" smtClean="0">
                <a:latin typeface="Times New Roman" panose="02020603050405020304" pitchFamily="18" charset="0"/>
                <a:cs typeface="Times New Roman" panose="02020603050405020304" pitchFamily="18" charset="0"/>
              </a:rPr>
              <a:t>diseases</a:t>
            </a:r>
            <a:r>
              <a:rPr lang="en-US" altLang="zh-CN" sz="2000" b="1" dirty="0">
                <a:latin typeface="Times New Roman" panose="02020603050405020304" pitchFamily="18" charset="0"/>
                <a:cs typeface="Times New Roman" panose="02020603050405020304" pitchFamily="18" charset="0"/>
              </a:rPr>
              <a:t>.</a:t>
            </a:r>
          </a:p>
          <a:p>
            <a:pPr>
              <a:lnSpc>
                <a:spcPct val="130000"/>
              </a:lnSpc>
              <a:buFont typeface="Wingdings" panose="05000000000000000000" pitchFamily="2" charset="2"/>
              <a:buChar char="ü"/>
            </a:pPr>
            <a:r>
              <a:rPr lang="en-US" altLang="zh-CN" sz="2000" b="1" dirty="0">
                <a:latin typeface="Times New Roman" panose="02020603050405020304" pitchFamily="18" charset="0"/>
                <a:cs typeface="Times New Roman" panose="02020603050405020304" pitchFamily="18" charset="0"/>
              </a:rPr>
              <a:t>Obesity reduces life expectancy by 6–20 </a:t>
            </a:r>
            <a:r>
              <a:rPr lang="en-US" altLang="zh-CN" sz="2000" b="1" dirty="0" err="1">
                <a:latin typeface="Times New Roman" panose="02020603050405020304" pitchFamily="18" charset="0"/>
                <a:cs typeface="Times New Roman" panose="02020603050405020304" pitchFamily="18" charset="0"/>
              </a:rPr>
              <a:t>yr</a:t>
            </a:r>
            <a:r>
              <a:rPr lang="en-US" altLang="zh-CN" sz="2000" b="1" dirty="0">
                <a:latin typeface="Times New Roman" panose="02020603050405020304" pitchFamily="18" charset="0"/>
                <a:cs typeface="Times New Roman" panose="02020603050405020304" pitchFamily="18" charset="0"/>
              </a:rPr>
              <a:t> depending on age and race.</a:t>
            </a:r>
          </a:p>
        </p:txBody>
      </p:sp>
      <p:sp>
        <p:nvSpPr>
          <p:cNvPr id="8" name="标题 1"/>
          <p:cNvSpPr txBox="1">
            <a:spLocks/>
          </p:cNvSpPr>
          <p:nvPr/>
        </p:nvSpPr>
        <p:spPr>
          <a:xfrm>
            <a:off x="1958340" y="-168590"/>
            <a:ext cx="69427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latin typeface="Times New Roman" panose="02020603050405020304" pitchFamily="18" charset="0"/>
                <a:cs typeface="Times New Roman" panose="02020603050405020304" pitchFamily="18" charset="0"/>
              </a:rPr>
              <a:t>2. Prevalence </a:t>
            </a:r>
            <a:r>
              <a:rPr lang="en-US" altLang="zh-CN" sz="3200" dirty="0">
                <a:latin typeface="Times New Roman" panose="02020603050405020304" pitchFamily="18" charset="0"/>
                <a:cs typeface="Times New Roman" panose="02020603050405020304" pitchFamily="18" charset="0"/>
              </a:rPr>
              <a:t>and Associated Morbidity </a:t>
            </a:r>
            <a:r>
              <a:rPr lang="en-US" altLang="zh-CN" sz="3200" dirty="0" smtClean="0">
                <a:latin typeface="Times New Roman" panose="02020603050405020304" pitchFamily="18" charset="0"/>
                <a:cs typeface="Times New Roman" panose="02020603050405020304" pitchFamily="18" charset="0"/>
              </a:rPr>
              <a:t>and Mortality </a:t>
            </a:r>
            <a:r>
              <a:rPr lang="en-US" altLang="zh-CN" sz="3200" dirty="0">
                <a:latin typeface="Times New Roman" panose="02020603050405020304" pitchFamily="18" charset="0"/>
                <a:cs typeface="Times New Roman" panose="02020603050405020304" pitchFamily="18" charset="0"/>
              </a:rPr>
              <a:t>of Obesity</a:t>
            </a:r>
            <a:endParaRPr lang="zh-CN" altLang="en-US" sz="3200" dirty="0">
              <a:latin typeface="Times New Roman" panose="02020603050405020304" pitchFamily="18" charset="0"/>
              <a:cs typeface="Times New Roman" panose="02020603050405020304" pitchFamily="18" charset="0"/>
            </a:endParaRPr>
          </a:p>
        </p:txBody>
      </p:sp>
      <p:pic>
        <p:nvPicPr>
          <p:cNvPr id="11" name="Picture 5" descr="-1448720562630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468" y="1647582"/>
            <a:ext cx="919657" cy="188849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287" y="4248543"/>
            <a:ext cx="2254713" cy="1261275"/>
          </a:xfrm>
          <a:prstGeom prst="rect">
            <a:avLst/>
          </a:prstGeom>
        </p:spPr>
      </p:pic>
    </p:spTree>
    <p:extLst>
      <p:ext uri="{BB962C8B-B14F-4D97-AF65-F5344CB8AC3E}">
        <p14:creationId xmlns:p14="http://schemas.microsoft.com/office/powerpoint/2010/main" val="188438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4784" y="1475581"/>
            <a:ext cx="8726329"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Although a number of common genetic susceptibility loci for obesity and T2DM have been identified over the last decade, the rapid rise in prevalence of these conditions in the last two decades, a time frame which is not compatible with a change in our genetic make-up, suggests that the </a:t>
            </a:r>
            <a:r>
              <a:rPr lang="en-US" altLang="zh-CN" sz="2400" b="1" dirty="0">
                <a:solidFill>
                  <a:srgbClr val="FF0000"/>
                </a:solidFill>
                <a:latin typeface="Times New Roman" panose="02020603050405020304" pitchFamily="18" charset="0"/>
                <a:cs typeface="Times New Roman" panose="02020603050405020304" pitchFamily="18" charset="0"/>
              </a:rPr>
              <a:t>environment</a:t>
            </a:r>
            <a:r>
              <a:rPr lang="en-US" altLang="zh-CN" sz="2400" b="1" dirty="0">
                <a:latin typeface="Times New Roman" panose="02020603050405020304" pitchFamily="18" charset="0"/>
                <a:cs typeface="Times New Roman" panose="02020603050405020304" pitchFamily="18" charset="0"/>
              </a:rPr>
              <a:t> in which we live is an important determinant of obesity risk.</a:t>
            </a:r>
          </a:p>
          <a:p>
            <a:pPr>
              <a:lnSpc>
                <a:spcPct val="130000"/>
              </a:lnSpc>
              <a:buFont typeface="Wingdings" panose="05000000000000000000" pitchFamily="2" charset="2"/>
              <a:buChar char="ü"/>
            </a:pPr>
            <a:r>
              <a:rPr lang="en-US" altLang="zh-CN" sz="2400" b="1" dirty="0" smtClean="0">
                <a:solidFill>
                  <a:srgbClr val="FF0000"/>
                </a:solidFill>
                <a:latin typeface="Times New Roman" panose="02020603050405020304" pitchFamily="18" charset="0"/>
                <a:cs typeface="Times New Roman" panose="02020603050405020304" pitchFamily="18" charset="0"/>
              </a:rPr>
              <a:t>Highly </a:t>
            </a:r>
            <a:r>
              <a:rPr lang="en-US" altLang="zh-CN" sz="2400" b="1" dirty="0">
                <a:solidFill>
                  <a:srgbClr val="FF0000"/>
                </a:solidFill>
                <a:latin typeface="Times New Roman" panose="02020603050405020304" pitchFamily="18" charset="0"/>
                <a:cs typeface="Times New Roman" panose="02020603050405020304" pitchFamily="18" charset="0"/>
              </a:rPr>
              <a:t>processed foods </a:t>
            </a:r>
            <a:r>
              <a:rPr lang="en-US" altLang="zh-CN" sz="2400" b="1" dirty="0">
                <a:latin typeface="Times New Roman" panose="02020603050405020304" pitchFamily="18" charset="0"/>
                <a:cs typeface="Times New Roman" panose="02020603050405020304" pitchFamily="18" charset="0"/>
              </a:rPr>
              <a:t>that are high in saturated fat and refined carbohydrates as well as </a:t>
            </a:r>
            <a:r>
              <a:rPr lang="en-US" altLang="zh-CN" sz="2400" b="1" dirty="0">
                <a:solidFill>
                  <a:srgbClr val="FF0000"/>
                </a:solidFill>
                <a:latin typeface="Times New Roman" panose="02020603050405020304" pitchFamily="18" charset="0"/>
                <a:cs typeface="Times New Roman" panose="02020603050405020304" pitchFamily="18" charset="0"/>
              </a:rPr>
              <a:t>reduced physical activity</a:t>
            </a:r>
            <a:r>
              <a:rPr lang="en-US" altLang="zh-CN" sz="2400" b="1" dirty="0">
                <a:latin typeface="Times New Roman" panose="02020603050405020304" pitchFamily="18" charset="0"/>
                <a:cs typeface="Times New Roman" panose="02020603050405020304" pitchFamily="18" charset="0"/>
              </a:rPr>
              <a:t>.</a:t>
            </a:r>
          </a:p>
          <a:p>
            <a:pPr>
              <a:lnSpc>
                <a:spcPct val="130000"/>
              </a:lnSpc>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a:t>
            </a:r>
          </a:p>
          <a:p>
            <a:pPr>
              <a:lnSpc>
                <a:spcPct val="130000"/>
              </a:lnSpc>
              <a:buFont typeface="Wingdings" panose="05000000000000000000" pitchFamily="2" charset="2"/>
              <a:buChar char="ü"/>
            </a:pPr>
            <a:endParaRPr lang="en-US" altLang="zh-CN" sz="2400" b="1" dirty="0">
              <a:latin typeface="Times New Roman" panose="02020603050405020304" pitchFamily="18" charset="0"/>
              <a:cs typeface="Times New Roman" panose="02020603050405020304" pitchFamily="18" charset="0"/>
            </a:endParaRPr>
          </a:p>
        </p:txBody>
      </p:sp>
      <p:sp>
        <p:nvSpPr>
          <p:cNvPr id="8" name="标题 1"/>
          <p:cNvSpPr txBox="1">
            <a:spLocks/>
          </p:cNvSpPr>
          <p:nvPr/>
        </p:nvSpPr>
        <p:spPr>
          <a:xfrm>
            <a:off x="1958340" y="-168590"/>
            <a:ext cx="69427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latin typeface="Times New Roman" panose="02020603050405020304" pitchFamily="18" charset="0"/>
                <a:cs typeface="Times New Roman" panose="02020603050405020304" pitchFamily="18" charset="0"/>
              </a:rPr>
              <a:t>3</a:t>
            </a:r>
            <a:r>
              <a:rPr lang="en-US" altLang="zh-CN" sz="3200" dirty="0">
                <a:latin typeface="Times New Roman" panose="02020603050405020304" pitchFamily="18" charset="0"/>
                <a:cs typeface="Times New Roman" panose="02020603050405020304" pitchFamily="18" charset="0"/>
              </a:rPr>
              <a:t>. Genes ×Environment Interactions:</a:t>
            </a:r>
            <a:br>
              <a:rPr lang="en-US" altLang="zh-CN" sz="3200" dirty="0">
                <a:latin typeface="Times New Roman" panose="02020603050405020304" pitchFamily="18" charset="0"/>
                <a:cs typeface="Times New Roman" panose="02020603050405020304" pitchFamily="18" charset="0"/>
              </a:rPr>
            </a:br>
            <a:r>
              <a:rPr lang="en-US" altLang="zh-CN" sz="3200" dirty="0">
                <a:latin typeface="Times New Roman" panose="02020603050405020304" pitchFamily="18" charset="0"/>
                <a:cs typeface="Times New Roman" panose="02020603050405020304" pitchFamily="18" charset="0"/>
              </a:rPr>
              <a:t>Imprinting (Epigenetics) as a Concept</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3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4784" y="1475581"/>
            <a:ext cx="8726329"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2400"/>
              </a:spcBef>
              <a:buFont typeface="Wingdings" panose="05000000000000000000" pitchFamily="2" charset="2"/>
              <a:buChar char="ü"/>
            </a:pPr>
            <a:r>
              <a:rPr lang="en-US" altLang="zh-CN" sz="2400" b="1" dirty="0" smtClean="0">
                <a:latin typeface="Times New Roman" panose="02020603050405020304" pitchFamily="18" charset="0"/>
                <a:cs typeface="Times New Roman" panose="02020603050405020304" pitchFamily="18" charset="0"/>
              </a:rPr>
              <a:t>4.1 Early </a:t>
            </a:r>
            <a:r>
              <a:rPr lang="en-US" altLang="zh-CN" sz="2400" b="1" dirty="0">
                <a:latin typeface="Times New Roman" panose="02020603050405020304" pitchFamily="18" charset="0"/>
                <a:cs typeface="Times New Roman" panose="02020603050405020304" pitchFamily="18" charset="0"/>
              </a:rPr>
              <a:t>concepts of energy homeostasis </a:t>
            </a:r>
            <a:r>
              <a:rPr lang="en-US" altLang="zh-CN" sz="2400" b="1" dirty="0" smtClean="0">
                <a:latin typeface="Times New Roman" panose="02020603050405020304" pitchFamily="18" charset="0"/>
                <a:cs typeface="Times New Roman" panose="02020603050405020304" pitchFamily="18" charset="0"/>
              </a:rPr>
              <a:t>regulation</a:t>
            </a:r>
          </a:p>
          <a:p>
            <a:pPr>
              <a:lnSpc>
                <a:spcPct val="130000"/>
              </a:lnSpc>
              <a:spcBef>
                <a:spcPts val="2400"/>
              </a:spcBef>
              <a:buFont typeface="Wingdings" panose="05000000000000000000" pitchFamily="2" charset="2"/>
              <a:buChar char="ü"/>
            </a:pPr>
            <a:endParaRPr lang="en-US" altLang="zh-CN" sz="2400" b="1" dirty="0">
              <a:latin typeface="Times New Roman" panose="02020603050405020304" pitchFamily="18" charset="0"/>
              <a:cs typeface="Times New Roman" panose="02020603050405020304" pitchFamily="18" charset="0"/>
            </a:endParaRPr>
          </a:p>
          <a:p>
            <a:pPr>
              <a:lnSpc>
                <a:spcPct val="130000"/>
              </a:lnSpc>
              <a:spcBef>
                <a:spcPts val="2400"/>
              </a:spcBef>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4.2 The discovery of leptin and how it changed </a:t>
            </a:r>
            <a:r>
              <a:rPr lang="en-US" altLang="zh-CN" sz="2400" b="1" dirty="0" smtClean="0">
                <a:latin typeface="Times New Roman" panose="02020603050405020304" pitchFamily="18" charset="0"/>
                <a:cs typeface="Times New Roman" panose="02020603050405020304" pitchFamily="18" charset="0"/>
              </a:rPr>
              <a:t>things</a:t>
            </a:r>
          </a:p>
          <a:p>
            <a:pPr>
              <a:lnSpc>
                <a:spcPct val="130000"/>
              </a:lnSpc>
              <a:spcBef>
                <a:spcPts val="2400"/>
              </a:spcBef>
              <a:buFont typeface="Wingdings" panose="05000000000000000000" pitchFamily="2" charset="2"/>
              <a:buChar char="ü"/>
            </a:pPr>
            <a:endParaRPr lang="en-US" altLang="zh-CN" sz="2400" b="1" dirty="0" smtClean="0">
              <a:latin typeface="Times New Roman" panose="02020603050405020304" pitchFamily="18" charset="0"/>
              <a:cs typeface="Times New Roman" panose="02020603050405020304" pitchFamily="18" charset="0"/>
            </a:endParaRPr>
          </a:p>
          <a:p>
            <a:pPr>
              <a:lnSpc>
                <a:spcPct val="130000"/>
              </a:lnSpc>
              <a:spcBef>
                <a:spcPts val="2400"/>
              </a:spcBef>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4.3 Early studies implicating the perinatal </a:t>
            </a:r>
            <a:r>
              <a:rPr lang="en-US" altLang="zh-CN" sz="2400" b="1" dirty="0" smtClean="0">
                <a:latin typeface="Times New Roman" panose="02020603050405020304" pitchFamily="18" charset="0"/>
                <a:cs typeface="Times New Roman" panose="02020603050405020304" pitchFamily="18" charset="0"/>
              </a:rPr>
              <a:t>environment in </a:t>
            </a:r>
            <a:r>
              <a:rPr lang="en-US" altLang="zh-CN" sz="2400" b="1" dirty="0">
                <a:latin typeface="Times New Roman" panose="02020603050405020304" pitchFamily="18" charset="0"/>
                <a:cs typeface="Times New Roman" panose="02020603050405020304" pitchFamily="18" charset="0"/>
              </a:rPr>
              <a:t>the pathogenesis of obesity and diabetes</a:t>
            </a:r>
          </a:p>
          <a:p>
            <a:pPr>
              <a:lnSpc>
                <a:spcPct val="130000"/>
              </a:lnSpc>
              <a:spcBef>
                <a:spcPts val="2400"/>
              </a:spcBef>
              <a:buFont typeface="Wingdings" panose="05000000000000000000" pitchFamily="2" charset="2"/>
              <a:buChar char="ü"/>
            </a:pPr>
            <a:endParaRPr lang="en-US" altLang="zh-CN" sz="2400" b="1" dirty="0">
              <a:latin typeface="Times New Roman" panose="02020603050405020304" pitchFamily="18" charset="0"/>
              <a:cs typeface="Times New Roman" panose="02020603050405020304" pitchFamily="18" charset="0"/>
            </a:endParaRPr>
          </a:p>
        </p:txBody>
      </p:sp>
      <p:sp>
        <p:nvSpPr>
          <p:cNvPr id="8" name="标题 1"/>
          <p:cNvSpPr txBox="1">
            <a:spLocks/>
          </p:cNvSpPr>
          <p:nvPr/>
        </p:nvSpPr>
        <p:spPr>
          <a:xfrm>
            <a:off x="1958340" y="-168590"/>
            <a:ext cx="69427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latin typeface="Times New Roman" panose="02020603050405020304" pitchFamily="18" charset="0"/>
                <a:cs typeface="Times New Roman" panose="02020603050405020304" pitchFamily="18" charset="0"/>
              </a:rPr>
              <a:t>4. </a:t>
            </a:r>
            <a:r>
              <a:rPr lang="en-US" altLang="zh-CN" sz="3200" dirty="0">
                <a:latin typeface="Times New Roman" panose="02020603050405020304" pitchFamily="18" charset="0"/>
                <a:cs typeface="Times New Roman" panose="02020603050405020304" pitchFamily="18" charset="0"/>
              </a:rPr>
              <a:t>Historical Background</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11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4785" y="1475581"/>
            <a:ext cx="4234656"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US" altLang="zh-CN" sz="2400" b="1" dirty="0" smtClean="0">
                <a:latin typeface="Times New Roman" panose="02020603050405020304" pitchFamily="18" charset="0"/>
                <a:cs typeface="Times New Roman" panose="02020603050405020304" pitchFamily="18" charset="0"/>
              </a:rPr>
              <a:t>In 1940, Hetherington and </a:t>
            </a:r>
            <a:r>
              <a:rPr lang="en-US" altLang="zh-CN" sz="2400" b="1" dirty="0" err="1" smtClean="0">
                <a:latin typeface="Times New Roman" panose="02020603050405020304" pitchFamily="18" charset="0"/>
                <a:cs typeface="Times New Roman" panose="02020603050405020304" pitchFamily="18" charset="0"/>
              </a:rPr>
              <a:t>Ranson</a:t>
            </a: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 VMH lesion</a:t>
            </a:r>
          </a:p>
          <a:p>
            <a:pPr>
              <a:lnSpc>
                <a:spcPct val="150000"/>
              </a:lnSpc>
              <a:buFont typeface="Wingdings" panose="05000000000000000000" pitchFamily="2" charset="2"/>
              <a:buChar char="ü"/>
            </a:pPr>
            <a:r>
              <a:rPr lang="en-US" altLang="zh-CN" b="1" dirty="0">
                <a:latin typeface="Times New Roman" panose="02020603050405020304" pitchFamily="18" charset="0"/>
                <a:cs typeface="Times New Roman" panose="02020603050405020304" pitchFamily="18" charset="0"/>
              </a:rPr>
              <a:t>VMN and ARC</a:t>
            </a:r>
          </a:p>
          <a:p>
            <a:pPr>
              <a:lnSpc>
                <a:spcPct val="150000"/>
              </a:lnSpc>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POMC, NPY, </a:t>
            </a:r>
            <a:r>
              <a:rPr lang="en-US" altLang="zh-CN" sz="2400" b="1" dirty="0" err="1">
                <a:latin typeface="Times New Roman" panose="02020603050405020304" pitchFamily="18" charset="0"/>
                <a:cs typeface="Times New Roman" panose="02020603050405020304" pitchFamily="18" charset="0"/>
              </a:rPr>
              <a:t>AgRP</a:t>
            </a:r>
            <a:r>
              <a:rPr lang="en-US" altLang="zh-CN" sz="2400" b="1" dirty="0">
                <a:latin typeface="Times New Roman" panose="02020603050405020304" pitchFamily="18" charset="0"/>
                <a:cs typeface="Times New Roman" panose="02020603050405020304" pitchFamily="18" charset="0"/>
              </a:rPr>
              <a:t> in the regulation of energy and  glucose homeostasis were recognized .</a:t>
            </a:r>
          </a:p>
        </p:txBody>
      </p:sp>
      <p:sp>
        <p:nvSpPr>
          <p:cNvPr id="8" name="标题 1"/>
          <p:cNvSpPr txBox="1">
            <a:spLocks/>
          </p:cNvSpPr>
          <p:nvPr/>
        </p:nvSpPr>
        <p:spPr>
          <a:xfrm>
            <a:off x="1958340" y="-168590"/>
            <a:ext cx="718566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altLang="zh-CN" sz="2400" b="1" dirty="0">
                <a:latin typeface="Times New Roman" panose="02020603050405020304" pitchFamily="18" charset="0"/>
                <a:cs typeface="Times New Roman" panose="02020603050405020304" pitchFamily="18" charset="0"/>
              </a:rPr>
              <a:t>4.1 Early concepts of energy homeostasis regulation</a:t>
            </a:r>
          </a:p>
        </p:txBody>
      </p:sp>
      <p:pic>
        <p:nvPicPr>
          <p:cNvPr id="2" name="图片 1"/>
          <p:cNvPicPr>
            <a:picLocks noChangeAspect="1"/>
          </p:cNvPicPr>
          <p:nvPr/>
        </p:nvPicPr>
        <p:blipFill>
          <a:blip r:embed="rId3"/>
          <a:stretch>
            <a:fillRect/>
          </a:stretch>
        </p:blipFill>
        <p:spPr>
          <a:xfrm>
            <a:off x="4591002" y="1156973"/>
            <a:ext cx="4553047" cy="356022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068" y="1156973"/>
            <a:ext cx="3256916" cy="2062713"/>
          </a:xfrm>
          <a:prstGeom prst="rect">
            <a:avLst/>
          </a:prstGeom>
        </p:spPr>
      </p:pic>
    </p:spTree>
    <p:extLst>
      <p:ext uri="{BB962C8B-B14F-4D97-AF65-F5344CB8AC3E}">
        <p14:creationId xmlns:p14="http://schemas.microsoft.com/office/powerpoint/2010/main" val="40807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67" y="1296895"/>
            <a:ext cx="6365081" cy="4719190"/>
          </a:xfrm>
          <a:prstGeom prst="rect">
            <a:avLst/>
          </a:prstGeom>
        </p:spPr>
      </p:pic>
      <p:sp>
        <p:nvSpPr>
          <p:cNvPr id="5" name="文本框 4"/>
          <p:cNvSpPr txBox="1"/>
          <p:nvPr/>
        </p:nvSpPr>
        <p:spPr>
          <a:xfrm>
            <a:off x="7679688" y="3287158"/>
            <a:ext cx="1464312" cy="369332"/>
          </a:xfrm>
          <a:prstGeom prst="rect">
            <a:avLst/>
          </a:prstGeom>
          <a:noFill/>
        </p:spPr>
        <p:txBody>
          <a:bodyPr wrap="square" rtlCol="0">
            <a:spAutoFit/>
          </a:bodyPr>
          <a:lstStyle/>
          <a:p>
            <a:r>
              <a:rPr lang="en-US" altLang="zh-CN" dirty="0" smtClean="0"/>
              <a:t>VMH</a:t>
            </a:r>
            <a:endParaRPr lang="zh-CN" altLang="en-US" dirty="0"/>
          </a:p>
        </p:txBody>
      </p:sp>
      <p:sp>
        <p:nvSpPr>
          <p:cNvPr id="6" name="矩形 5"/>
          <p:cNvSpPr/>
          <p:nvPr/>
        </p:nvSpPr>
        <p:spPr>
          <a:xfrm>
            <a:off x="254000" y="1845995"/>
            <a:ext cx="2164080" cy="646331"/>
          </a:xfrm>
          <a:prstGeom prst="rect">
            <a:avLst/>
          </a:prstGeom>
        </p:spPr>
        <p:txBody>
          <a:bodyPr wrap="square">
            <a:spAutoFit/>
          </a:bodyPr>
          <a:lstStyle/>
          <a:p>
            <a:r>
              <a:rPr lang="en-US" altLang="zh-CN" dirty="0"/>
              <a:t>lateral hypothalamic</a:t>
            </a:r>
          </a:p>
          <a:p>
            <a:r>
              <a:rPr lang="en-US" altLang="zh-CN" dirty="0"/>
              <a:t>area (LHA)</a:t>
            </a:r>
            <a:endParaRPr lang="zh-CN" altLang="en-US" dirty="0"/>
          </a:p>
        </p:txBody>
      </p:sp>
      <p:sp>
        <p:nvSpPr>
          <p:cNvPr id="7" name="矩形 6"/>
          <p:cNvSpPr/>
          <p:nvPr/>
        </p:nvSpPr>
        <p:spPr>
          <a:xfrm>
            <a:off x="1905710" y="224507"/>
            <a:ext cx="7035090" cy="400110"/>
          </a:xfrm>
          <a:prstGeom prst="rect">
            <a:avLst/>
          </a:prstGeom>
        </p:spPr>
        <p:txBody>
          <a:bodyPr wrap="square">
            <a:spAutoFit/>
          </a:bodyPr>
          <a:lstStyle/>
          <a:p>
            <a:r>
              <a:rPr lang="en-US" altLang="zh-CN" sz="2000" b="1" dirty="0"/>
              <a:t>VMH was the “satiety center</a:t>
            </a:r>
            <a:r>
              <a:rPr lang="en-US" altLang="zh-CN" sz="2000" b="1" dirty="0" smtClean="0"/>
              <a:t>” and LHA </a:t>
            </a:r>
            <a:r>
              <a:rPr lang="en-US" altLang="zh-CN" sz="2000" b="1" dirty="0"/>
              <a:t>was the “feeding center.”</a:t>
            </a:r>
            <a:endParaRPr lang="zh-CN" altLang="en-US" sz="2000" b="1" dirty="0"/>
          </a:p>
        </p:txBody>
      </p:sp>
      <p:sp>
        <p:nvSpPr>
          <p:cNvPr id="2" name="矩形 1"/>
          <p:cNvSpPr/>
          <p:nvPr/>
        </p:nvSpPr>
        <p:spPr>
          <a:xfrm>
            <a:off x="7537448" y="2304688"/>
            <a:ext cx="1544012" cy="646331"/>
          </a:xfrm>
          <a:prstGeom prst="rect">
            <a:avLst/>
          </a:prstGeom>
        </p:spPr>
        <p:txBody>
          <a:bodyPr wrap="none">
            <a:spAutoFit/>
          </a:bodyPr>
          <a:lstStyle/>
          <a:p>
            <a:r>
              <a:rPr lang="zh-CN" altLang="en-US" u="sng" dirty="0" smtClean="0">
                <a:solidFill>
                  <a:srgbClr val="CC0000"/>
                </a:solidFill>
                <a:latin typeface="arial" panose="020B0604020202020204" pitchFamily="34" charset="0"/>
              </a:rPr>
              <a:t>下丘脑</a:t>
            </a:r>
            <a:r>
              <a:rPr lang="zh-CN" altLang="en-US" dirty="0" smtClean="0">
                <a:solidFill>
                  <a:srgbClr val="333333"/>
                </a:solidFill>
                <a:latin typeface="arial" panose="020B0604020202020204" pitchFamily="34" charset="0"/>
              </a:rPr>
              <a:t>腹</a:t>
            </a:r>
            <a:endParaRPr lang="en-US" altLang="zh-CN" dirty="0" smtClean="0">
              <a:solidFill>
                <a:srgbClr val="333333"/>
              </a:solidFill>
              <a:latin typeface="arial" panose="020B0604020202020204" pitchFamily="34" charset="0"/>
            </a:endParaRPr>
          </a:p>
          <a:p>
            <a:r>
              <a:rPr lang="zh-CN" altLang="en-US" dirty="0" smtClean="0">
                <a:solidFill>
                  <a:srgbClr val="333333"/>
                </a:solidFill>
                <a:latin typeface="arial" panose="020B0604020202020204" pitchFamily="34" charset="0"/>
              </a:rPr>
              <a:t>内侧核</a:t>
            </a:r>
            <a:r>
              <a:rPr lang="en-US" altLang="zh-CN" dirty="0" smtClean="0">
                <a:solidFill>
                  <a:srgbClr val="333333"/>
                </a:solidFill>
                <a:latin typeface="arial" panose="020B0604020202020204" pitchFamily="34" charset="0"/>
              </a:rPr>
              <a:t>(</a:t>
            </a:r>
            <a:r>
              <a:rPr lang="en-US" altLang="zh-CN" u="sng" dirty="0" smtClean="0">
                <a:solidFill>
                  <a:srgbClr val="CC0000"/>
                </a:solidFill>
                <a:latin typeface="arial" panose="020B0604020202020204" pitchFamily="34" charset="0"/>
              </a:rPr>
              <a:t>VMH</a:t>
            </a:r>
            <a:r>
              <a:rPr lang="en-US" altLang="zh-CN" dirty="0" smtClean="0">
                <a:solidFill>
                  <a:srgbClr val="333333"/>
                </a:solidFill>
                <a:latin typeface="arial" panose="020B0604020202020204" pitchFamily="34" charset="0"/>
              </a:rPr>
              <a:t>)</a:t>
            </a:r>
            <a:endParaRPr lang="zh-CN" alt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510772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58340" y="-168590"/>
            <a:ext cx="718566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altLang="zh-CN" sz="2400" b="1" dirty="0">
                <a:latin typeface="Times New Roman" panose="02020603050405020304" pitchFamily="18" charset="0"/>
                <a:cs typeface="Times New Roman" panose="02020603050405020304" pitchFamily="18" charset="0"/>
              </a:rPr>
              <a:t>4.1 Early concepts of energy homeostasis regulation</a:t>
            </a:r>
          </a:p>
        </p:txBody>
      </p:sp>
      <p:sp>
        <p:nvSpPr>
          <p:cNvPr id="6" name="圆角矩形 5"/>
          <p:cNvSpPr/>
          <p:nvPr/>
        </p:nvSpPr>
        <p:spPr>
          <a:xfrm>
            <a:off x="2865120" y="1645920"/>
            <a:ext cx="1767840"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We eat</a:t>
            </a:r>
            <a:endParaRPr lang="zh-CN" altLang="en-US" dirty="0"/>
          </a:p>
        </p:txBody>
      </p:sp>
      <p:sp>
        <p:nvSpPr>
          <p:cNvPr id="7" name="圆角矩形 6"/>
          <p:cNvSpPr/>
          <p:nvPr/>
        </p:nvSpPr>
        <p:spPr>
          <a:xfrm>
            <a:off x="2865120" y="3169920"/>
            <a:ext cx="1767840"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Fat gets stored</a:t>
            </a:r>
            <a:endParaRPr lang="zh-CN" altLang="en-US" dirty="0"/>
          </a:p>
        </p:txBody>
      </p:sp>
      <p:sp>
        <p:nvSpPr>
          <p:cNvPr id="8" name="圆角矩形 7"/>
          <p:cNvSpPr/>
          <p:nvPr/>
        </p:nvSpPr>
        <p:spPr>
          <a:xfrm>
            <a:off x="2865120" y="4653280"/>
            <a:ext cx="1767840" cy="8128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 name="下箭头 8"/>
          <p:cNvSpPr/>
          <p:nvPr/>
        </p:nvSpPr>
        <p:spPr>
          <a:xfrm>
            <a:off x="3627120" y="2499360"/>
            <a:ext cx="17272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3627120" y="4043680"/>
            <a:ext cx="17272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弧形箭头 10"/>
          <p:cNvSpPr/>
          <p:nvPr/>
        </p:nvSpPr>
        <p:spPr>
          <a:xfrm rot="15516022">
            <a:off x="3980647" y="2737985"/>
            <a:ext cx="3732554" cy="13988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乘号 11"/>
          <p:cNvSpPr/>
          <p:nvPr/>
        </p:nvSpPr>
        <p:spPr>
          <a:xfrm>
            <a:off x="5625537" y="1469714"/>
            <a:ext cx="751840" cy="812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901431" y="5059680"/>
            <a:ext cx="1685077" cy="369332"/>
          </a:xfrm>
          <a:prstGeom prst="rect">
            <a:avLst/>
          </a:prstGeom>
        </p:spPr>
        <p:txBody>
          <a:bodyPr wrap="none">
            <a:spAutoFit/>
          </a:bodyPr>
          <a:lstStyle/>
          <a:p>
            <a:r>
              <a:rPr lang="en-US" altLang="zh-CN" dirty="0" smtClean="0">
                <a:latin typeface="Sabon-Roman"/>
              </a:rPr>
              <a:t>Kennedy, 1953</a:t>
            </a:r>
            <a:endParaRPr lang="zh-CN" altLang="en-US" dirty="0"/>
          </a:p>
        </p:txBody>
      </p:sp>
    </p:spTree>
    <p:extLst>
      <p:ext uri="{BB962C8B-B14F-4D97-AF65-F5344CB8AC3E}">
        <p14:creationId xmlns:p14="http://schemas.microsoft.com/office/powerpoint/2010/main" val="3599559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1958340" y="-168590"/>
            <a:ext cx="69427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Times New Roman" panose="02020603050405020304" pitchFamily="18" charset="0"/>
                <a:cs typeface="Times New Roman" panose="02020603050405020304" pitchFamily="18" charset="0"/>
              </a:rPr>
              <a:t>4.2 The discovery of leptin and how it changed things</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85" y="1552795"/>
            <a:ext cx="2991251" cy="1626815"/>
          </a:xfrm>
          <a:prstGeom prst="rect">
            <a:avLst/>
          </a:prstGeom>
        </p:spPr>
      </p:pic>
      <p:sp>
        <p:nvSpPr>
          <p:cNvPr id="3" name="矩形 2"/>
          <p:cNvSpPr/>
          <p:nvPr/>
        </p:nvSpPr>
        <p:spPr>
          <a:xfrm>
            <a:off x="297395" y="3400867"/>
            <a:ext cx="4764899" cy="646331"/>
          </a:xfrm>
          <a:prstGeom prst="rect">
            <a:avLst/>
          </a:prstGeom>
        </p:spPr>
        <p:txBody>
          <a:bodyPr wrap="square">
            <a:spAutoFit/>
          </a:bodyPr>
          <a:lstStyle/>
          <a:p>
            <a:pPr algn="ctr"/>
            <a:r>
              <a:rPr lang="en-US" altLang="zh-CN" dirty="0">
                <a:latin typeface="Sabon-Roman"/>
              </a:rPr>
              <a:t>In 1949, investigators at the </a:t>
            </a:r>
            <a:r>
              <a:rPr lang="en-US" altLang="zh-CN" dirty="0" smtClean="0">
                <a:latin typeface="Sabon-Roman"/>
              </a:rPr>
              <a:t>Jackson</a:t>
            </a:r>
          </a:p>
          <a:p>
            <a:pPr algn="ctr"/>
            <a:r>
              <a:rPr lang="en-US" altLang="zh-CN" dirty="0" smtClean="0">
                <a:latin typeface="Sabon-Roman"/>
              </a:rPr>
              <a:t>Ob (now </a:t>
            </a:r>
            <a:r>
              <a:rPr lang="en-US" altLang="zh-CN" dirty="0" err="1" smtClean="0">
                <a:latin typeface="Sabon-Roman"/>
              </a:rPr>
              <a:t>lep</a:t>
            </a:r>
            <a:r>
              <a:rPr lang="en-US" altLang="zh-CN" dirty="0" smtClean="0">
                <a:latin typeface="Sabon-Roman"/>
              </a:rPr>
              <a:t>)</a:t>
            </a:r>
            <a:endParaRPr lang="zh-CN" altLang="en-US" dirty="0"/>
          </a:p>
        </p:txBody>
      </p:sp>
      <p:sp>
        <p:nvSpPr>
          <p:cNvPr id="5" name="矩形 4"/>
          <p:cNvSpPr/>
          <p:nvPr/>
        </p:nvSpPr>
        <p:spPr>
          <a:xfrm>
            <a:off x="5123254" y="3363451"/>
            <a:ext cx="3614346" cy="646331"/>
          </a:xfrm>
          <a:prstGeom prst="rect">
            <a:avLst/>
          </a:prstGeom>
        </p:spPr>
        <p:txBody>
          <a:bodyPr wrap="square">
            <a:spAutoFit/>
          </a:bodyPr>
          <a:lstStyle/>
          <a:p>
            <a:pPr algn="ctr"/>
            <a:r>
              <a:rPr lang="en-US" altLang="zh-CN" dirty="0" smtClean="0">
                <a:latin typeface="Sabon-Roman"/>
              </a:rPr>
              <a:t>1966, Coleman </a:t>
            </a:r>
            <a:r>
              <a:rPr lang="en-US" altLang="zh-CN" dirty="0">
                <a:latin typeface="Sabon-Roman"/>
              </a:rPr>
              <a:t>and </a:t>
            </a:r>
            <a:r>
              <a:rPr lang="en-US" altLang="zh-CN" dirty="0" smtClean="0">
                <a:latin typeface="Sabon-Roman"/>
              </a:rPr>
              <a:t>colleagues</a:t>
            </a:r>
          </a:p>
          <a:p>
            <a:pPr algn="ctr"/>
            <a:r>
              <a:rPr lang="en-US" altLang="zh-CN" dirty="0" smtClean="0">
                <a:latin typeface="Sabon-Roman"/>
              </a:rPr>
              <a:t>Db mouse </a:t>
            </a:r>
            <a:r>
              <a:rPr lang="zh-CN" altLang="en-US" dirty="0" smtClean="0">
                <a:latin typeface="Sabon-Roman"/>
              </a:rPr>
              <a:t>（糖尿病）</a:t>
            </a:r>
            <a:endParaRPr lang="zh-CN" altLang="en-US" dirty="0"/>
          </a:p>
        </p:txBody>
      </p:sp>
      <p:pic>
        <p:nvPicPr>
          <p:cNvPr id="6" name="图片 5"/>
          <p:cNvPicPr>
            <a:picLocks noChangeAspect="1"/>
          </p:cNvPicPr>
          <p:nvPr/>
        </p:nvPicPr>
        <p:blipFill>
          <a:blip r:embed="rId4"/>
          <a:stretch>
            <a:fillRect/>
          </a:stretch>
        </p:blipFill>
        <p:spPr>
          <a:xfrm>
            <a:off x="5123254" y="1486405"/>
            <a:ext cx="2961798" cy="1489388"/>
          </a:xfrm>
          <a:prstGeom prst="rect">
            <a:avLst/>
          </a:prstGeom>
        </p:spPr>
      </p:pic>
      <p:sp>
        <p:nvSpPr>
          <p:cNvPr id="7" name="矩形 6"/>
          <p:cNvSpPr/>
          <p:nvPr/>
        </p:nvSpPr>
        <p:spPr>
          <a:xfrm>
            <a:off x="579271" y="4397441"/>
            <a:ext cx="7960303" cy="1569660"/>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Ob mice lacked a circulating satiety factor and that </a:t>
            </a:r>
            <a:r>
              <a:rPr lang="en-US" altLang="zh-CN" sz="2400" dirty="0" err="1" smtClean="0">
                <a:latin typeface="Times New Roman" panose="02020603050405020304" pitchFamily="18" charset="0"/>
                <a:cs typeface="Times New Roman" panose="02020603050405020304" pitchFamily="18" charset="0"/>
              </a:rPr>
              <a:t>db</a:t>
            </a:r>
            <a:r>
              <a:rPr lang="en-US" altLang="zh-CN" sz="2400" dirty="0" smtClean="0">
                <a:latin typeface="Times New Roman" panose="02020603050405020304" pitchFamily="18" charset="0"/>
                <a:cs typeface="Times New Roman" panose="02020603050405020304" pitchFamily="18" charset="0"/>
              </a:rPr>
              <a:t> mice overproduced that circulating factor but could not respond to it.</a:t>
            </a:r>
          </a:p>
          <a:p>
            <a:r>
              <a:rPr lang="en-US" altLang="zh-CN" sz="2400" dirty="0" smtClean="0">
                <a:latin typeface="Times New Roman" panose="02020603050405020304" pitchFamily="18" charset="0"/>
                <a:cs typeface="Times New Roman" panose="02020603050405020304" pitchFamily="18" charset="0"/>
              </a:rPr>
              <a:t>Positional cloning</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4.5 kb RNA</a:t>
            </a:r>
          </a:p>
          <a:p>
            <a:r>
              <a:rPr lang="en-US" altLang="zh-CN" sz="2400" dirty="0" smtClean="0">
                <a:latin typeface="Times New Roman" panose="02020603050405020304" pitchFamily="18" charset="0"/>
                <a:cs typeface="Times New Roman" panose="02020603050405020304" pitchFamily="18" charset="0"/>
              </a:rPr>
              <a:t>Friedman named the peptide “leptin”</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5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156973"/>
            <a:ext cx="5864860" cy="4887383"/>
          </a:xfrm>
          <a:prstGeom prst="rect">
            <a:avLst/>
          </a:prstGeom>
        </p:spPr>
      </p:pic>
      <p:sp>
        <p:nvSpPr>
          <p:cNvPr id="13" name="标题 1"/>
          <p:cNvSpPr txBox="1">
            <a:spLocks/>
          </p:cNvSpPr>
          <p:nvPr/>
        </p:nvSpPr>
        <p:spPr>
          <a:xfrm>
            <a:off x="1958340" y="-168590"/>
            <a:ext cx="69427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Times New Roman" panose="02020603050405020304" pitchFamily="18" charset="0"/>
                <a:cs typeface="Times New Roman" panose="02020603050405020304" pitchFamily="18" charset="0"/>
              </a:rPr>
              <a:t>4.2 The discovery of leptin and how it changed things</a:t>
            </a:r>
          </a:p>
        </p:txBody>
      </p:sp>
    </p:spTree>
    <p:extLst>
      <p:ext uri="{BB962C8B-B14F-4D97-AF65-F5344CB8AC3E}">
        <p14:creationId xmlns:p14="http://schemas.microsoft.com/office/powerpoint/2010/main" val="419006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7370" y="1337945"/>
            <a:ext cx="8230870" cy="4351338"/>
          </a:xfrm>
        </p:spPr>
        <p:txBody>
          <a:bodyPr/>
          <a:lstStyle/>
          <a:p>
            <a:endParaRPr lang="zh-CN" altLang="en-US" b="1" dirty="0">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2"/>
          <a:stretch>
            <a:fillRect/>
          </a:stretch>
        </p:blipFill>
        <p:spPr>
          <a:xfrm>
            <a:off x="356532" y="1337945"/>
            <a:ext cx="8612546" cy="3545603"/>
          </a:xfrm>
          <a:prstGeom prst="rect">
            <a:avLst/>
          </a:prstGeom>
        </p:spPr>
      </p:pic>
      <p:sp>
        <p:nvSpPr>
          <p:cNvPr id="8" name="标题 1"/>
          <p:cNvSpPr>
            <a:spLocks noGrp="1"/>
          </p:cNvSpPr>
          <p:nvPr>
            <p:ph type="title"/>
          </p:nvPr>
        </p:nvSpPr>
        <p:spPr>
          <a:xfrm>
            <a:off x="1929130" y="0"/>
            <a:ext cx="7886700" cy="1325563"/>
          </a:xfrm>
        </p:spPr>
        <p:txBody>
          <a:bodyPr>
            <a:normAutofit/>
          </a:bodyPr>
          <a:lstStyle/>
          <a:p>
            <a:r>
              <a:rPr lang="en-US" altLang="zh-CN" sz="2800" b="1" dirty="0"/>
              <a:t>Physiological Reviews </a:t>
            </a:r>
            <a:endParaRPr lang="zh-CN" altLang="en-US" sz="2800" b="1" dirty="0">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492692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57680" y="0"/>
            <a:ext cx="7508240" cy="1052596"/>
          </a:xfrm>
          <a:prstGeom prst="rect">
            <a:avLst/>
          </a:prstGeom>
        </p:spPr>
        <p:txBody>
          <a:bodyPr wrap="square">
            <a:spAutoFit/>
          </a:bodyPr>
          <a:lstStyle/>
          <a:p>
            <a:pPr>
              <a:lnSpc>
                <a:spcPct val="130000"/>
              </a:lnSpc>
              <a:spcBef>
                <a:spcPts val="2400"/>
              </a:spcBef>
            </a:pPr>
            <a:r>
              <a:rPr lang="en-US" altLang="zh-CN" sz="2400" b="1" dirty="0">
                <a:latin typeface="Times New Roman" panose="02020603050405020304" pitchFamily="18" charset="0"/>
                <a:ea typeface="+mj-ea"/>
                <a:cs typeface="Times New Roman" panose="02020603050405020304" pitchFamily="18" charset="0"/>
              </a:rPr>
              <a:t>4.3 Early studies implicating the perinatal environment in the pathogenesis of obesity and diabetes</a:t>
            </a:r>
          </a:p>
        </p:txBody>
      </p:sp>
      <p:sp>
        <p:nvSpPr>
          <p:cNvPr id="6" name="Rectangle 3"/>
          <p:cNvSpPr txBox="1">
            <a:spLocks noChangeArrowheads="1"/>
          </p:cNvSpPr>
          <p:nvPr/>
        </p:nvSpPr>
        <p:spPr>
          <a:xfrm>
            <a:off x="174784" y="1475581"/>
            <a:ext cx="8726329"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2400"/>
              </a:spcBef>
              <a:buFont typeface="Wingdings" panose="05000000000000000000" pitchFamily="2" charset="2"/>
              <a:buChar char="ü"/>
            </a:pPr>
            <a:r>
              <a:rPr lang="en-US" altLang="zh-CN" sz="2400" b="1" dirty="0" smtClean="0">
                <a:latin typeface="Times New Roman" panose="02020603050405020304" pitchFamily="18" charset="0"/>
                <a:cs typeface="Times New Roman" panose="02020603050405020304" pitchFamily="18" charset="0"/>
              </a:rPr>
              <a:t>Early life environment in determining long-term health.</a:t>
            </a:r>
          </a:p>
          <a:p>
            <a:pPr>
              <a:lnSpc>
                <a:spcPct val="130000"/>
              </a:lnSpc>
              <a:spcBef>
                <a:spcPts val="2400"/>
              </a:spcBef>
              <a:buFont typeface="Wingdings" panose="05000000000000000000" pitchFamily="2" charset="2"/>
              <a:buChar char="ü"/>
            </a:pPr>
            <a:r>
              <a:rPr lang="en-US" altLang="zh-CN" sz="2400" b="1" dirty="0" smtClean="0">
                <a:latin typeface="Times New Roman" panose="02020603050405020304" pitchFamily="18" charset="0"/>
                <a:cs typeface="Times New Roman" panose="02020603050405020304" pitchFamily="18" charset="0"/>
              </a:rPr>
              <a:t>Death rates were most affected by </a:t>
            </a:r>
            <a:r>
              <a:rPr lang="en-US" altLang="zh-CN" sz="2400" b="1" dirty="0" smtClean="0">
                <a:solidFill>
                  <a:srgbClr val="FF0000"/>
                </a:solidFill>
                <a:latin typeface="Times New Roman" panose="02020603050405020304" pitchFamily="18" charset="0"/>
                <a:cs typeface="Times New Roman" panose="02020603050405020304" pitchFamily="18" charset="0"/>
              </a:rPr>
              <a:t>the date of birth </a:t>
            </a:r>
            <a:r>
              <a:rPr lang="en-US" altLang="zh-CN" sz="2400" b="1" dirty="0" smtClean="0">
                <a:latin typeface="Times New Roman" panose="02020603050405020304" pitchFamily="18" charset="0"/>
                <a:cs typeface="Times New Roman" panose="02020603050405020304" pitchFamily="18" charset="0"/>
              </a:rPr>
              <a:t>and not the year of death.</a:t>
            </a:r>
            <a:endParaRPr lang="en-US" altLang="zh-CN" sz="2400" b="1" dirty="0">
              <a:latin typeface="Times New Roman" panose="02020603050405020304" pitchFamily="18" charset="0"/>
              <a:cs typeface="Times New Roman" panose="02020603050405020304" pitchFamily="18" charset="0"/>
            </a:endParaRPr>
          </a:p>
          <a:p>
            <a:pPr>
              <a:lnSpc>
                <a:spcPct val="130000"/>
              </a:lnSpc>
              <a:spcBef>
                <a:spcPts val="2400"/>
              </a:spcBef>
              <a:buFont typeface="Wingdings" panose="05000000000000000000" pitchFamily="2" charset="2"/>
              <a:buChar char="ü"/>
            </a:pPr>
            <a:r>
              <a:rPr lang="en-US" altLang="zh-CN" sz="2400" b="1" dirty="0" err="1">
                <a:latin typeface="Times New Roman" panose="02020603050405020304" pitchFamily="18" charset="0"/>
                <a:cs typeface="Times New Roman" panose="02020603050405020304" pitchFamily="18" charset="0"/>
              </a:rPr>
              <a:t>Forsdahl</a:t>
            </a:r>
            <a:r>
              <a:rPr lang="en-US" altLang="zh-CN" sz="2400" b="1" dirty="0">
                <a:latin typeface="Times New Roman" panose="02020603050405020304" pitchFamily="18" charset="0"/>
                <a:cs typeface="Times New Roman" panose="02020603050405020304" pitchFamily="18" charset="0"/>
              </a:rPr>
              <a:t> </a:t>
            </a:r>
            <a:r>
              <a:rPr lang="en-US" altLang="zh-CN" sz="2400" b="1" dirty="0" smtClean="0">
                <a:latin typeface="Times New Roman" panose="02020603050405020304" pitchFamily="18" charset="0"/>
                <a:cs typeface="Times New Roman" panose="02020603050405020304" pitchFamily="18" charset="0"/>
              </a:rPr>
              <a:t>demonstrating </a:t>
            </a:r>
            <a:r>
              <a:rPr lang="en-US" altLang="zh-CN" sz="2400" b="1" dirty="0">
                <a:latin typeface="Times New Roman" panose="02020603050405020304" pitchFamily="18" charset="0"/>
                <a:cs typeface="Times New Roman" panose="02020603050405020304" pitchFamily="18" charset="0"/>
              </a:rPr>
              <a:t>that geographical </a:t>
            </a:r>
            <a:r>
              <a:rPr lang="en-US" altLang="zh-CN" sz="2400" b="1" dirty="0" smtClean="0">
                <a:latin typeface="Times New Roman" panose="02020603050405020304" pitchFamily="18" charset="0"/>
                <a:cs typeface="Times New Roman" panose="02020603050405020304" pitchFamily="18" charset="0"/>
              </a:rPr>
              <a:t>variations in  </a:t>
            </a:r>
            <a:r>
              <a:rPr lang="en-US" altLang="zh-CN" sz="2400" b="1" dirty="0">
                <a:latin typeface="Times New Roman" panose="02020603050405020304" pitchFamily="18" charset="0"/>
                <a:cs typeface="Times New Roman" panose="02020603050405020304" pitchFamily="18" charset="0"/>
              </a:rPr>
              <a:t>atherosclerotic disease were not associated </a:t>
            </a:r>
            <a:r>
              <a:rPr lang="en-US" altLang="zh-CN" sz="2400" b="1" dirty="0" smtClean="0">
                <a:latin typeface="Times New Roman" panose="02020603050405020304" pitchFamily="18" charset="0"/>
                <a:cs typeface="Times New Roman" panose="02020603050405020304" pitchFamily="18" charset="0"/>
              </a:rPr>
              <a:t>with current </a:t>
            </a:r>
            <a:r>
              <a:rPr lang="en-US" altLang="zh-CN" sz="2400" b="1" dirty="0">
                <a:latin typeface="Times New Roman" panose="02020603050405020304" pitchFamily="18" charset="0"/>
                <a:cs typeface="Times New Roman" panose="02020603050405020304" pitchFamily="18" charset="0"/>
              </a:rPr>
              <a:t>mortality rates </a:t>
            </a:r>
            <a:r>
              <a:rPr lang="en-US" altLang="zh-CN" sz="2400" b="1" dirty="0">
                <a:solidFill>
                  <a:srgbClr val="FF0000"/>
                </a:solidFill>
                <a:latin typeface="Times New Roman" panose="02020603050405020304" pitchFamily="18" charset="0"/>
                <a:cs typeface="Times New Roman" panose="02020603050405020304" pitchFamily="18" charset="0"/>
              </a:rPr>
              <a:t>but correlated strongly with </a:t>
            </a:r>
            <a:r>
              <a:rPr lang="en-US" altLang="zh-CN" sz="2400" b="1" dirty="0" smtClean="0">
                <a:solidFill>
                  <a:srgbClr val="FF0000"/>
                </a:solidFill>
                <a:latin typeface="Times New Roman" panose="02020603050405020304" pitchFamily="18" charset="0"/>
                <a:cs typeface="Times New Roman" panose="02020603050405020304" pitchFamily="18" charset="0"/>
              </a:rPr>
              <a:t>past infant </a:t>
            </a:r>
            <a:r>
              <a:rPr lang="en-US" altLang="zh-CN" sz="2400" b="1" dirty="0">
                <a:solidFill>
                  <a:srgbClr val="FF0000"/>
                </a:solidFill>
                <a:latin typeface="Times New Roman" panose="02020603050405020304" pitchFamily="18" charset="0"/>
                <a:cs typeface="Times New Roman" panose="02020603050405020304" pitchFamily="18" charset="0"/>
              </a:rPr>
              <a:t>mortality rates</a:t>
            </a:r>
            <a:r>
              <a:rPr lang="en-US" altLang="zh-CN"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38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37360" y="0"/>
            <a:ext cx="7508240" cy="1052596"/>
          </a:xfrm>
          <a:prstGeom prst="rect">
            <a:avLst/>
          </a:prstGeom>
        </p:spPr>
        <p:txBody>
          <a:bodyPr wrap="square">
            <a:spAutoFit/>
          </a:bodyPr>
          <a:lstStyle/>
          <a:p>
            <a:pPr>
              <a:lnSpc>
                <a:spcPct val="130000"/>
              </a:lnSpc>
              <a:spcBef>
                <a:spcPts val="2400"/>
              </a:spcBef>
            </a:pPr>
            <a:r>
              <a:rPr lang="en-US" altLang="zh-CN" sz="2400" b="1" dirty="0">
                <a:latin typeface="Times New Roman" panose="02020603050405020304" pitchFamily="18" charset="0"/>
                <a:ea typeface="+mj-ea"/>
                <a:cs typeface="Times New Roman" panose="02020603050405020304" pitchFamily="18" charset="0"/>
              </a:rPr>
              <a:t>4.3 Early studies implicating the perinatal environment in the pathogenesis of obesity and diabetes</a:t>
            </a:r>
          </a:p>
        </p:txBody>
      </p:sp>
      <p:sp>
        <p:nvSpPr>
          <p:cNvPr id="6" name="Rectangle 3"/>
          <p:cNvSpPr txBox="1">
            <a:spLocks noChangeArrowheads="1"/>
          </p:cNvSpPr>
          <p:nvPr/>
        </p:nvSpPr>
        <p:spPr>
          <a:xfrm>
            <a:off x="174784" y="1475581"/>
            <a:ext cx="8726329"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2400"/>
              </a:spcBef>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Dutch Hunger </a:t>
            </a:r>
            <a:r>
              <a:rPr lang="en-US" altLang="zh-CN" sz="2400" b="1" dirty="0" smtClean="0">
                <a:latin typeface="Times New Roman" panose="02020603050405020304" pitchFamily="18" charset="0"/>
                <a:cs typeface="Times New Roman" panose="02020603050405020304" pitchFamily="18" charset="0"/>
              </a:rPr>
              <a:t>Winter</a:t>
            </a:r>
          </a:p>
          <a:p>
            <a:pPr>
              <a:lnSpc>
                <a:spcPct val="130000"/>
              </a:lnSpc>
              <a:spcBef>
                <a:spcPts val="2400"/>
              </a:spcBef>
              <a:buFont typeface="Wingdings" panose="05000000000000000000" pitchFamily="2" charset="2"/>
              <a:buChar char="ü"/>
            </a:pPr>
            <a:r>
              <a:rPr lang="en-US" altLang="zh-CN" sz="2400" b="1" dirty="0" smtClean="0">
                <a:latin typeface="Times New Roman" panose="02020603050405020304" pitchFamily="18" charset="0"/>
                <a:cs typeface="Times New Roman" panose="02020603050405020304" pitchFamily="18" charset="0"/>
              </a:rPr>
              <a:t>Low </a:t>
            </a:r>
            <a:r>
              <a:rPr lang="en-US" altLang="zh-CN" sz="2400" b="1" dirty="0">
                <a:latin typeface="Times New Roman" panose="02020603050405020304" pitchFamily="18" charset="0"/>
                <a:cs typeface="Times New Roman" panose="02020603050405020304" pitchFamily="18" charset="0"/>
              </a:rPr>
              <a:t>nutrient intake during </a:t>
            </a:r>
            <a:r>
              <a:rPr lang="en-US" altLang="zh-CN" sz="2400" b="1" dirty="0" smtClean="0">
                <a:latin typeface="Times New Roman" panose="02020603050405020304" pitchFamily="18" charset="0"/>
                <a:cs typeface="Times New Roman" panose="02020603050405020304" pitchFamily="18" charset="0"/>
              </a:rPr>
              <a:t>early postnatal </a:t>
            </a:r>
            <a:r>
              <a:rPr lang="en-US" altLang="zh-CN" sz="2400" b="1" dirty="0">
                <a:latin typeface="Times New Roman" panose="02020603050405020304" pitchFamily="18" charset="0"/>
                <a:cs typeface="Times New Roman" panose="02020603050405020304" pitchFamily="18" charset="0"/>
              </a:rPr>
              <a:t>life actually reduced the risk of obesity at age 19</a:t>
            </a:r>
          </a:p>
        </p:txBody>
      </p:sp>
      <p:pic>
        <p:nvPicPr>
          <p:cNvPr id="2" name="图片 1"/>
          <p:cNvPicPr>
            <a:picLocks noChangeAspect="1"/>
          </p:cNvPicPr>
          <p:nvPr/>
        </p:nvPicPr>
        <p:blipFill>
          <a:blip r:embed="rId3"/>
          <a:stretch>
            <a:fillRect/>
          </a:stretch>
        </p:blipFill>
        <p:spPr>
          <a:xfrm>
            <a:off x="568960" y="3523489"/>
            <a:ext cx="3472497" cy="2250565"/>
          </a:xfrm>
          <a:prstGeom prst="rect">
            <a:avLst/>
          </a:prstGeom>
        </p:spPr>
      </p:pic>
      <p:sp>
        <p:nvSpPr>
          <p:cNvPr id="3" name="矩形 2"/>
          <p:cNvSpPr/>
          <p:nvPr/>
        </p:nvSpPr>
        <p:spPr>
          <a:xfrm>
            <a:off x="1496302" y="5674408"/>
            <a:ext cx="5974954" cy="677108"/>
          </a:xfrm>
          <a:prstGeom prst="rect">
            <a:avLst/>
          </a:prstGeom>
        </p:spPr>
        <p:txBody>
          <a:bodyPr wrap="square">
            <a:spAutoFit/>
          </a:bodyPr>
          <a:lstStyle/>
          <a:p>
            <a:pPr algn="ctr"/>
            <a:r>
              <a:rPr lang="en-US" altLang="zh-CN" dirty="0" smtClean="0"/>
              <a:t>Manipulation of </a:t>
            </a:r>
            <a:r>
              <a:rPr lang="en-US" altLang="zh-CN" dirty="0"/>
              <a:t>litter size</a:t>
            </a:r>
            <a:r>
              <a:rPr lang="en-US" altLang="zh-CN" dirty="0" smtClean="0"/>
              <a:t>.</a:t>
            </a:r>
          </a:p>
          <a:p>
            <a:pPr algn="ctr"/>
            <a:r>
              <a:rPr lang="en-US" altLang="zh-CN" sz="2000" b="1" dirty="0">
                <a:solidFill>
                  <a:srgbClr val="FF0000"/>
                </a:solidFill>
              </a:rPr>
              <a:t>Appetite determined during </a:t>
            </a:r>
            <a:r>
              <a:rPr lang="en-US" altLang="zh-CN" sz="2000" b="1" dirty="0" smtClean="0">
                <a:solidFill>
                  <a:srgbClr val="FF0000"/>
                </a:solidFill>
              </a:rPr>
              <a:t>the suckling </a:t>
            </a:r>
            <a:r>
              <a:rPr lang="en-US" altLang="zh-CN" sz="2000" b="1" dirty="0">
                <a:solidFill>
                  <a:srgbClr val="FF0000"/>
                </a:solidFill>
              </a:rPr>
              <a:t>period </a:t>
            </a:r>
            <a:endParaRPr lang="zh-CN" altLang="en-US" sz="2000" b="1" dirty="0">
              <a:solidFill>
                <a:srgbClr val="FF0000"/>
              </a:solidFill>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948" y="3523489"/>
            <a:ext cx="3478521" cy="2236192"/>
          </a:xfrm>
          <a:prstGeom prst="rect">
            <a:avLst/>
          </a:prstGeom>
        </p:spPr>
      </p:pic>
    </p:spTree>
    <p:extLst>
      <p:ext uri="{BB962C8B-B14F-4D97-AF65-F5344CB8AC3E}">
        <p14:creationId xmlns:p14="http://schemas.microsoft.com/office/powerpoint/2010/main" val="35524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35745" y="1272381"/>
            <a:ext cx="6998684" cy="340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2400"/>
              </a:spcBef>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Barker and </a:t>
            </a:r>
            <a:r>
              <a:rPr lang="en-US" altLang="zh-CN" sz="2400" b="1" dirty="0" smtClean="0">
                <a:latin typeface="Times New Roman" panose="02020603050405020304" pitchFamily="18" charset="0"/>
                <a:cs typeface="Times New Roman" panose="02020603050405020304" pitchFamily="18" charset="0"/>
              </a:rPr>
              <a:t>colleagues</a:t>
            </a:r>
            <a:r>
              <a:rPr lang="zh-CN" altLang="en-US" sz="2400" b="1" dirty="0" smtClean="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a strong association between birth weight and </a:t>
            </a:r>
            <a:r>
              <a:rPr lang="en-US" altLang="zh-CN" sz="2400" b="1" dirty="0" smtClean="0">
                <a:latin typeface="Times New Roman" panose="02020603050405020304" pitchFamily="18" charset="0"/>
                <a:cs typeface="Times New Roman" panose="02020603050405020304" pitchFamily="18" charset="0"/>
              </a:rPr>
              <a:t>subsequent risk </a:t>
            </a:r>
            <a:r>
              <a:rPr lang="en-US" altLang="zh-CN" sz="2400" b="1" dirty="0">
                <a:latin typeface="Times New Roman" panose="02020603050405020304" pitchFamily="18" charset="0"/>
                <a:cs typeface="Times New Roman" panose="02020603050405020304" pitchFamily="18" charset="0"/>
              </a:rPr>
              <a:t>of development of T2DM and other features </a:t>
            </a:r>
            <a:r>
              <a:rPr lang="en-US" altLang="zh-CN" sz="2400" b="1" dirty="0" smtClean="0">
                <a:latin typeface="Times New Roman" panose="02020603050405020304" pitchFamily="18" charset="0"/>
                <a:cs typeface="Times New Roman" panose="02020603050405020304" pitchFamily="18" charset="0"/>
              </a:rPr>
              <a:t>of the </a:t>
            </a:r>
            <a:r>
              <a:rPr lang="en-US" altLang="zh-CN" sz="2400" b="1" dirty="0">
                <a:latin typeface="Times New Roman" panose="02020603050405020304" pitchFamily="18" charset="0"/>
                <a:cs typeface="Times New Roman" panose="02020603050405020304" pitchFamily="18" charset="0"/>
              </a:rPr>
              <a:t>metabolic </a:t>
            </a:r>
            <a:r>
              <a:rPr lang="en-US" altLang="zh-CN" sz="2400" b="1" dirty="0" smtClean="0">
                <a:latin typeface="Times New Roman" panose="02020603050405020304" pitchFamily="18" charset="0"/>
                <a:cs typeface="Times New Roman" panose="02020603050405020304" pitchFamily="18" charset="0"/>
              </a:rPr>
              <a:t>syndrome.</a:t>
            </a:r>
          </a:p>
          <a:p>
            <a:pPr>
              <a:lnSpc>
                <a:spcPct val="130000"/>
              </a:lnSpc>
              <a:spcBef>
                <a:spcPts val="2400"/>
              </a:spcBef>
              <a:buFont typeface="Wingdings" panose="05000000000000000000" pitchFamily="2" charset="2"/>
              <a:buChar char="ü"/>
            </a:pPr>
            <a:r>
              <a:rPr lang="en-US" altLang="zh-CN" sz="2400" b="1" dirty="0" smtClean="0">
                <a:solidFill>
                  <a:srgbClr val="FF0000"/>
                </a:solidFill>
                <a:latin typeface="Times New Roman" panose="02020603050405020304" pitchFamily="18" charset="0"/>
                <a:cs typeface="Times New Roman" panose="02020603050405020304" pitchFamily="18" charset="0"/>
              </a:rPr>
              <a:t>Lowest </a:t>
            </a:r>
            <a:r>
              <a:rPr lang="en-US" altLang="zh-CN" sz="2400" b="1" dirty="0">
                <a:solidFill>
                  <a:srgbClr val="FF0000"/>
                </a:solidFill>
                <a:latin typeface="Times New Roman" panose="02020603050405020304" pitchFamily="18" charset="0"/>
                <a:cs typeface="Times New Roman" panose="02020603050405020304" pitchFamily="18" charset="0"/>
              </a:rPr>
              <a:t>birth weight </a:t>
            </a:r>
            <a:r>
              <a:rPr lang="en-US" altLang="zh-CN" sz="2400" b="1" dirty="0">
                <a:latin typeface="Times New Roman" panose="02020603050405020304" pitchFamily="18" charset="0"/>
                <a:cs typeface="Times New Roman" panose="02020603050405020304" pitchFamily="18" charset="0"/>
              </a:rPr>
              <a:t>were around </a:t>
            </a:r>
            <a:r>
              <a:rPr lang="en-US" altLang="zh-CN" sz="2400" b="1" dirty="0" smtClean="0">
                <a:solidFill>
                  <a:srgbClr val="FF0000"/>
                </a:solidFill>
                <a:latin typeface="Times New Roman" panose="02020603050405020304" pitchFamily="18" charset="0"/>
                <a:cs typeface="Times New Roman" panose="02020603050405020304" pitchFamily="18" charset="0"/>
              </a:rPr>
              <a:t>six times </a:t>
            </a:r>
            <a:r>
              <a:rPr lang="en-US" altLang="zh-CN" sz="2400" b="1" dirty="0">
                <a:latin typeface="Times New Roman" panose="02020603050405020304" pitchFamily="18" charset="0"/>
                <a:cs typeface="Times New Roman" panose="02020603050405020304" pitchFamily="18" charset="0"/>
              </a:rPr>
              <a:t>more likely to have T2DM or impaired glucose </a:t>
            </a:r>
            <a:r>
              <a:rPr lang="en-US" altLang="zh-CN" sz="2400" b="1" dirty="0" smtClean="0">
                <a:latin typeface="Times New Roman" panose="02020603050405020304" pitchFamily="18" charset="0"/>
                <a:cs typeface="Times New Roman" panose="02020603050405020304" pitchFamily="18" charset="0"/>
              </a:rPr>
              <a:t>tolerance </a:t>
            </a:r>
            <a:r>
              <a:rPr lang="en-US" altLang="zh-CN" sz="2400" b="1" dirty="0" smtClean="0">
                <a:solidFill>
                  <a:srgbClr val="FF0000"/>
                </a:solidFill>
                <a:latin typeface="Times New Roman" panose="02020603050405020304" pitchFamily="18" charset="0"/>
                <a:cs typeface="Times New Roman" panose="02020603050405020304" pitchFamily="18" charset="0"/>
              </a:rPr>
              <a:t>at </a:t>
            </a:r>
            <a:r>
              <a:rPr lang="en-US" altLang="zh-CN" sz="2400" b="1" dirty="0">
                <a:solidFill>
                  <a:srgbClr val="FF0000"/>
                </a:solidFill>
                <a:latin typeface="Times New Roman" panose="02020603050405020304" pitchFamily="18" charset="0"/>
                <a:cs typeface="Times New Roman" panose="02020603050405020304" pitchFamily="18" charset="0"/>
              </a:rPr>
              <a:t>age 64 </a:t>
            </a:r>
            <a:r>
              <a:rPr lang="en-US" altLang="zh-CN" sz="2400" b="1" dirty="0">
                <a:latin typeface="Times New Roman" panose="02020603050405020304" pitchFamily="18" charset="0"/>
                <a:cs typeface="Times New Roman" panose="02020603050405020304" pitchFamily="18" charset="0"/>
              </a:rPr>
              <a:t>compared with those individuals with </a:t>
            </a:r>
            <a:r>
              <a:rPr lang="en-US" altLang="zh-CN" sz="2400" b="1" dirty="0" smtClean="0">
                <a:latin typeface="Times New Roman" panose="02020603050405020304" pitchFamily="18" charset="0"/>
                <a:cs typeface="Times New Roman" panose="02020603050405020304" pitchFamily="18" charset="0"/>
              </a:rPr>
              <a:t>the </a:t>
            </a:r>
            <a:r>
              <a:rPr lang="en-US" altLang="zh-CN" sz="2400" b="1" dirty="0" smtClean="0">
                <a:solidFill>
                  <a:srgbClr val="FF0000"/>
                </a:solidFill>
                <a:latin typeface="Times New Roman" panose="02020603050405020304" pitchFamily="18" charset="0"/>
                <a:cs typeface="Times New Roman" panose="02020603050405020304" pitchFamily="18" charset="0"/>
              </a:rPr>
              <a:t>highest </a:t>
            </a:r>
            <a:r>
              <a:rPr lang="en-US" altLang="zh-CN" sz="2400" b="1" dirty="0">
                <a:solidFill>
                  <a:srgbClr val="FF0000"/>
                </a:solidFill>
                <a:latin typeface="Times New Roman" panose="02020603050405020304" pitchFamily="18" charset="0"/>
                <a:cs typeface="Times New Roman" panose="02020603050405020304" pitchFamily="18" charset="0"/>
              </a:rPr>
              <a:t>birth weight</a:t>
            </a:r>
            <a:r>
              <a:rPr lang="en-US" altLang="zh-CN" sz="2400" b="1" dirty="0" smtClean="0">
                <a:latin typeface="Times New Roman" panose="02020603050405020304" pitchFamily="18" charset="0"/>
                <a:cs typeface="Times New Roman" panose="02020603050405020304" pitchFamily="18" charset="0"/>
              </a:rPr>
              <a:t>.</a:t>
            </a:r>
          </a:p>
          <a:p>
            <a:pPr>
              <a:lnSpc>
                <a:spcPct val="130000"/>
              </a:lnSpc>
              <a:spcBef>
                <a:spcPts val="2400"/>
              </a:spcBef>
              <a:buFont typeface="Wingdings" panose="05000000000000000000" pitchFamily="2" charset="2"/>
              <a:buChar char="ü"/>
            </a:pPr>
            <a:endParaRPr lang="en-US" altLang="zh-CN" sz="2400" b="1"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7234429" y="1500505"/>
            <a:ext cx="1706562" cy="2243344"/>
          </a:xfrm>
          <a:prstGeom prst="rect">
            <a:avLst/>
          </a:prstGeom>
        </p:spPr>
      </p:pic>
      <p:sp>
        <p:nvSpPr>
          <p:cNvPr id="7" name="矩形 6"/>
          <p:cNvSpPr/>
          <p:nvPr/>
        </p:nvSpPr>
        <p:spPr>
          <a:xfrm>
            <a:off x="1858962" y="0"/>
            <a:ext cx="7508240" cy="1052596"/>
          </a:xfrm>
          <a:prstGeom prst="rect">
            <a:avLst/>
          </a:prstGeom>
        </p:spPr>
        <p:txBody>
          <a:bodyPr wrap="square">
            <a:spAutoFit/>
          </a:bodyPr>
          <a:lstStyle/>
          <a:p>
            <a:pPr>
              <a:lnSpc>
                <a:spcPct val="130000"/>
              </a:lnSpc>
              <a:spcBef>
                <a:spcPts val="2400"/>
              </a:spcBef>
            </a:pPr>
            <a:r>
              <a:rPr lang="en-US" altLang="zh-CN" sz="2400" b="1" dirty="0">
                <a:latin typeface="Times New Roman" panose="02020603050405020304" pitchFamily="18" charset="0"/>
                <a:ea typeface="+mj-ea"/>
                <a:cs typeface="Times New Roman" panose="02020603050405020304" pitchFamily="18" charset="0"/>
              </a:rPr>
              <a:t>4.3 Early studies implicating the perinatal environment in the pathogenesis of obesity and diabetes</a:t>
            </a:r>
          </a:p>
        </p:txBody>
      </p:sp>
    </p:spTree>
    <p:extLst>
      <p:ext uri="{BB962C8B-B14F-4D97-AF65-F5344CB8AC3E}">
        <p14:creationId xmlns:p14="http://schemas.microsoft.com/office/powerpoint/2010/main" val="27294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7850" y="0"/>
            <a:ext cx="7886700" cy="1325563"/>
          </a:xfrm>
        </p:spPr>
        <p:txBody>
          <a:bodyPr/>
          <a:lstStyle/>
          <a:p>
            <a:r>
              <a:rPr lang="en-US" altLang="zh-CN" dirty="0" smtClean="0"/>
              <a:t>Dutch </a:t>
            </a:r>
            <a:r>
              <a:rPr lang="en-US" altLang="zh-CN" dirty="0" smtClean="0"/>
              <a:t>hunger </a:t>
            </a:r>
            <a:r>
              <a:rPr lang="en-US" altLang="zh-CN" dirty="0" smtClean="0"/>
              <a:t>winter</a:t>
            </a:r>
            <a:endParaRPr lang="zh-CN" altLang="en-US" dirty="0"/>
          </a:p>
        </p:txBody>
      </p:sp>
      <p:sp>
        <p:nvSpPr>
          <p:cNvPr id="3" name="内容占位符 2"/>
          <p:cNvSpPr>
            <a:spLocks noGrp="1"/>
          </p:cNvSpPr>
          <p:nvPr>
            <p:ph idx="1"/>
          </p:nvPr>
        </p:nvSpPr>
        <p:spPr>
          <a:xfrm>
            <a:off x="361163" y="1592764"/>
            <a:ext cx="6463379" cy="4351338"/>
          </a:xfrm>
        </p:spPr>
        <p:txBody>
          <a:bodyPr>
            <a:normAutofit/>
          </a:bodyPr>
          <a:lstStyle/>
          <a:p>
            <a:r>
              <a:rPr lang="en-US" altLang="zh-CN" b="1" dirty="0" smtClean="0">
                <a:solidFill>
                  <a:srgbClr val="FF0000"/>
                </a:solidFill>
              </a:rPr>
              <a:t>Maternal nutrition</a:t>
            </a:r>
          </a:p>
          <a:p>
            <a:r>
              <a:rPr lang="en-US" altLang="zh-CN" b="1" dirty="0" smtClean="0">
                <a:solidFill>
                  <a:srgbClr val="FF0000"/>
                </a:solidFill>
              </a:rPr>
              <a:t>Long-term </a:t>
            </a:r>
            <a:r>
              <a:rPr lang="en-US" altLang="zh-CN" b="1" dirty="0">
                <a:solidFill>
                  <a:srgbClr val="FF0000"/>
                </a:solidFill>
              </a:rPr>
              <a:t>risk of </a:t>
            </a:r>
            <a:r>
              <a:rPr lang="en-US" altLang="zh-CN" b="1" dirty="0" smtClean="0">
                <a:solidFill>
                  <a:srgbClr val="FF0000"/>
                </a:solidFill>
              </a:rPr>
              <a:t>T2DM</a:t>
            </a:r>
          </a:p>
          <a:p>
            <a:r>
              <a:rPr lang="en-US" altLang="zh-CN" b="1" dirty="0" smtClean="0"/>
              <a:t>Before and after Dutch hunger winter: </a:t>
            </a:r>
            <a:r>
              <a:rPr lang="en-US" altLang="zh-CN" b="1" dirty="0"/>
              <a:t>well-nourished </a:t>
            </a:r>
            <a:r>
              <a:rPr lang="en-US" altLang="zh-CN" b="1" dirty="0" smtClean="0"/>
              <a:t>population</a:t>
            </a:r>
          </a:p>
          <a:p>
            <a:r>
              <a:rPr lang="en-US" altLang="zh-CN" b="1" dirty="0" smtClean="0"/>
              <a:t> </a:t>
            </a:r>
            <a:r>
              <a:rPr lang="en-US" altLang="zh-CN" b="1" dirty="0" smtClean="0"/>
              <a:t>Dutch </a:t>
            </a:r>
            <a:r>
              <a:rPr lang="en-US" altLang="zh-CN" b="1" dirty="0" smtClean="0"/>
              <a:t>hunger winter:</a:t>
            </a:r>
            <a:r>
              <a:rPr lang="en-US" altLang="zh-CN" b="1" dirty="0"/>
              <a:t> </a:t>
            </a:r>
            <a:r>
              <a:rPr lang="en-US" altLang="zh-CN" b="1" dirty="0" smtClean="0"/>
              <a:t>onset </a:t>
            </a:r>
            <a:r>
              <a:rPr lang="en-US" altLang="zh-CN" b="1" dirty="0"/>
              <a:t>of the </a:t>
            </a:r>
            <a:r>
              <a:rPr lang="en-US" altLang="zh-CN" b="1" dirty="0" smtClean="0"/>
              <a:t>famine and </a:t>
            </a:r>
            <a:r>
              <a:rPr lang="en-US" altLang="zh-CN" b="1" dirty="0"/>
              <a:t>its short duration </a:t>
            </a:r>
            <a:r>
              <a:rPr lang="en-US" altLang="zh-CN" b="1" dirty="0" smtClean="0"/>
              <a:t>(5 </a:t>
            </a:r>
            <a:r>
              <a:rPr lang="en-US" altLang="zh-CN" b="1" dirty="0" err="1"/>
              <a:t>mo</a:t>
            </a:r>
            <a:r>
              <a:rPr lang="en-US" altLang="zh-CN" b="1" dirty="0" smtClean="0"/>
              <a:t>)</a:t>
            </a:r>
            <a:r>
              <a:rPr lang="en-US" altLang="zh-CN" b="1" dirty="0"/>
              <a:t> </a:t>
            </a:r>
            <a:r>
              <a:rPr lang="en-US" altLang="zh-CN" b="1" dirty="0" smtClean="0"/>
              <a:t>(1944-1945</a:t>
            </a:r>
            <a:r>
              <a:rPr lang="zh-CN" altLang="en-US" b="1" dirty="0"/>
              <a:t>年荷兰</a:t>
            </a:r>
            <a:r>
              <a:rPr lang="zh-CN" altLang="en-US" b="1" dirty="0" smtClean="0"/>
              <a:t>西部</a:t>
            </a:r>
            <a:r>
              <a:rPr lang="en-US" altLang="zh-CN" b="1" dirty="0" smtClean="0"/>
              <a:t>)</a:t>
            </a:r>
          </a:p>
          <a:p>
            <a:r>
              <a:rPr lang="en-US" altLang="zh-CN" b="1" dirty="0"/>
              <a:t>At age </a:t>
            </a:r>
            <a:r>
              <a:rPr lang="en-US" altLang="zh-CN" b="1" dirty="0" smtClean="0"/>
              <a:t>50</a:t>
            </a:r>
            <a:r>
              <a:rPr lang="zh-CN" altLang="en-US" b="1" dirty="0" smtClean="0"/>
              <a:t>，</a:t>
            </a:r>
            <a:r>
              <a:rPr lang="en-US" altLang="zh-CN" b="1" dirty="0" smtClean="0"/>
              <a:t> Worse glucose </a:t>
            </a:r>
            <a:r>
              <a:rPr lang="en-US" altLang="zh-CN" b="1" dirty="0"/>
              <a:t>tolerance</a:t>
            </a:r>
            <a:endParaRPr lang="zh-CN" altLang="en-US" b="1" dirty="0"/>
          </a:p>
        </p:txBody>
      </p:sp>
      <p:pic>
        <p:nvPicPr>
          <p:cNvPr id="7"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422" y="3173910"/>
            <a:ext cx="1624584" cy="2136648"/>
          </a:xfrm>
          <a:prstGeom prst="rect">
            <a:avLst/>
          </a:prstGeom>
        </p:spPr>
      </p:pic>
      <p:sp>
        <p:nvSpPr>
          <p:cNvPr id="8" name="矩形 7"/>
          <p:cNvSpPr/>
          <p:nvPr/>
        </p:nvSpPr>
        <p:spPr>
          <a:xfrm>
            <a:off x="6330482" y="6331522"/>
            <a:ext cx="2448106" cy="369332"/>
          </a:xfrm>
          <a:prstGeom prst="rect">
            <a:avLst/>
          </a:prstGeom>
        </p:spPr>
        <p:txBody>
          <a:bodyPr wrap="none">
            <a:spAutoFit/>
          </a:bodyPr>
          <a:lstStyle/>
          <a:p>
            <a:r>
              <a:rPr lang="en-US" altLang="zh-CN" dirty="0">
                <a:latin typeface="Times New Roman" panose="02020603050405020304" pitchFamily="18" charset="0"/>
              </a:rPr>
              <a:t>Nature Communications</a:t>
            </a:r>
            <a:endParaRPr lang="zh-CN" altLang="en-US" dirty="0"/>
          </a:p>
        </p:txBody>
      </p:sp>
      <p:pic>
        <p:nvPicPr>
          <p:cNvPr id="5" name="图片 4"/>
          <p:cNvPicPr>
            <a:picLocks noChangeAspect="1"/>
          </p:cNvPicPr>
          <p:nvPr/>
        </p:nvPicPr>
        <p:blipFill>
          <a:blip r:embed="rId4"/>
          <a:stretch>
            <a:fillRect/>
          </a:stretch>
        </p:blipFill>
        <p:spPr>
          <a:xfrm>
            <a:off x="5892800" y="879776"/>
            <a:ext cx="3170268" cy="1826001"/>
          </a:xfrm>
          <a:prstGeom prst="rect">
            <a:avLst/>
          </a:prstGeom>
        </p:spPr>
      </p:pic>
    </p:spTree>
    <p:extLst>
      <p:ext uri="{BB962C8B-B14F-4D97-AF65-F5344CB8AC3E}">
        <p14:creationId xmlns:p14="http://schemas.microsoft.com/office/powerpoint/2010/main" val="14849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7850" y="0"/>
            <a:ext cx="7886700" cy="1325563"/>
          </a:xfrm>
        </p:spPr>
        <p:txBody>
          <a:bodyPr/>
          <a:lstStyle/>
          <a:p>
            <a:r>
              <a:rPr lang="en-US" altLang="zh-CN" dirty="0" smtClean="0"/>
              <a:t>Dutch hungry winter</a:t>
            </a:r>
            <a:endParaRPr lang="zh-CN" altLang="en-US" dirty="0"/>
          </a:p>
        </p:txBody>
      </p:sp>
      <p:sp>
        <p:nvSpPr>
          <p:cNvPr id="3" name="内容占位符 2"/>
          <p:cNvSpPr>
            <a:spLocks noGrp="1"/>
          </p:cNvSpPr>
          <p:nvPr>
            <p:ph idx="1"/>
          </p:nvPr>
        </p:nvSpPr>
        <p:spPr>
          <a:xfrm>
            <a:off x="181609" y="1456690"/>
            <a:ext cx="6463379" cy="4351338"/>
          </a:xfrm>
        </p:spPr>
        <p:txBody>
          <a:bodyPr>
            <a:normAutofit fontScale="92500"/>
          </a:bodyPr>
          <a:lstStyle/>
          <a:p>
            <a:pPr>
              <a:lnSpc>
                <a:spcPct val="100000"/>
              </a:lnSpc>
            </a:pPr>
            <a:r>
              <a:rPr lang="en-US" altLang="zh-CN" b="1" dirty="0"/>
              <a:t>Leiden</a:t>
            </a:r>
            <a:r>
              <a:rPr lang="zh-CN" altLang="en-US" b="1" dirty="0"/>
              <a:t>大学、哈佛大学和哥伦比亚大学的研究团队对这段时间内孕育的人进行了研究，并将结果发表在近期的</a:t>
            </a:r>
            <a:r>
              <a:rPr lang="en-US" altLang="zh-CN" b="1" dirty="0"/>
              <a:t>Nature Communications</a:t>
            </a:r>
            <a:r>
              <a:rPr lang="zh-CN" altLang="en-US" b="1" dirty="0"/>
              <a:t>杂志上</a:t>
            </a:r>
            <a:r>
              <a:rPr lang="zh-CN" altLang="en-US" b="1" dirty="0" smtClean="0"/>
              <a:t>。</a:t>
            </a:r>
            <a:endParaRPr lang="en-US" altLang="zh-CN" b="1" dirty="0" smtClean="0"/>
          </a:p>
          <a:p>
            <a:pPr>
              <a:lnSpc>
                <a:spcPct val="100000"/>
              </a:lnSpc>
            </a:pPr>
            <a:endParaRPr lang="zh-CN" altLang="en-US" b="1" dirty="0"/>
          </a:p>
          <a:p>
            <a:pPr>
              <a:lnSpc>
                <a:spcPct val="100000"/>
              </a:lnSpc>
            </a:pPr>
            <a:r>
              <a:rPr lang="zh-CN" altLang="en-US" b="1" dirty="0"/>
              <a:t>比较了</a:t>
            </a:r>
            <a:r>
              <a:rPr lang="en-US" altLang="zh-CN" b="1" dirty="0"/>
              <a:t>Hunger Winter</a:t>
            </a:r>
            <a:r>
              <a:rPr lang="zh-CN" altLang="en-US" b="1" dirty="0"/>
              <a:t>儿童与其兄弟姐妹的</a:t>
            </a:r>
            <a:r>
              <a:rPr lang="en-US" altLang="zh-CN" b="1" dirty="0"/>
              <a:t>DNA</a:t>
            </a:r>
            <a:r>
              <a:rPr lang="zh-CN" altLang="en-US" b="1" dirty="0"/>
              <a:t>，尤其是一百二十万</a:t>
            </a:r>
            <a:r>
              <a:rPr lang="en-US" altLang="zh-CN" b="1" dirty="0" err="1"/>
              <a:t>CpG</a:t>
            </a:r>
            <a:r>
              <a:rPr lang="zh-CN" altLang="en-US" b="1" dirty="0"/>
              <a:t>甲基化位点</a:t>
            </a:r>
            <a:r>
              <a:rPr lang="zh-CN" altLang="en-US" b="1" dirty="0" smtClean="0"/>
              <a:t>。</a:t>
            </a:r>
            <a:endParaRPr lang="en-US" altLang="zh-CN" b="1" dirty="0" smtClean="0"/>
          </a:p>
          <a:p>
            <a:pPr>
              <a:lnSpc>
                <a:spcPct val="100000"/>
              </a:lnSpc>
            </a:pPr>
            <a:endParaRPr lang="en-US" altLang="zh-CN" b="1" dirty="0" smtClean="0"/>
          </a:p>
          <a:p>
            <a:pPr>
              <a:lnSpc>
                <a:spcPct val="100000"/>
              </a:lnSpc>
            </a:pPr>
            <a:r>
              <a:rPr lang="zh-CN" altLang="en-US" b="1" dirty="0" smtClean="0"/>
              <a:t>环境印迹。</a:t>
            </a:r>
            <a:endParaRPr lang="en-US" altLang="zh-CN" b="1" dirty="0" smtClean="0"/>
          </a:p>
          <a:p>
            <a:endParaRPr lang="zh-CN" altLang="en-US" b="1" dirty="0"/>
          </a:p>
        </p:txBody>
      </p:sp>
      <p:pic>
        <p:nvPicPr>
          <p:cNvPr id="4" name="图片 3"/>
          <p:cNvPicPr>
            <a:picLocks noChangeAspect="1"/>
          </p:cNvPicPr>
          <p:nvPr/>
        </p:nvPicPr>
        <p:blipFill>
          <a:blip r:embed="rId3"/>
          <a:stretch>
            <a:fillRect/>
          </a:stretch>
        </p:blipFill>
        <p:spPr>
          <a:xfrm>
            <a:off x="7071360" y="1480185"/>
            <a:ext cx="1706562" cy="2243344"/>
          </a:xfrm>
          <a:prstGeom prst="rect">
            <a:avLst/>
          </a:prstGeom>
        </p:spPr>
      </p:pic>
      <p:pic>
        <p:nvPicPr>
          <p:cNvPr id="7" name="内容占位符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349" y="3878151"/>
            <a:ext cx="1624584" cy="2136648"/>
          </a:xfrm>
          <a:prstGeom prst="rect">
            <a:avLst/>
          </a:prstGeom>
        </p:spPr>
      </p:pic>
      <p:sp>
        <p:nvSpPr>
          <p:cNvPr id="8" name="矩形 7"/>
          <p:cNvSpPr/>
          <p:nvPr/>
        </p:nvSpPr>
        <p:spPr>
          <a:xfrm>
            <a:off x="6003397" y="6387068"/>
            <a:ext cx="3140603" cy="369332"/>
          </a:xfrm>
          <a:prstGeom prst="rect">
            <a:avLst/>
          </a:prstGeom>
        </p:spPr>
        <p:txBody>
          <a:bodyPr wrap="none">
            <a:spAutoFit/>
          </a:bodyPr>
          <a:lstStyle/>
          <a:p>
            <a:r>
              <a:rPr lang="en-US" altLang="zh-CN" dirty="0">
                <a:latin typeface="Times New Roman" panose="02020603050405020304" pitchFamily="18" charset="0"/>
              </a:rPr>
              <a:t>Nature </a:t>
            </a:r>
            <a:r>
              <a:rPr lang="en-US" altLang="zh-CN" dirty="0" smtClean="0">
                <a:latin typeface="Times New Roman" panose="02020603050405020304" pitchFamily="18" charset="0"/>
              </a:rPr>
              <a:t>Communications</a:t>
            </a:r>
            <a:r>
              <a:rPr lang="zh-CN" altLang="en-US" dirty="0" smtClean="0">
                <a:latin typeface="Times New Roman" panose="02020603050405020304" pitchFamily="18" charset="0"/>
              </a:rPr>
              <a:t>，</a:t>
            </a:r>
            <a:r>
              <a:rPr lang="en-US" altLang="zh-CN" dirty="0" smtClean="0">
                <a:latin typeface="Times New Roman" panose="02020603050405020304" pitchFamily="18" charset="0"/>
              </a:rPr>
              <a:t>2014</a:t>
            </a:r>
            <a:endParaRPr lang="zh-CN" altLang="en-US" dirty="0"/>
          </a:p>
        </p:txBody>
      </p:sp>
    </p:spTree>
    <p:extLst>
      <p:ext uri="{BB962C8B-B14F-4D97-AF65-F5344CB8AC3E}">
        <p14:creationId xmlns:p14="http://schemas.microsoft.com/office/powerpoint/2010/main" val="3921216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46250" y="0"/>
            <a:ext cx="7886700" cy="1325563"/>
          </a:xfrm>
        </p:spPr>
        <p:txBody>
          <a:bodyPr/>
          <a:lstStyle/>
          <a:p>
            <a:endParaRPr lang="zh-CN" altLang="en-US"/>
          </a:p>
        </p:txBody>
      </p:sp>
      <p:pic>
        <p:nvPicPr>
          <p:cNvPr id="4" name="图片 3"/>
          <p:cNvPicPr>
            <a:picLocks noChangeAspect="1"/>
          </p:cNvPicPr>
          <p:nvPr/>
        </p:nvPicPr>
        <p:blipFill>
          <a:blip r:embed="rId2"/>
          <a:stretch>
            <a:fillRect/>
          </a:stretch>
        </p:blipFill>
        <p:spPr>
          <a:xfrm>
            <a:off x="528320" y="289243"/>
            <a:ext cx="8181975" cy="6086475"/>
          </a:xfrm>
          <a:prstGeom prst="rect">
            <a:avLst/>
          </a:prstGeom>
        </p:spPr>
      </p:pic>
    </p:spTree>
    <p:extLst>
      <p:ext uri="{BB962C8B-B14F-4D97-AF65-F5344CB8AC3E}">
        <p14:creationId xmlns:p14="http://schemas.microsoft.com/office/powerpoint/2010/main" val="73063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7850" y="0"/>
            <a:ext cx="7886700" cy="1325563"/>
          </a:xfrm>
        </p:spPr>
        <p:txBody>
          <a:bodyPr/>
          <a:lstStyle/>
          <a:p>
            <a:r>
              <a:rPr lang="en-US" altLang="zh-CN" dirty="0" smtClean="0"/>
              <a:t>Dutch hungry winter</a:t>
            </a:r>
            <a:endParaRPr lang="zh-CN" altLang="en-US" dirty="0"/>
          </a:p>
        </p:txBody>
      </p:sp>
      <p:sp>
        <p:nvSpPr>
          <p:cNvPr id="3" name="内容占位符 2"/>
          <p:cNvSpPr>
            <a:spLocks noGrp="1"/>
          </p:cNvSpPr>
          <p:nvPr>
            <p:ph idx="1"/>
          </p:nvPr>
        </p:nvSpPr>
        <p:spPr>
          <a:xfrm>
            <a:off x="486409" y="1325563"/>
            <a:ext cx="4620863" cy="4351338"/>
          </a:xfrm>
        </p:spPr>
        <p:txBody>
          <a:bodyPr>
            <a:normAutofit/>
          </a:bodyPr>
          <a:lstStyle/>
          <a:p>
            <a:r>
              <a:rPr lang="en-US" altLang="zh-CN" b="1" dirty="0" smtClean="0"/>
              <a:t>Vulnerable </a:t>
            </a:r>
            <a:r>
              <a:rPr lang="en-US" altLang="zh-CN" b="1" dirty="0"/>
              <a:t>developmental period in terms of long-term </a:t>
            </a:r>
            <a:r>
              <a:rPr lang="en-US" altLang="zh-CN" b="1" dirty="0" smtClean="0"/>
              <a:t>regulation of </a:t>
            </a:r>
            <a:r>
              <a:rPr lang="en-US" altLang="zh-CN" b="1" dirty="0">
                <a:solidFill>
                  <a:srgbClr val="FF0000"/>
                </a:solidFill>
              </a:rPr>
              <a:t>glucose homeostasis</a:t>
            </a:r>
            <a:r>
              <a:rPr lang="en-US" altLang="zh-CN" b="1" dirty="0"/>
              <a:t>.-late gestation </a:t>
            </a:r>
            <a:endParaRPr lang="en-US" altLang="zh-CN" b="1" dirty="0" smtClean="0"/>
          </a:p>
          <a:p>
            <a:endParaRPr lang="en-US" altLang="zh-CN" b="1" dirty="0"/>
          </a:p>
          <a:p>
            <a:endParaRPr lang="en-US" altLang="zh-CN" dirty="0" smtClean="0"/>
          </a:p>
          <a:p>
            <a:r>
              <a:rPr lang="en-US" altLang="zh-CN" b="1" dirty="0" smtClean="0"/>
              <a:t>Risk </a:t>
            </a:r>
            <a:r>
              <a:rPr lang="en-US" altLang="zh-CN" b="1" dirty="0"/>
              <a:t>of </a:t>
            </a:r>
            <a:r>
              <a:rPr lang="en-US" altLang="zh-CN" b="1" dirty="0" smtClean="0">
                <a:solidFill>
                  <a:srgbClr val="FF0000"/>
                </a:solidFill>
              </a:rPr>
              <a:t>cardiovascular disease </a:t>
            </a:r>
            <a:r>
              <a:rPr lang="en-US" altLang="zh-CN" b="1" dirty="0">
                <a:solidFill>
                  <a:srgbClr val="FF0000"/>
                </a:solidFill>
              </a:rPr>
              <a:t>and </a:t>
            </a:r>
            <a:r>
              <a:rPr lang="en-US" altLang="zh-CN" b="1" dirty="0" smtClean="0">
                <a:solidFill>
                  <a:srgbClr val="FF0000"/>
                </a:solidFill>
              </a:rPr>
              <a:t>obesity </a:t>
            </a:r>
            <a:r>
              <a:rPr lang="en-US" altLang="zh-CN" b="1" dirty="0" smtClean="0"/>
              <a:t>---early </a:t>
            </a:r>
            <a:r>
              <a:rPr lang="en-US" altLang="zh-CN" b="1" dirty="0"/>
              <a:t>gestation</a:t>
            </a:r>
            <a:endParaRPr lang="zh-CN" altLang="en-US" b="1" dirty="0"/>
          </a:p>
        </p:txBody>
      </p:sp>
      <p:sp>
        <p:nvSpPr>
          <p:cNvPr id="8" name="矩形 7"/>
          <p:cNvSpPr/>
          <p:nvPr/>
        </p:nvSpPr>
        <p:spPr>
          <a:xfrm>
            <a:off x="6330482" y="6331522"/>
            <a:ext cx="2448106" cy="369332"/>
          </a:xfrm>
          <a:prstGeom prst="rect">
            <a:avLst/>
          </a:prstGeom>
        </p:spPr>
        <p:txBody>
          <a:bodyPr wrap="none">
            <a:spAutoFit/>
          </a:bodyPr>
          <a:lstStyle/>
          <a:p>
            <a:r>
              <a:rPr lang="en-US" altLang="zh-CN" dirty="0">
                <a:latin typeface="Times New Roman" panose="02020603050405020304" pitchFamily="18" charset="0"/>
              </a:rPr>
              <a:t>Nature Communications</a:t>
            </a:r>
            <a:endParaRPr lang="zh-CN" altLang="en-US" dirty="0"/>
          </a:p>
        </p:txBody>
      </p:sp>
      <p:pic>
        <p:nvPicPr>
          <p:cNvPr id="4" name="图片 3"/>
          <p:cNvPicPr>
            <a:picLocks noChangeAspect="1"/>
          </p:cNvPicPr>
          <p:nvPr/>
        </p:nvPicPr>
        <p:blipFill rotWithShape="1">
          <a:blip r:embed="rId3"/>
          <a:srcRect t="9942" b="19094"/>
          <a:stretch/>
        </p:blipFill>
        <p:spPr>
          <a:xfrm>
            <a:off x="5338008" y="1420622"/>
            <a:ext cx="3027218" cy="1605280"/>
          </a:xfrm>
          <a:prstGeom prst="rect">
            <a:avLst/>
          </a:prstGeom>
        </p:spPr>
      </p:pic>
      <p:pic>
        <p:nvPicPr>
          <p:cNvPr id="6" name="图片 5"/>
          <p:cNvPicPr>
            <a:picLocks noChangeAspect="1"/>
          </p:cNvPicPr>
          <p:nvPr/>
        </p:nvPicPr>
        <p:blipFill rotWithShape="1">
          <a:blip r:embed="rId4"/>
          <a:srcRect t="23035" b="16753"/>
          <a:stretch/>
        </p:blipFill>
        <p:spPr>
          <a:xfrm>
            <a:off x="5725445" y="3940302"/>
            <a:ext cx="2252345" cy="1381761"/>
          </a:xfrm>
          <a:prstGeom prst="rect">
            <a:avLst/>
          </a:prstGeom>
        </p:spPr>
      </p:pic>
    </p:spTree>
    <p:extLst>
      <p:ext uri="{BB962C8B-B14F-4D97-AF65-F5344CB8AC3E}">
        <p14:creationId xmlns:p14="http://schemas.microsoft.com/office/powerpoint/2010/main" val="165587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7530" y="0"/>
            <a:ext cx="6625590" cy="1325563"/>
          </a:xfrm>
        </p:spPr>
        <p:txBody>
          <a:bodyPr>
            <a:normAutofit/>
          </a:bodyPr>
          <a:lstStyle/>
          <a:p>
            <a:r>
              <a:rPr lang="en-US" altLang="zh-CN" sz="3600" dirty="0"/>
              <a:t>Great Chinese Famine(1959–1961)</a:t>
            </a:r>
            <a:endParaRPr lang="zh-CN" altLang="en-US" sz="3600" dirty="0"/>
          </a:p>
        </p:txBody>
      </p:sp>
      <p:pic>
        <p:nvPicPr>
          <p:cNvPr id="4" name="图片 3"/>
          <p:cNvPicPr>
            <a:picLocks noChangeAspect="1"/>
          </p:cNvPicPr>
          <p:nvPr/>
        </p:nvPicPr>
        <p:blipFill>
          <a:blip r:embed="rId3"/>
          <a:stretch>
            <a:fillRect/>
          </a:stretch>
        </p:blipFill>
        <p:spPr>
          <a:xfrm>
            <a:off x="333209" y="1325563"/>
            <a:ext cx="8315021" cy="2202815"/>
          </a:xfrm>
          <a:prstGeom prst="rect">
            <a:avLst/>
          </a:prstGeom>
        </p:spPr>
      </p:pic>
    </p:spTree>
    <p:extLst>
      <p:ext uri="{BB962C8B-B14F-4D97-AF65-F5344CB8AC3E}">
        <p14:creationId xmlns:p14="http://schemas.microsoft.com/office/powerpoint/2010/main" val="3461167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15762" y="6488668"/>
            <a:ext cx="2608406" cy="369332"/>
          </a:xfrm>
          <a:prstGeom prst="rect">
            <a:avLst/>
          </a:prstGeom>
        </p:spPr>
        <p:txBody>
          <a:bodyPr wrap="none">
            <a:spAutoFit/>
          </a:bodyPr>
          <a:lstStyle/>
          <a:p>
            <a:r>
              <a:rPr lang="en-US" altLang="zh-CN" dirty="0" smtClean="0">
                <a:solidFill>
                  <a:srgbClr val="888888"/>
                </a:solidFill>
                <a:latin typeface="proxima_nova_rgregular"/>
              </a:rPr>
              <a:t>Schwartz et al., 2003</a:t>
            </a:r>
            <a:endParaRPr lang="zh-CN" altLang="en-US" dirty="0"/>
          </a:p>
        </p:txBody>
      </p:sp>
      <p:sp>
        <p:nvSpPr>
          <p:cNvPr id="7" name="内容占位符 2"/>
          <p:cNvSpPr>
            <a:spLocks noGrp="1"/>
          </p:cNvSpPr>
          <p:nvPr>
            <p:ph idx="1"/>
          </p:nvPr>
        </p:nvSpPr>
        <p:spPr>
          <a:xfrm>
            <a:off x="547370" y="1398905"/>
            <a:ext cx="7886700" cy="4351338"/>
          </a:xfrm>
        </p:spPr>
        <p:txBody>
          <a:bodyPr>
            <a:normAutofit/>
          </a:bodyPr>
          <a:lstStyle/>
          <a:p>
            <a:pPr>
              <a:buClr>
                <a:schemeClr val="accent5"/>
              </a:buClr>
              <a:buFont typeface="Wingdings" panose="05000000000000000000" pitchFamily="2" charset="2"/>
              <a:buChar char="Ø"/>
            </a:pPr>
            <a:r>
              <a:rPr lang="en-US" altLang="zh-CN" b="1" dirty="0"/>
              <a:t>5.1 The Central-Peripheral Conversation in the Control of Energy and Glucose </a:t>
            </a:r>
            <a:r>
              <a:rPr lang="en-US" altLang="zh-CN" b="1" dirty="0" smtClean="0"/>
              <a:t>Homeostasis</a:t>
            </a:r>
          </a:p>
          <a:p>
            <a:pPr>
              <a:buClr>
                <a:schemeClr val="accent5"/>
              </a:buClr>
              <a:buFont typeface="Wingdings" panose="05000000000000000000" pitchFamily="2" charset="2"/>
              <a:buChar char="Ø"/>
            </a:pPr>
            <a:endParaRPr lang="en-US" altLang="zh-CN" b="1" dirty="0"/>
          </a:p>
          <a:p>
            <a:pPr>
              <a:buClr>
                <a:schemeClr val="accent5"/>
              </a:buClr>
              <a:buFont typeface="Wingdings" panose="05000000000000000000" pitchFamily="2" charset="2"/>
              <a:buChar char="Ø"/>
            </a:pPr>
            <a:r>
              <a:rPr lang="en-US" altLang="zh-CN" b="1" dirty="0"/>
              <a:t>5.2 Metabolic Sensing Neurons: the Basic Integrators and Regulators of Glucose and Energy </a:t>
            </a:r>
            <a:r>
              <a:rPr lang="en-US" altLang="zh-CN" b="1" dirty="0" smtClean="0"/>
              <a:t>Homeostasis</a:t>
            </a:r>
          </a:p>
          <a:p>
            <a:pPr>
              <a:buClr>
                <a:schemeClr val="accent5"/>
              </a:buClr>
              <a:buFont typeface="Wingdings" panose="05000000000000000000" pitchFamily="2" charset="2"/>
              <a:buChar char="Ø"/>
            </a:pPr>
            <a:endParaRPr lang="en-US" altLang="zh-CN" b="1" dirty="0"/>
          </a:p>
          <a:p>
            <a:pPr>
              <a:buClr>
                <a:schemeClr val="accent5"/>
              </a:buClr>
              <a:buFont typeface="Wingdings" panose="05000000000000000000" pitchFamily="2" charset="2"/>
              <a:buChar char="Ø"/>
            </a:pPr>
            <a:r>
              <a:rPr lang="en-US" altLang="zh-CN" b="1" dirty="0"/>
              <a:t>5.3 Homeostatic and Reward-Based </a:t>
            </a:r>
            <a:r>
              <a:rPr lang="en-US" altLang="zh-CN" b="1" dirty="0" smtClean="0"/>
              <a:t>Systems</a:t>
            </a:r>
            <a:endParaRPr lang="en-US" altLang="zh-CN" b="1" dirty="0"/>
          </a:p>
        </p:txBody>
      </p:sp>
      <p:sp>
        <p:nvSpPr>
          <p:cNvPr id="8" name="标题 1"/>
          <p:cNvSpPr>
            <a:spLocks noGrp="1"/>
          </p:cNvSpPr>
          <p:nvPr>
            <p:ph type="title"/>
          </p:nvPr>
        </p:nvSpPr>
        <p:spPr>
          <a:xfrm>
            <a:off x="1908810" y="-121920"/>
            <a:ext cx="7235190" cy="1325563"/>
          </a:xfrm>
        </p:spPr>
        <p:txBody>
          <a:bodyPr>
            <a:normAutofit/>
          </a:bodyPr>
          <a:lstStyle/>
          <a:p>
            <a:r>
              <a:rPr lang="en-US" altLang="zh-CN" sz="3200" b="1" dirty="0">
                <a:latin typeface="+mn-lt"/>
                <a:ea typeface="+mn-ea"/>
                <a:cs typeface="+mn-cs"/>
              </a:rPr>
              <a:t>5. Central regulation of energy and glucose homeostasis</a:t>
            </a:r>
            <a:endParaRPr lang="zh-CN" altLang="en-US" sz="3200" b="1" dirty="0">
              <a:latin typeface="+mn-lt"/>
              <a:ea typeface="+mn-ea"/>
              <a:cs typeface="+mn-cs"/>
            </a:endParaRPr>
          </a:p>
        </p:txBody>
      </p:sp>
    </p:spTree>
    <p:extLst>
      <p:ext uri="{BB962C8B-B14F-4D97-AF65-F5344CB8AC3E}">
        <p14:creationId xmlns:p14="http://schemas.microsoft.com/office/powerpoint/2010/main" val="1661692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9450" y="-101600"/>
            <a:ext cx="7418070" cy="1325563"/>
          </a:xfrm>
        </p:spPr>
        <p:txBody>
          <a:bodyPr>
            <a:normAutofit fontScale="90000"/>
          </a:bodyPr>
          <a:lstStyle/>
          <a:p>
            <a:r>
              <a:rPr lang="en-US" altLang="zh-CN" sz="3200" b="1" dirty="0">
                <a:latin typeface="+mn-lt"/>
                <a:ea typeface="+mn-ea"/>
                <a:cs typeface="+mn-cs"/>
              </a:rPr>
              <a:t>5.1 The Central-Peripheral Conversation in the Control of Energy and Glucose Homeostasis</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20" y="1061720"/>
            <a:ext cx="7355840" cy="5252070"/>
          </a:xfrm>
          <a:prstGeom prst="rect">
            <a:avLst/>
          </a:prstGeom>
        </p:spPr>
      </p:pic>
      <p:sp>
        <p:nvSpPr>
          <p:cNvPr id="6" name="矩形 5"/>
          <p:cNvSpPr/>
          <p:nvPr/>
        </p:nvSpPr>
        <p:spPr>
          <a:xfrm>
            <a:off x="6415762" y="6488668"/>
            <a:ext cx="2608406" cy="369332"/>
          </a:xfrm>
          <a:prstGeom prst="rect">
            <a:avLst/>
          </a:prstGeom>
        </p:spPr>
        <p:txBody>
          <a:bodyPr wrap="none">
            <a:spAutoFit/>
          </a:bodyPr>
          <a:lstStyle/>
          <a:p>
            <a:r>
              <a:rPr lang="en-US" altLang="zh-CN" dirty="0" smtClean="0">
                <a:solidFill>
                  <a:srgbClr val="888888"/>
                </a:solidFill>
                <a:latin typeface="proxima_nova_rgregular"/>
              </a:rPr>
              <a:t>Schwartz et al., 2003</a:t>
            </a:r>
            <a:endParaRPr lang="zh-CN" altLang="en-US" dirty="0"/>
          </a:p>
        </p:txBody>
      </p:sp>
    </p:spTree>
    <p:extLst>
      <p:ext uri="{BB962C8B-B14F-4D97-AF65-F5344CB8AC3E}">
        <p14:creationId xmlns:p14="http://schemas.microsoft.com/office/powerpoint/2010/main" val="285460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7370" y="1337945"/>
            <a:ext cx="6645910" cy="4351338"/>
          </a:xfrm>
        </p:spPr>
        <p:txBody>
          <a:bodyPr>
            <a:normAutofit lnSpcReduction="10000"/>
          </a:bodyPr>
          <a:lstStyle/>
          <a:p>
            <a:pPr fontAlgn="base"/>
            <a:r>
              <a:rPr lang="en-US" altLang="zh-CN" b="1" dirty="0"/>
              <a:t>Sebastien </a:t>
            </a:r>
            <a:r>
              <a:rPr lang="en-US" altLang="zh-CN" b="1" dirty="0" err="1"/>
              <a:t>Bouret</a:t>
            </a:r>
            <a:endParaRPr lang="en-US" altLang="zh-CN" b="1" dirty="0"/>
          </a:p>
          <a:p>
            <a:pPr fontAlgn="base"/>
            <a:r>
              <a:rPr lang="en-US" altLang="zh-CN" dirty="0"/>
              <a:t>Associate Professor of Pediatrics at University of Southern California &amp; </a:t>
            </a:r>
            <a:r>
              <a:rPr lang="en-US" altLang="zh-CN" dirty="0" err="1" smtClean="0"/>
              <a:t>Inserm</a:t>
            </a:r>
            <a:endParaRPr lang="en-US" altLang="zh-CN" dirty="0" smtClean="0"/>
          </a:p>
          <a:p>
            <a:pPr fontAlgn="base"/>
            <a:endParaRPr lang="en-US" altLang="zh-CN" dirty="0"/>
          </a:p>
          <a:p>
            <a:pPr fontAlgn="base"/>
            <a:r>
              <a:rPr lang="en-US" altLang="zh-CN" dirty="0"/>
              <a:t>Society for Pediatric Research (SPR), </a:t>
            </a:r>
            <a:r>
              <a:rPr lang="en-US" altLang="zh-CN" dirty="0" smtClean="0"/>
              <a:t>2011-present</a:t>
            </a:r>
          </a:p>
          <a:p>
            <a:pPr fontAlgn="base"/>
            <a:r>
              <a:rPr lang="en-US" altLang="zh-CN" dirty="0" smtClean="0"/>
              <a:t>Invited </a:t>
            </a:r>
            <a:r>
              <a:rPr lang="en-US" altLang="zh-CN" dirty="0"/>
              <a:t>speaker, </a:t>
            </a:r>
            <a:r>
              <a:rPr lang="en-US" altLang="zh-CN" dirty="0" err="1"/>
              <a:t>Kavli</a:t>
            </a:r>
            <a:r>
              <a:rPr lang="en-US" altLang="zh-CN" dirty="0"/>
              <a:t> Japanese-American Frontiers of Science Symposium, </a:t>
            </a:r>
            <a:r>
              <a:rPr lang="en-US" altLang="zh-CN" dirty="0" smtClean="0"/>
              <a:t>2010</a:t>
            </a:r>
          </a:p>
          <a:p>
            <a:pPr fontAlgn="base"/>
            <a:r>
              <a:rPr lang="en-US" altLang="zh-CN" dirty="0" smtClean="0"/>
              <a:t>Invited </a:t>
            </a:r>
            <a:r>
              <a:rPr lang="en-US" altLang="zh-CN" dirty="0"/>
              <a:t>speaker, Japanese-French Frontiers of Science Symposium, 2009</a:t>
            </a:r>
          </a:p>
          <a:p>
            <a:endParaRPr lang="zh-CN" altLang="en-US" b="1"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85" y="1325563"/>
            <a:ext cx="1986915" cy="1986915"/>
          </a:xfrm>
          <a:prstGeom prst="rect">
            <a:avLst/>
          </a:prstGeom>
        </p:spPr>
      </p:pic>
      <p:sp>
        <p:nvSpPr>
          <p:cNvPr id="5" name="标题 1"/>
          <p:cNvSpPr>
            <a:spLocks noGrp="1"/>
          </p:cNvSpPr>
          <p:nvPr>
            <p:ph type="title"/>
          </p:nvPr>
        </p:nvSpPr>
        <p:spPr>
          <a:xfrm>
            <a:off x="1929130" y="0"/>
            <a:ext cx="7886700" cy="1325563"/>
          </a:xfrm>
        </p:spPr>
        <p:txBody>
          <a:bodyPr>
            <a:normAutofit/>
          </a:bodyPr>
          <a:lstStyle/>
          <a:p>
            <a:r>
              <a:rPr lang="zh-CN" altLang="en-US" sz="2800" b="1" dirty="0">
                <a:latin typeface="黑体" panose="02010609060101010101" pitchFamily="49" charset="-122"/>
                <a:ea typeface="黑体" panose="02010609060101010101" pitchFamily="49" charset="-122"/>
                <a:cs typeface="+mn-cs"/>
              </a:rPr>
              <a:t>作者</a:t>
            </a:r>
            <a:r>
              <a:rPr lang="zh-CN" altLang="en-US" sz="2800" b="1" dirty="0" smtClean="0">
                <a:latin typeface="黑体" panose="02010609060101010101" pitchFamily="49" charset="-122"/>
                <a:ea typeface="黑体" panose="02010609060101010101" pitchFamily="49" charset="-122"/>
                <a:cs typeface="+mn-cs"/>
              </a:rPr>
              <a:t>信息</a:t>
            </a:r>
            <a:endParaRPr lang="zh-CN" altLang="en-US" sz="2800" b="1" dirty="0">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436411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0090" y="0"/>
            <a:ext cx="7418070" cy="1325563"/>
          </a:xfrm>
        </p:spPr>
        <p:txBody>
          <a:bodyPr>
            <a:normAutofit fontScale="90000"/>
          </a:bodyPr>
          <a:lstStyle/>
          <a:p>
            <a:r>
              <a:rPr lang="en-US" altLang="zh-CN" sz="3200" b="1" dirty="0">
                <a:latin typeface="+mn-lt"/>
                <a:ea typeface="+mn-ea"/>
                <a:cs typeface="+mn-cs"/>
              </a:rPr>
              <a:t>5.1 The Central-Peripheral Conversation in the Control of Energy and Glucose Homeostasis</a:t>
            </a:r>
          </a:p>
        </p:txBody>
      </p:sp>
      <p:sp>
        <p:nvSpPr>
          <p:cNvPr id="6" name="矩形 5"/>
          <p:cNvSpPr/>
          <p:nvPr/>
        </p:nvSpPr>
        <p:spPr>
          <a:xfrm>
            <a:off x="6415762" y="6488668"/>
            <a:ext cx="2608406" cy="369332"/>
          </a:xfrm>
          <a:prstGeom prst="rect">
            <a:avLst/>
          </a:prstGeom>
        </p:spPr>
        <p:txBody>
          <a:bodyPr wrap="none">
            <a:spAutoFit/>
          </a:bodyPr>
          <a:lstStyle/>
          <a:p>
            <a:r>
              <a:rPr lang="en-US" altLang="zh-CN" dirty="0" smtClean="0">
                <a:solidFill>
                  <a:srgbClr val="888888"/>
                </a:solidFill>
                <a:latin typeface="proxima_nova_rgregular"/>
              </a:rPr>
              <a:t>Schwartz et al., 2003</a:t>
            </a:r>
            <a:endParaRPr lang="zh-CN" altLang="en-US" dirty="0"/>
          </a:p>
        </p:txBody>
      </p:sp>
      <p:sp>
        <p:nvSpPr>
          <p:cNvPr id="3" name="文本框 2"/>
          <p:cNvSpPr txBox="1"/>
          <p:nvPr/>
        </p:nvSpPr>
        <p:spPr>
          <a:xfrm>
            <a:off x="284480" y="1463040"/>
            <a:ext cx="8150408" cy="461665"/>
          </a:xfrm>
          <a:prstGeom prst="rect">
            <a:avLst/>
          </a:prstGeom>
          <a:noFill/>
        </p:spPr>
        <p:txBody>
          <a:bodyPr wrap="square" rtlCol="0">
            <a:spAutoFit/>
          </a:bodyPr>
          <a:lstStyle/>
          <a:p>
            <a:r>
              <a:rPr lang="en-US" altLang="zh-CN" sz="2400" b="1" dirty="0" smtClean="0"/>
              <a:t>The </a:t>
            </a:r>
            <a:r>
              <a:rPr lang="en-US" altLang="zh-CN" sz="2400" b="1" dirty="0"/>
              <a:t>brain is the controller of energy and glucose </a:t>
            </a:r>
            <a:r>
              <a:rPr lang="en-US" altLang="zh-CN" sz="2400" b="1" dirty="0" smtClean="0"/>
              <a:t>homeostasis. </a:t>
            </a:r>
            <a:endParaRPr lang="en-US" altLang="zh-CN" sz="2400" b="1" dirty="0"/>
          </a:p>
        </p:txBody>
      </p:sp>
      <p:sp>
        <p:nvSpPr>
          <p:cNvPr id="4" name="圆角矩形 3"/>
          <p:cNvSpPr/>
          <p:nvPr/>
        </p:nvSpPr>
        <p:spPr>
          <a:xfrm>
            <a:off x="2433842" y="2155934"/>
            <a:ext cx="1767840" cy="99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Metabolic signals</a:t>
            </a:r>
            <a:endParaRPr lang="zh-CN" altLang="en-US" dirty="0"/>
          </a:p>
        </p:txBody>
      </p:sp>
      <p:sp>
        <p:nvSpPr>
          <p:cNvPr id="7" name="圆角矩形 6"/>
          <p:cNvSpPr/>
          <p:nvPr/>
        </p:nvSpPr>
        <p:spPr>
          <a:xfrm>
            <a:off x="2418080" y="3714581"/>
            <a:ext cx="1767840" cy="99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And </a:t>
            </a:r>
            <a:r>
              <a:rPr lang="en-US" altLang="zh-CN" dirty="0"/>
              <a:t>neural </a:t>
            </a:r>
            <a:r>
              <a:rPr lang="en-US" altLang="zh-CN" dirty="0" smtClean="0"/>
              <a:t>afferents</a:t>
            </a:r>
            <a:endParaRPr lang="en-US" altLang="zh-CN" dirty="0"/>
          </a:p>
        </p:txBody>
      </p:sp>
      <p:sp>
        <p:nvSpPr>
          <p:cNvPr id="8" name="椭圆 7"/>
          <p:cNvSpPr/>
          <p:nvPr/>
        </p:nvSpPr>
        <p:spPr>
          <a:xfrm>
            <a:off x="4584848" y="2808599"/>
            <a:ext cx="1666240" cy="957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Brain</a:t>
            </a:r>
            <a:endParaRPr lang="zh-CN" altLang="en-US" dirty="0"/>
          </a:p>
        </p:txBody>
      </p:sp>
      <p:cxnSp>
        <p:nvCxnSpPr>
          <p:cNvPr id="10" name="直接箭头连接符 9"/>
          <p:cNvCxnSpPr/>
          <p:nvPr/>
        </p:nvCxnSpPr>
        <p:spPr>
          <a:xfrm>
            <a:off x="4185920" y="2658547"/>
            <a:ext cx="628650" cy="271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4201682" y="3746002"/>
            <a:ext cx="612888" cy="466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62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960" y="1228726"/>
            <a:ext cx="7457440" cy="5453392"/>
          </a:xfrm>
          <a:prstGeom prst="rect">
            <a:avLst/>
          </a:prstGeom>
        </p:spPr>
      </p:pic>
      <p:sp>
        <p:nvSpPr>
          <p:cNvPr id="5" name="标题 1"/>
          <p:cNvSpPr>
            <a:spLocks noGrp="1"/>
          </p:cNvSpPr>
          <p:nvPr>
            <p:ph type="title"/>
          </p:nvPr>
        </p:nvSpPr>
        <p:spPr>
          <a:xfrm>
            <a:off x="1888490" y="-81280"/>
            <a:ext cx="7418070" cy="1325563"/>
          </a:xfrm>
        </p:spPr>
        <p:txBody>
          <a:bodyPr>
            <a:normAutofit fontScale="90000"/>
          </a:bodyPr>
          <a:lstStyle/>
          <a:p>
            <a:r>
              <a:rPr lang="en-US" altLang="zh-CN" sz="3200" b="1" dirty="0">
                <a:latin typeface="+mn-lt"/>
                <a:ea typeface="+mn-ea"/>
                <a:cs typeface="+mn-cs"/>
              </a:rPr>
              <a:t>5.1 The Central-Peripheral Conversation in the Control of Energy and Glucose Homeostasis</a:t>
            </a:r>
          </a:p>
        </p:txBody>
      </p:sp>
    </p:spTree>
    <p:extLst>
      <p:ext uri="{BB962C8B-B14F-4D97-AF65-F5344CB8AC3E}">
        <p14:creationId xmlns:p14="http://schemas.microsoft.com/office/powerpoint/2010/main" val="98096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908810" y="-81280"/>
            <a:ext cx="7418070" cy="1325563"/>
          </a:xfrm>
        </p:spPr>
        <p:txBody>
          <a:bodyPr>
            <a:normAutofit fontScale="90000"/>
          </a:bodyPr>
          <a:lstStyle/>
          <a:p>
            <a:r>
              <a:rPr lang="en-US" altLang="zh-CN" sz="3200" b="1" dirty="0">
                <a:latin typeface="+mn-lt"/>
                <a:ea typeface="+mn-ea"/>
                <a:cs typeface="+mn-cs"/>
              </a:rPr>
              <a:t>5.1 The Central-Peripheral Conversation in the Control of Energy and Glucose Homeostasis</a:t>
            </a:r>
          </a:p>
        </p:txBody>
      </p:sp>
      <p:sp>
        <p:nvSpPr>
          <p:cNvPr id="6" name="圆角矩形 5"/>
          <p:cNvSpPr/>
          <p:nvPr/>
        </p:nvSpPr>
        <p:spPr>
          <a:xfrm>
            <a:off x="1422400" y="1566654"/>
            <a:ext cx="2779282" cy="99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stretch, </a:t>
            </a:r>
            <a:r>
              <a:rPr lang="en-US" altLang="zh-CN" sz="2400" dirty="0" smtClean="0"/>
              <a:t>pain</a:t>
            </a:r>
          </a:p>
          <a:p>
            <a:pPr algn="ctr"/>
            <a:r>
              <a:rPr lang="en-US" altLang="zh-CN" sz="2000" dirty="0" smtClean="0"/>
              <a:t>(</a:t>
            </a:r>
            <a:r>
              <a:rPr lang="zh-CN" altLang="en-US" sz="2000" dirty="0" smtClean="0"/>
              <a:t>内脏</a:t>
            </a:r>
            <a:r>
              <a:rPr lang="en-US" altLang="zh-CN" sz="2000" dirty="0" smtClean="0"/>
              <a:t>)</a:t>
            </a:r>
            <a:r>
              <a:rPr lang="zh-CN" altLang="en-US" sz="2000" dirty="0" smtClean="0"/>
              <a:t>；</a:t>
            </a:r>
            <a:endParaRPr lang="en-US" altLang="zh-CN" sz="2000" dirty="0" smtClean="0"/>
          </a:p>
          <a:p>
            <a:pPr algn="ctr"/>
            <a:r>
              <a:rPr lang="en-US" altLang="zh-CN" sz="2400" dirty="0" smtClean="0"/>
              <a:t>Chemical sensor</a:t>
            </a:r>
            <a:endParaRPr lang="zh-CN" altLang="en-US" sz="2400" dirty="0"/>
          </a:p>
        </p:txBody>
      </p:sp>
      <p:sp>
        <p:nvSpPr>
          <p:cNvPr id="7" name="圆角矩形 6"/>
          <p:cNvSpPr/>
          <p:nvPr/>
        </p:nvSpPr>
        <p:spPr>
          <a:xfrm>
            <a:off x="1422400" y="3125301"/>
            <a:ext cx="2763520" cy="99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Hormones, leptin,  Insulin, ghrelin</a:t>
            </a:r>
            <a:endParaRPr lang="en-US" altLang="zh-CN" sz="2400" dirty="0"/>
          </a:p>
        </p:txBody>
      </p:sp>
      <p:sp>
        <p:nvSpPr>
          <p:cNvPr id="8" name="椭圆 7"/>
          <p:cNvSpPr/>
          <p:nvPr/>
        </p:nvSpPr>
        <p:spPr>
          <a:xfrm>
            <a:off x="4919006" y="2350570"/>
            <a:ext cx="1666240" cy="2444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neural inputs</a:t>
            </a:r>
            <a:endParaRPr lang="zh-CN" altLang="en-US" sz="2400" dirty="0"/>
          </a:p>
        </p:txBody>
      </p:sp>
      <p:cxnSp>
        <p:nvCxnSpPr>
          <p:cNvPr id="9" name="直接箭头连接符 8"/>
          <p:cNvCxnSpPr/>
          <p:nvPr/>
        </p:nvCxnSpPr>
        <p:spPr>
          <a:xfrm>
            <a:off x="4185920" y="2069267"/>
            <a:ext cx="644412" cy="423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4236494" y="4620891"/>
            <a:ext cx="612888" cy="466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422400" y="4589470"/>
            <a:ext cx="2763520" cy="99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glucose, free fatty</a:t>
            </a:r>
          </a:p>
          <a:p>
            <a:pPr algn="ctr"/>
            <a:r>
              <a:rPr lang="en-US" altLang="zh-CN" sz="2000" dirty="0"/>
              <a:t>acids, lactate, ketone bodies, and cytokines </a:t>
            </a:r>
          </a:p>
        </p:txBody>
      </p:sp>
      <p:cxnSp>
        <p:nvCxnSpPr>
          <p:cNvPr id="12" name="直接箭头连接符 11"/>
          <p:cNvCxnSpPr/>
          <p:nvPr/>
        </p:nvCxnSpPr>
        <p:spPr>
          <a:xfrm>
            <a:off x="4255544" y="3575318"/>
            <a:ext cx="593838" cy="16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73920" y="2872005"/>
            <a:ext cx="2194560" cy="1401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sensing neurons</a:t>
            </a:r>
            <a:endParaRPr lang="zh-CN" altLang="en-US" sz="2400" dirty="0"/>
          </a:p>
        </p:txBody>
      </p:sp>
    </p:spTree>
    <p:extLst>
      <p:ext uri="{BB962C8B-B14F-4D97-AF65-F5344CB8AC3E}">
        <p14:creationId xmlns:p14="http://schemas.microsoft.com/office/powerpoint/2010/main" val="3572054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7370" y="1398905"/>
            <a:ext cx="8373110" cy="4351338"/>
          </a:xfrm>
        </p:spPr>
        <p:txBody>
          <a:bodyPr>
            <a:normAutofit lnSpcReduction="10000"/>
          </a:bodyPr>
          <a:lstStyle/>
          <a:p>
            <a:r>
              <a:rPr lang="en-US" altLang="zh-CN" b="1" dirty="0"/>
              <a:t>In the 1950s Jean </a:t>
            </a:r>
            <a:r>
              <a:rPr lang="en-US" altLang="zh-CN" b="1" dirty="0" smtClean="0"/>
              <a:t>Mayer  </a:t>
            </a:r>
            <a:r>
              <a:rPr lang="en-US" altLang="zh-CN" dirty="0"/>
              <a:t>neurons in the hypothalamus that sensed changes </a:t>
            </a:r>
            <a:r>
              <a:rPr lang="en-US" altLang="zh-CN" dirty="0" smtClean="0"/>
              <a:t>in glucose </a:t>
            </a:r>
            <a:r>
              <a:rPr lang="en-US" altLang="zh-CN" dirty="0"/>
              <a:t>oxidation as a means of regulating </a:t>
            </a:r>
            <a:r>
              <a:rPr lang="en-US" altLang="zh-CN" dirty="0" smtClean="0"/>
              <a:t>feeding.</a:t>
            </a:r>
          </a:p>
          <a:p>
            <a:r>
              <a:rPr lang="en-US" altLang="zh-CN" dirty="0" smtClean="0"/>
              <a:t>Until </a:t>
            </a:r>
            <a:r>
              <a:rPr lang="en-US" altLang="zh-CN" dirty="0"/>
              <a:t>1964 that </a:t>
            </a:r>
            <a:r>
              <a:rPr lang="en-US" altLang="zh-CN" dirty="0" err="1" smtClean="0"/>
              <a:t>Oomura</a:t>
            </a:r>
            <a:r>
              <a:rPr lang="en-US" altLang="zh-CN" dirty="0" smtClean="0"/>
              <a:t>  </a:t>
            </a:r>
            <a:r>
              <a:rPr lang="en-US" altLang="zh-CN" dirty="0"/>
              <a:t>identified such </a:t>
            </a:r>
            <a:r>
              <a:rPr lang="en-US" altLang="zh-CN" dirty="0" err="1"/>
              <a:t>glucosensing</a:t>
            </a:r>
            <a:r>
              <a:rPr lang="en-US" altLang="zh-CN" dirty="0"/>
              <a:t> neurons. </a:t>
            </a:r>
            <a:endParaRPr lang="en-US" altLang="zh-CN" dirty="0" smtClean="0"/>
          </a:p>
          <a:p>
            <a:r>
              <a:rPr lang="en-US" altLang="zh-CN" b="1" dirty="0" smtClean="0"/>
              <a:t>Glucose</a:t>
            </a:r>
          </a:p>
          <a:p>
            <a:r>
              <a:rPr lang="en-US" altLang="zh-CN" dirty="0"/>
              <a:t>lactate, long-chain fatty acids, and </a:t>
            </a:r>
            <a:r>
              <a:rPr lang="en-US" altLang="zh-CN" dirty="0" smtClean="0"/>
              <a:t>ketone bodies </a:t>
            </a:r>
            <a:r>
              <a:rPr lang="en-US" altLang="zh-CN" dirty="0"/>
              <a:t>as alternate fuels in some </a:t>
            </a:r>
            <a:r>
              <a:rPr lang="en-US" altLang="zh-CN" dirty="0" smtClean="0"/>
              <a:t>instances</a:t>
            </a:r>
          </a:p>
          <a:p>
            <a:r>
              <a:rPr lang="en-US" altLang="zh-CN" b="1" dirty="0"/>
              <a:t>sensing </a:t>
            </a:r>
            <a:r>
              <a:rPr lang="en-US" altLang="zh-CN" b="1" dirty="0" smtClean="0"/>
              <a:t>neurons</a:t>
            </a:r>
            <a:r>
              <a:rPr lang="zh-CN" altLang="en-US" b="1" dirty="0" smtClean="0"/>
              <a:t>：</a:t>
            </a:r>
            <a:r>
              <a:rPr lang="en-US" altLang="zh-CN" dirty="0"/>
              <a:t>ambient extracellular </a:t>
            </a:r>
            <a:r>
              <a:rPr lang="en-US" altLang="zh-CN" dirty="0" smtClean="0"/>
              <a:t>levels of </a:t>
            </a:r>
            <a:r>
              <a:rPr lang="en-US" altLang="zh-CN" dirty="0"/>
              <a:t>glucose and other metabolic substrates are “sensed”</a:t>
            </a:r>
            <a:endParaRPr lang="zh-CN" altLang="en-US" dirty="0"/>
          </a:p>
        </p:txBody>
      </p:sp>
      <p:sp>
        <p:nvSpPr>
          <p:cNvPr id="5" name="标题 1"/>
          <p:cNvSpPr txBox="1">
            <a:spLocks/>
          </p:cNvSpPr>
          <p:nvPr/>
        </p:nvSpPr>
        <p:spPr>
          <a:xfrm>
            <a:off x="1908810" y="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spTree>
    <p:extLst>
      <p:ext uri="{BB962C8B-B14F-4D97-AF65-F5344CB8AC3E}">
        <p14:creationId xmlns:p14="http://schemas.microsoft.com/office/powerpoint/2010/main" val="39254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08810" y="-6225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pic>
        <p:nvPicPr>
          <p:cNvPr id="2" name="图片 1"/>
          <p:cNvPicPr>
            <a:picLocks noChangeAspect="1"/>
          </p:cNvPicPr>
          <p:nvPr/>
        </p:nvPicPr>
        <p:blipFill>
          <a:blip r:embed="rId3"/>
          <a:stretch>
            <a:fillRect/>
          </a:stretch>
        </p:blipFill>
        <p:spPr>
          <a:xfrm>
            <a:off x="1366043" y="1132424"/>
            <a:ext cx="6005484" cy="4657994"/>
          </a:xfrm>
          <a:prstGeom prst="rect">
            <a:avLst/>
          </a:prstGeom>
        </p:spPr>
      </p:pic>
      <p:sp>
        <p:nvSpPr>
          <p:cNvPr id="6" name="矩形 5"/>
          <p:cNvSpPr/>
          <p:nvPr/>
        </p:nvSpPr>
        <p:spPr>
          <a:xfrm>
            <a:off x="7371527" y="5790418"/>
            <a:ext cx="1772473" cy="369332"/>
          </a:xfrm>
          <a:prstGeom prst="rect">
            <a:avLst/>
          </a:prstGeom>
        </p:spPr>
        <p:txBody>
          <a:bodyPr wrap="none">
            <a:spAutoFit/>
          </a:bodyPr>
          <a:lstStyle/>
          <a:p>
            <a:r>
              <a:rPr lang="en-US" altLang="zh-CN" dirty="0" smtClean="0"/>
              <a:t>Levin et al., 2004</a:t>
            </a:r>
            <a:endParaRPr lang="zh-CN" altLang="en-US" dirty="0"/>
          </a:p>
        </p:txBody>
      </p:sp>
    </p:spTree>
    <p:extLst>
      <p:ext uri="{BB962C8B-B14F-4D97-AF65-F5344CB8AC3E}">
        <p14:creationId xmlns:p14="http://schemas.microsoft.com/office/powerpoint/2010/main" val="1479465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570802" y="1037907"/>
            <a:ext cx="5800725" cy="5229225"/>
          </a:xfrm>
          <a:prstGeom prst="rect">
            <a:avLst/>
          </a:prstGeom>
        </p:spPr>
      </p:pic>
      <p:sp>
        <p:nvSpPr>
          <p:cNvPr id="5" name="标题 1"/>
          <p:cNvSpPr txBox="1">
            <a:spLocks/>
          </p:cNvSpPr>
          <p:nvPr/>
        </p:nvSpPr>
        <p:spPr>
          <a:xfrm>
            <a:off x="1908810" y="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sp>
        <p:nvSpPr>
          <p:cNvPr id="6" name="矩形 5"/>
          <p:cNvSpPr/>
          <p:nvPr/>
        </p:nvSpPr>
        <p:spPr>
          <a:xfrm>
            <a:off x="7371527" y="5877480"/>
            <a:ext cx="1772473" cy="369332"/>
          </a:xfrm>
          <a:prstGeom prst="rect">
            <a:avLst/>
          </a:prstGeom>
        </p:spPr>
        <p:txBody>
          <a:bodyPr wrap="none">
            <a:spAutoFit/>
          </a:bodyPr>
          <a:lstStyle/>
          <a:p>
            <a:r>
              <a:rPr lang="en-US" altLang="zh-CN" dirty="0" smtClean="0"/>
              <a:t>Levin et al., 2004</a:t>
            </a:r>
            <a:endParaRPr lang="zh-CN" altLang="en-US" dirty="0"/>
          </a:p>
        </p:txBody>
      </p:sp>
    </p:spTree>
    <p:extLst>
      <p:ext uri="{BB962C8B-B14F-4D97-AF65-F5344CB8AC3E}">
        <p14:creationId xmlns:p14="http://schemas.microsoft.com/office/powerpoint/2010/main" val="4014252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08810" y="-6225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sp>
        <p:nvSpPr>
          <p:cNvPr id="3" name="圆角矩形 2"/>
          <p:cNvSpPr/>
          <p:nvPr/>
        </p:nvSpPr>
        <p:spPr>
          <a:xfrm>
            <a:off x="441517" y="2052883"/>
            <a:ext cx="2466754" cy="1318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空腹（低血糖）</a:t>
            </a:r>
            <a:endParaRPr lang="zh-CN" altLang="en-US" dirty="0"/>
          </a:p>
        </p:txBody>
      </p:sp>
      <p:sp>
        <p:nvSpPr>
          <p:cNvPr id="8" name="圆角矩形 7"/>
          <p:cNvSpPr/>
          <p:nvPr/>
        </p:nvSpPr>
        <p:spPr>
          <a:xfrm>
            <a:off x="3312308" y="2052883"/>
            <a:ext cx="2466754" cy="1318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葡萄糖</a:t>
            </a:r>
            <a:r>
              <a:rPr lang="zh-CN" altLang="en-US" dirty="0" smtClean="0"/>
              <a:t>抑制</a:t>
            </a:r>
            <a:endParaRPr lang="en-US" altLang="zh-CN" dirty="0" smtClean="0"/>
          </a:p>
          <a:p>
            <a:pPr algn="ctr"/>
            <a:r>
              <a:rPr lang="zh-CN" altLang="en-US" dirty="0" smtClean="0"/>
              <a:t>神经元激活</a:t>
            </a:r>
            <a:endParaRPr lang="zh-CN" altLang="en-US" dirty="0"/>
          </a:p>
        </p:txBody>
      </p:sp>
      <p:sp>
        <p:nvSpPr>
          <p:cNvPr id="9" name="圆角矩形 8"/>
          <p:cNvSpPr/>
          <p:nvPr/>
        </p:nvSpPr>
        <p:spPr>
          <a:xfrm>
            <a:off x="441517" y="3997457"/>
            <a:ext cx="2466754" cy="131843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餐</a:t>
            </a:r>
            <a:r>
              <a:rPr lang="zh-CN" altLang="en-US" dirty="0" smtClean="0"/>
              <a:t>后（高血糖）</a:t>
            </a:r>
            <a:endParaRPr lang="zh-CN" altLang="en-US" dirty="0"/>
          </a:p>
        </p:txBody>
      </p:sp>
      <p:sp>
        <p:nvSpPr>
          <p:cNvPr id="10" name="圆角矩形 9"/>
          <p:cNvSpPr/>
          <p:nvPr/>
        </p:nvSpPr>
        <p:spPr>
          <a:xfrm>
            <a:off x="3321212" y="3997457"/>
            <a:ext cx="2466754" cy="131843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葡萄糖</a:t>
            </a:r>
            <a:r>
              <a:rPr lang="zh-CN" altLang="en-US" dirty="0" smtClean="0"/>
              <a:t>兴奋</a:t>
            </a:r>
            <a:endParaRPr lang="en-US" altLang="zh-CN" dirty="0" smtClean="0"/>
          </a:p>
          <a:p>
            <a:pPr algn="ctr"/>
            <a:r>
              <a:rPr lang="zh-CN" altLang="en-US" dirty="0" smtClean="0"/>
              <a:t>神经元</a:t>
            </a:r>
            <a:r>
              <a:rPr lang="zh-CN" altLang="en-US" dirty="0"/>
              <a:t>激活</a:t>
            </a:r>
          </a:p>
        </p:txBody>
      </p:sp>
      <p:sp>
        <p:nvSpPr>
          <p:cNvPr id="11" name="圆角矩形 10"/>
          <p:cNvSpPr/>
          <p:nvPr/>
        </p:nvSpPr>
        <p:spPr>
          <a:xfrm>
            <a:off x="6200906" y="3677902"/>
            <a:ext cx="2585441" cy="189709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K</a:t>
            </a:r>
            <a:r>
              <a:rPr lang="en-US" altLang="zh-CN" baseline="-25000" dirty="0" smtClean="0"/>
              <a:t>ATP</a:t>
            </a:r>
            <a:r>
              <a:rPr lang="zh-CN" altLang="zh-CN" dirty="0" smtClean="0"/>
              <a:t>通道</a:t>
            </a:r>
            <a:r>
              <a:rPr lang="zh-CN" altLang="zh-CN" dirty="0"/>
              <a:t>导致细胞膜</a:t>
            </a:r>
            <a:r>
              <a:rPr lang="zh-CN" altLang="zh-CN" dirty="0" smtClean="0"/>
              <a:t>去极化</a:t>
            </a:r>
            <a:r>
              <a:rPr lang="zh-CN" altLang="en-US" dirty="0" smtClean="0"/>
              <a:t>、</a:t>
            </a:r>
            <a:r>
              <a:rPr lang="en-US" altLang="zh-CN" dirty="0" smtClean="0"/>
              <a:t>Ca2+</a:t>
            </a:r>
            <a:r>
              <a:rPr lang="zh-CN" altLang="en-US" dirty="0" smtClean="0"/>
              <a:t>通过电压门钙通道激活、动作电位传播，神经递质释放</a:t>
            </a:r>
            <a:endParaRPr lang="zh-CN" altLang="en-US" dirty="0"/>
          </a:p>
        </p:txBody>
      </p:sp>
      <p:sp>
        <p:nvSpPr>
          <p:cNvPr id="12" name="圆角矩形 11"/>
          <p:cNvSpPr/>
          <p:nvPr/>
        </p:nvSpPr>
        <p:spPr>
          <a:xfrm>
            <a:off x="6319594" y="2052883"/>
            <a:ext cx="2466754" cy="1318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NO</a:t>
            </a:r>
            <a:r>
              <a:rPr lang="zh-CN" altLang="en-US" dirty="0" smtClean="0"/>
              <a:t>、</a:t>
            </a:r>
            <a:r>
              <a:rPr lang="zh-CN" altLang="zh-CN" dirty="0"/>
              <a:t>通过</a:t>
            </a:r>
            <a:r>
              <a:rPr lang="en-US" altLang="zh-CN" dirty="0"/>
              <a:t>AMP</a:t>
            </a:r>
            <a:r>
              <a:rPr lang="zh-CN" altLang="zh-CN" dirty="0"/>
              <a:t>激活的激酶和可溶性鸟苷酸的活化环化酶</a:t>
            </a:r>
            <a:r>
              <a:rPr lang="zh-CN" altLang="zh-CN" dirty="0" smtClean="0"/>
              <a:t>，神经元</a:t>
            </a:r>
            <a:r>
              <a:rPr lang="zh-CN" altLang="zh-CN" dirty="0"/>
              <a:t>放电</a:t>
            </a:r>
            <a:endParaRPr lang="zh-CN" altLang="en-US" dirty="0"/>
          </a:p>
        </p:txBody>
      </p:sp>
      <p:sp>
        <p:nvSpPr>
          <p:cNvPr id="4" name="右箭头 3"/>
          <p:cNvSpPr/>
          <p:nvPr/>
        </p:nvSpPr>
        <p:spPr>
          <a:xfrm>
            <a:off x="2908271" y="2679405"/>
            <a:ext cx="404037"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5796870" y="2595143"/>
            <a:ext cx="404037"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2908271" y="4553496"/>
            <a:ext cx="404037"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5796870" y="4553496"/>
            <a:ext cx="404037"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476360" y="5202784"/>
            <a:ext cx="2351524" cy="110461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分解代谢</a:t>
            </a:r>
            <a:r>
              <a:rPr lang="en-US" altLang="zh-CN" dirty="0" smtClean="0"/>
              <a:t>ARC </a:t>
            </a:r>
            <a:r>
              <a:rPr lang="en-US" altLang="zh-CN" dirty="0"/>
              <a:t>POMC</a:t>
            </a:r>
            <a:endParaRPr lang="zh-CN" altLang="en-US" dirty="0"/>
          </a:p>
        </p:txBody>
      </p:sp>
      <p:sp>
        <p:nvSpPr>
          <p:cNvPr id="17" name="椭圆 16"/>
          <p:cNvSpPr/>
          <p:nvPr/>
        </p:nvSpPr>
        <p:spPr>
          <a:xfrm>
            <a:off x="3427538" y="1072915"/>
            <a:ext cx="2488019" cy="11274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合成代谢</a:t>
            </a:r>
            <a:r>
              <a:rPr lang="en-US" altLang="zh-CN" dirty="0"/>
              <a:t>ARC NPY / </a:t>
            </a:r>
            <a:r>
              <a:rPr lang="en-US" altLang="zh-CN" dirty="0" err="1" smtClean="0"/>
              <a:t>AgRP</a:t>
            </a:r>
            <a:r>
              <a:rPr lang="en-US" altLang="zh-CN" dirty="0"/>
              <a:t> LHA</a:t>
            </a:r>
            <a:r>
              <a:rPr lang="zh-CN" altLang="zh-CN" dirty="0"/>
              <a:t>食欲素</a:t>
            </a:r>
            <a:r>
              <a:rPr lang="en-US" altLang="zh-CN" dirty="0"/>
              <a:t>/</a:t>
            </a:r>
            <a:r>
              <a:rPr lang="zh-CN" altLang="zh-CN" dirty="0"/>
              <a:t>食欲素神经元</a:t>
            </a:r>
            <a:endParaRPr lang="zh-CN" altLang="en-US" dirty="0"/>
          </a:p>
        </p:txBody>
      </p:sp>
    </p:spTree>
    <p:extLst>
      <p:ext uri="{BB962C8B-B14F-4D97-AF65-F5344CB8AC3E}">
        <p14:creationId xmlns:p14="http://schemas.microsoft.com/office/powerpoint/2010/main" val="4818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4"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08810" y="-6225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sp>
        <p:nvSpPr>
          <p:cNvPr id="3" name="圆角矩形 2"/>
          <p:cNvSpPr/>
          <p:nvPr/>
        </p:nvSpPr>
        <p:spPr>
          <a:xfrm>
            <a:off x="1415159" y="2014298"/>
            <a:ext cx="1467293" cy="542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血糖</a:t>
            </a:r>
            <a:endParaRPr lang="zh-CN" altLang="en-US" sz="2400" dirty="0"/>
          </a:p>
        </p:txBody>
      </p:sp>
      <p:sp>
        <p:nvSpPr>
          <p:cNvPr id="4" name="右箭头 3"/>
          <p:cNvSpPr/>
          <p:nvPr/>
        </p:nvSpPr>
        <p:spPr>
          <a:xfrm>
            <a:off x="2985249" y="2168470"/>
            <a:ext cx="404037"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581473" y="1954683"/>
            <a:ext cx="1467293" cy="542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脑部血糖</a:t>
            </a:r>
            <a:endParaRPr lang="zh-CN" altLang="en-US" sz="2400" dirty="0"/>
          </a:p>
        </p:txBody>
      </p:sp>
      <p:sp>
        <p:nvSpPr>
          <p:cNvPr id="19" name="右箭头 18"/>
          <p:cNvSpPr/>
          <p:nvPr/>
        </p:nvSpPr>
        <p:spPr>
          <a:xfrm>
            <a:off x="5240953" y="2147891"/>
            <a:ext cx="404037"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747787" y="1993719"/>
            <a:ext cx="1467293" cy="542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摄食</a:t>
            </a:r>
            <a:endParaRPr lang="zh-CN" altLang="en-US" sz="2400" dirty="0"/>
          </a:p>
        </p:txBody>
      </p:sp>
      <p:sp>
        <p:nvSpPr>
          <p:cNvPr id="21" name="圆角矩形 20"/>
          <p:cNvSpPr/>
          <p:nvPr/>
        </p:nvSpPr>
        <p:spPr>
          <a:xfrm>
            <a:off x="1211226" y="3500301"/>
            <a:ext cx="2466754" cy="131843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高水平葡萄糖</a:t>
            </a:r>
            <a:endParaRPr lang="en-US" altLang="zh-CN" dirty="0" smtClean="0"/>
          </a:p>
          <a:p>
            <a:pPr algn="ctr"/>
            <a:r>
              <a:rPr lang="zh-CN" altLang="en-US" dirty="0" smtClean="0"/>
              <a:t>低水平葡萄糖</a:t>
            </a:r>
            <a:endParaRPr lang="zh-CN" altLang="en-US" dirty="0"/>
          </a:p>
        </p:txBody>
      </p:sp>
      <p:sp>
        <p:nvSpPr>
          <p:cNvPr id="22" name="圆角矩形 21"/>
          <p:cNvSpPr/>
          <p:nvPr/>
        </p:nvSpPr>
        <p:spPr>
          <a:xfrm>
            <a:off x="5048766" y="3420557"/>
            <a:ext cx="2466754" cy="131843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抑制摄食</a:t>
            </a:r>
            <a:endParaRPr lang="en-US" altLang="zh-CN" dirty="0" smtClean="0"/>
          </a:p>
          <a:p>
            <a:pPr algn="ctr"/>
            <a:r>
              <a:rPr lang="zh-CN" altLang="en-US" dirty="0" smtClean="0"/>
              <a:t>促进摄食</a:t>
            </a:r>
            <a:endParaRPr lang="zh-CN" altLang="en-US" dirty="0"/>
          </a:p>
        </p:txBody>
      </p:sp>
      <p:sp>
        <p:nvSpPr>
          <p:cNvPr id="23" name="右箭头 22"/>
          <p:cNvSpPr/>
          <p:nvPr/>
        </p:nvSpPr>
        <p:spPr>
          <a:xfrm>
            <a:off x="4113100" y="3889761"/>
            <a:ext cx="404037" cy="2339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89286" y="5123391"/>
            <a:ext cx="2228559" cy="369332"/>
          </a:xfrm>
          <a:prstGeom prst="rect">
            <a:avLst/>
          </a:prstGeom>
        </p:spPr>
        <p:txBody>
          <a:bodyPr wrap="none">
            <a:spAutoFit/>
          </a:bodyPr>
          <a:lstStyle/>
          <a:p>
            <a:r>
              <a:rPr lang="en-US" altLang="zh-CN" dirty="0" smtClean="0"/>
              <a:t>Especially in </a:t>
            </a:r>
            <a:r>
              <a:rPr lang="en-US" altLang="zh-CN" dirty="0"/>
              <a:t>the </a:t>
            </a:r>
            <a:r>
              <a:rPr lang="en-US" altLang="zh-CN" dirty="0" smtClean="0"/>
              <a:t>brain</a:t>
            </a:r>
            <a:endParaRPr lang="zh-CN" altLang="en-US" dirty="0"/>
          </a:p>
        </p:txBody>
      </p:sp>
    </p:spTree>
    <p:extLst>
      <p:ext uri="{BB962C8B-B14F-4D97-AF65-F5344CB8AC3E}">
        <p14:creationId xmlns:p14="http://schemas.microsoft.com/office/powerpoint/2010/main" val="16984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19" grpId="0" animBg="1"/>
      <p:bldP spid="20" grpId="0" animBg="1"/>
      <p:bldP spid="21" grpId="0" animBg="1"/>
      <p:bldP spid="22" grpId="0" animBg="1"/>
      <p:bldP spid="23"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08810" y="-6225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sp>
        <p:nvSpPr>
          <p:cNvPr id="12" name="内容占位符 2"/>
          <p:cNvSpPr>
            <a:spLocks noGrp="1"/>
          </p:cNvSpPr>
          <p:nvPr>
            <p:ph idx="1"/>
          </p:nvPr>
        </p:nvSpPr>
        <p:spPr>
          <a:xfrm>
            <a:off x="547370" y="1398905"/>
            <a:ext cx="7886700" cy="4351338"/>
          </a:xfrm>
        </p:spPr>
        <p:txBody>
          <a:bodyPr>
            <a:normAutofit fontScale="92500" lnSpcReduction="10000"/>
          </a:bodyPr>
          <a:lstStyle/>
          <a:p>
            <a:r>
              <a:rPr lang="en-US" altLang="zh-CN" b="1" dirty="0"/>
              <a:t>Many of these same VMH </a:t>
            </a:r>
            <a:r>
              <a:rPr lang="en-US" altLang="zh-CN" b="1" dirty="0" err="1"/>
              <a:t>glucosensing</a:t>
            </a:r>
            <a:r>
              <a:rPr lang="en-US" altLang="zh-CN" b="1" dirty="0"/>
              <a:t> neurons are </a:t>
            </a:r>
            <a:r>
              <a:rPr lang="en-US" altLang="zh-CN" b="1" dirty="0" smtClean="0"/>
              <a:t>also fatty </a:t>
            </a:r>
            <a:r>
              <a:rPr lang="en-US" altLang="zh-CN" b="1" dirty="0"/>
              <a:t>acid </a:t>
            </a:r>
            <a:r>
              <a:rPr lang="en-US" altLang="zh-CN" b="1" dirty="0" smtClean="0"/>
              <a:t>sensors.</a:t>
            </a:r>
          </a:p>
          <a:p>
            <a:r>
              <a:rPr lang="en-US" altLang="zh-CN" b="1" dirty="0" smtClean="0"/>
              <a:t>Fatty acid translocator/CD36 (which appears to act as a receptor and may also be a transporter of fatty acids) in many VMH neurons.</a:t>
            </a:r>
          </a:p>
          <a:p>
            <a:r>
              <a:rPr lang="en-US" altLang="zh-CN" b="1" dirty="0" smtClean="0"/>
              <a:t>Impairment of VMH , has no effect on energy homeostasis</a:t>
            </a:r>
            <a:r>
              <a:rPr lang="en-US" altLang="zh-CN" b="1" dirty="0"/>
              <a:t>.</a:t>
            </a:r>
            <a:endParaRPr lang="en-US" altLang="zh-CN" b="1" dirty="0" smtClean="0"/>
          </a:p>
          <a:p>
            <a:r>
              <a:rPr lang="en-US" altLang="zh-CN" b="1" dirty="0" smtClean="0"/>
              <a:t>Depletion </a:t>
            </a:r>
            <a:r>
              <a:rPr lang="en-US" altLang="zh-CN" b="1" dirty="0"/>
              <a:t>of VMH neuronal CD36 </a:t>
            </a:r>
            <a:r>
              <a:rPr lang="en-US" altLang="zh-CN" b="1" dirty="0" smtClean="0"/>
              <a:t>inhibits linear </a:t>
            </a:r>
            <a:r>
              <a:rPr lang="en-US" altLang="zh-CN" b="1" dirty="0"/>
              <a:t>growth as well as causes </a:t>
            </a:r>
            <a:r>
              <a:rPr lang="en-US" altLang="zh-CN" b="1" dirty="0">
                <a:solidFill>
                  <a:srgbClr val="FF0000"/>
                </a:solidFill>
              </a:rPr>
              <a:t>redistribution of fat </a:t>
            </a:r>
            <a:r>
              <a:rPr lang="en-US" altLang="zh-CN" b="1" dirty="0" smtClean="0">
                <a:solidFill>
                  <a:srgbClr val="FF0000"/>
                </a:solidFill>
              </a:rPr>
              <a:t>stores </a:t>
            </a:r>
            <a:r>
              <a:rPr lang="en-US" altLang="zh-CN" b="1" dirty="0" smtClean="0"/>
              <a:t>from </a:t>
            </a:r>
            <a:r>
              <a:rPr lang="en-US" altLang="zh-CN" b="1" dirty="0"/>
              <a:t>visceral to subcutaneous adipose depots and </a:t>
            </a:r>
            <a:r>
              <a:rPr lang="en-US" altLang="zh-CN" b="1" dirty="0" smtClean="0"/>
              <a:t>marked insulin </a:t>
            </a:r>
            <a:r>
              <a:rPr lang="en-US" altLang="zh-CN" b="1" dirty="0"/>
              <a:t>resistance </a:t>
            </a:r>
            <a:r>
              <a:rPr lang="en-US" altLang="zh-CN" b="1" dirty="0" smtClean="0"/>
              <a:t>.</a:t>
            </a:r>
            <a:endParaRPr lang="zh-CN" altLang="en-US" b="1" dirty="0"/>
          </a:p>
        </p:txBody>
      </p:sp>
    </p:spTree>
    <p:extLst>
      <p:ext uri="{BB962C8B-B14F-4D97-AF65-F5344CB8AC3E}">
        <p14:creationId xmlns:p14="http://schemas.microsoft.com/office/powerpoint/2010/main" val="9911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08810" y="-6225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mn-lt"/>
                <a:ea typeface="+mn-ea"/>
                <a:cs typeface="+mn-cs"/>
              </a:rPr>
              <a:t>5.2 Metabolic Sensing Neurons: the Basic Integrators and Regulators of Glucose and Energy Homeostasis</a:t>
            </a:r>
          </a:p>
        </p:txBody>
      </p:sp>
      <p:sp>
        <p:nvSpPr>
          <p:cNvPr id="12" name="内容占位符 2"/>
          <p:cNvSpPr>
            <a:spLocks noGrp="1"/>
          </p:cNvSpPr>
          <p:nvPr>
            <p:ph idx="1"/>
          </p:nvPr>
        </p:nvSpPr>
        <p:spPr>
          <a:xfrm>
            <a:off x="547370" y="1398905"/>
            <a:ext cx="7886700" cy="4351338"/>
          </a:xfrm>
        </p:spPr>
        <p:txBody>
          <a:bodyPr>
            <a:normAutofit/>
          </a:bodyPr>
          <a:lstStyle/>
          <a:p>
            <a:r>
              <a:rPr lang="en-US" altLang="zh-CN" b="1" dirty="0"/>
              <a:t>Many of these same VMH </a:t>
            </a:r>
            <a:r>
              <a:rPr lang="en-US" altLang="zh-CN" b="1" dirty="0" err="1"/>
              <a:t>glucosensing</a:t>
            </a:r>
            <a:r>
              <a:rPr lang="en-US" altLang="zh-CN" b="1" dirty="0"/>
              <a:t> neurons are also </a:t>
            </a:r>
            <a:r>
              <a:rPr lang="en-US" altLang="zh-CN" b="1" dirty="0" smtClean="0">
                <a:solidFill>
                  <a:srgbClr val="FF0000"/>
                </a:solidFill>
              </a:rPr>
              <a:t>lactate</a:t>
            </a:r>
            <a:r>
              <a:rPr lang="en-US" altLang="zh-CN" b="1" dirty="0">
                <a:solidFill>
                  <a:srgbClr val="FF0000"/>
                </a:solidFill>
              </a:rPr>
              <a:t>, ketone </a:t>
            </a:r>
            <a:r>
              <a:rPr lang="en-US" altLang="zh-CN" b="1" dirty="0"/>
              <a:t>bodies sensors</a:t>
            </a:r>
            <a:r>
              <a:rPr lang="en-US" altLang="zh-CN" b="1" dirty="0" smtClean="0"/>
              <a:t>.</a:t>
            </a:r>
          </a:p>
          <a:p>
            <a:r>
              <a:rPr lang="en-US" altLang="zh-CN" b="1" dirty="0" smtClean="0"/>
              <a:t>Lactate </a:t>
            </a:r>
            <a:r>
              <a:rPr lang="en-US" altLang="zh-CN" b="1" dirty="0"/>
              <a:t>ketone bodies </a:t>
            </a:r>
            <a:r>
              <a:rPr lang="en-US" altLang="zh-CN" b="1" dirty="0" smtClean="0"/>
              <a:t> are produced by </a:t>
            </a:r>
            <a:r>
              <a:rPr lang="en-US" altLang="zh-CN" b="1" dirty="0" smtClean="0">
                <a:solidFill>
                  <a:srgbClr val="FF0000"/>
                </a:solidFill>
              </a:rPr>
              <a:t>astrocytes</a:t>
            </a:r>
            <a:r>
              <a:rPr lang="en-US" altLang="zh-CN" b="1" dirty="0" smtClean="0"/>
              <a:t>.</a:t>
            </a:r>
          </a:p>
          <a:p>
            <a:r>
              <a:rPr lang="en-US" altLang="zh-CN" b="1" dirty="0" smtClean="0"/>
              <a:t>They are also </a:t>
            </a:r>
            <a:r>
              <a:rPr lang="en-US" altLang="zh-CN" b="1" dirty="0"/>
              <a:t>respond to</a:t>
            </a:r>
            <a:r>
              <a:rPr lang="en-US" altLang="zh-CN" b="1" dirty="0" smtClean="0"/>
              <a:t> </a:t>
            </a:r>
            <a:r>
              <a:rPr lang="en-US" altLang="zh-CN" b="1" dirty="0" smtClean="0">
                <a:solidFill>
                  <a:srgbClr val="FF0000"/>
                </a:solidFill>
              </a:rPr>
              <a:t>leptin, insulin and ghrelin</a:t>
            </a:r>
            <a:r>
              <a:rPr lang="en-US" altLang="zh-CN" b="1" dirty="0" smtClean="0"/>
              <a:t>.</a:t>
            </a:r>
          </a:p>
          <a:p>
            <a:r>
              <a:rPr lang="en-US" altLang="zh-CN" b="1" dirty="0"/>
              <a:t>The network of brain areas containing these </a:t>
            </a:r>
            <a:r>
              <a:rPr lang="en-US" altLang="zh-CN" b="1" dirty="0" smtClean="0"/>
              <a:t>metabolic sensors </a:t>
            </a:r>
            <a:r>
              <a:rPr lang="en-US" altLang="zh-CN" b="1" dirty="0"/>
              <a:t>forms a distributed network that functions </a:t>
            </a:r>
            <a:r>
              <a:rPr lang="en-US" altLang="zh-CN" b="1" dirty="0" smtClean="0"/>
              <a:t>as an </a:t>
            </a:r>
            <a:r>
              <a:rPr lang="en-US" altLang="zh-CN" b="1" dirty="0"/>
              <a:t>integrated system. </a:t>
            </a:r>
            <a:endParaRPr lang="en-US" altLang="zh-CN" b="1" dirty="0" smtClean="0"/>
          </a:p>
        </p:txBody>
      </p:sp>
    </p:spTree>
    <p:extLst>
      <p:ext uri="{BB962C8B-B14F-4D97-AF65-F5344CB8AC3E}">
        <p14:creationId xmlns:p14="http://schemas.microsoft.com/office/powerpoint/2010/main" val="32110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9130" y="-101600"/>
            <a:ext cx="7886700" cy="1325563"/>
          </a:xfrm>
        </p:spPr>
        <p:txBody>
          <a:bodyPr>
            <a:normAutofit/>
          </a:bodyPr>
          <a:lstStyle/>
          <a:p>
            <a:r>
              <a:rPr lang="en-US" altLang="zh-CN" sz="2800" b="1" dirty="0" smtClean="0">
                <a:latin typeface="黑体" panose="02010609060101010101" pitchFamily="49" charset="-122"/>
                <a:ea typeface="黑体" panose="02010609060101010101" pitchFamily="49" charset="-122"/>
                <a:cs typeface="+mn-cs"/>
              </a:rPr>
              <a:t>1.The </a:t>
            </a:r>
            <a:r>
              <a:rPr lang="en-US" altLang="zh-CN" sz="2800" b="1" dirty="0">
                <a:latin typeface="黑体" panose="02010609060101010101" pitchFamily="49" charset="-122"/>
                <a:ea typeface="黑体" panose="02010609060101010101" pitchFamily="49" charset="-122"/>
                <a:cs typeface="+mn-cs"/>
              </a:rPr>
              <a:t>Problem: Obesity, Diabetes, and Their Interactions</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51" y="2083781"/>
            <a:ext cx="3191869" cy="251736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0" y="2083781"/>
            <a:ext cx="3288283" cy="2415029"/>
          </a:xfrm>
          <a:prstGeom prst="rect">
            <a:avLst/>
          </a:prstGeom>
        </p:spPr>
      </p:pic>
      <p:sp>
        <p:nvSpPr>
          <p:cNvPr id="8" name="右箭头 7"/>
          <p:cNvSpPr/>
          <p:nvPr/>
        </p:nvSpPr>
        <p:spPr>
          <a:xfrm>
            <a:off x="4307840" y="3190240"/>
            <a:ext cx="926370" cy="487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13346" y="2605465"/>
            <a:ext cx="375424" cy="584775"/>
          </a:xfrm>
          <a:prstGeom prst="rect">
            <a:avLst/>
          </a:prstGeom>
        </p:spPr>
        <p:txBody>
          <a:bodyPr wrap="none">
            <a:spAutoFit/>
          </a:bodyPr>
          <a:lstStyle/>
          <a:p>
            <a:r>
              <a:rPr lang="en-US" altLang="zh-CN" sz="3200" dirty="0"/>
              <a:t>?</a:t>
            </a:r>
          </a:p>
        </p:txBody>
      </p:sp>
    </p:spTree>
    <p:extLst>
      <p:ext uri="{BB962C8B-B14F-4D97-AF65-F5344CB8AC3E}">
        <p14:creationId xmlns:p14="http://schemas.microsoft.com/office/powerpoint/2010/main" val="2022312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908810" y="0"/>
            <a:ext cx="741807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smtClean="0">
                <a:latin typeface="+mn-lt"/>
                <a:ea typeface="+mn-ea"/>
                <a:cs typeface="+mn-cs"/>
              </a:rPr>
              <a:t>5.3 </a:t>
            </a:r>
            <a:r>
              <a:rPr lang="en-US" altLang="zh-CN" sz="2400" b="1" dirty="0">
                <a:latin typeface="+mn-lt"/>
                <a:ea typeface="+mn-ea"/>
                <a:cs typeface="+mn-cs"/>
              </a:rPr>
              <a:t>Homeostatic and Reward-Based Systems</a:t>
            </a:r>
          </a:p>
        </p:txBody>
      </p:sp>
      <p:pic>
        <p:nvPicPr>
          <p:cNvPr id="2" name="图片 1"/>
          <p:cNvPicPr>
            <a:picLocks noChangeAspect="1"/>
          </p:cNvPicPr>
          <p:nvPr/>
        </p:nvPicPr>
        <p:blipFill>
          <a:blip r:embed="rId3"/>
          <a:stretch>
            <a:fillRect/>
          </a:stretch>
        </p:blipFill>
        <p:spPr>
          <a:xfrm>
            <a:off x="1002664" y="1325562"/>
            <a:ext cx="7275594" cy="4607877"/>
          </a:xfrm>
          <a:prstGeom prst="rect">
            <a:avLst/>
          </a:prstGeom>
        </p:spPr>
      </p:pic>
      <p:sp>
        <p:nvSpPr>
          <p:cNvPr id="3" name="矩形 2"/>
          <p:cNvSpPr/>
          <p:nvPr/>
        </p:nvSpPr>
        <p:spPr>
          <a:xfrm>
            <a:off x="7300363" y="1476494"/>
            <a:ext cx="1502206" cy="369332"/>
          </a:xfrm>
          <a:prstGeom prst="rect">
            <a:avLst/>
          </a:prstGeom>
        </p:spPr>
        <p:txBody>
          <a:bodyPr wrap="none">
            <a:spAutoFit/>
          </a:bodyPr>
          <a:lstStyle/>
          <a:p>
            <a:r>
              <a:rPr lang="en-US" altLang="zh-CN" dirty="0"/>
              <a:t>neural circuits</a:t>
            </a:r>
            <a:endParaRPr lang="zh-CN" altLang="en-US" dirty="0"/>
          </a:p>
        </p:txBody>
      </p:sp>
    </p:spTree>
    <p:extLst>
      <p:ext uri="{BB962C8B-B14F-4D97-AF65-F5344CB8AC3E}">
        <p14:creationId xmlns:p14="http://schemas.microsoft.com/office/powerpoint/2010/main" val="3504717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9450" y="142241"/>
            <a:ext cx="7886700" cy="853440"/>
          </a:xfrm>
        </p:spPr>
        <p:txBody>
          <a:bodyPr/>
          <a:lstStyle/>
          <a:p>
            <a:endParaRPr lang="zh-CN" altLang="en-US" dirty="0"/>
          </a:p>
        </p:txBody>
      </p:sp>
      <p:sp>
        <p:nvSpPr>
          <p:cNvPr id="3" name="内容占位符 2"/>
          <p:cNvSpPr>
            <a:spLocks noGrp="1"/>
          </p:cNvSpPr>
          <p:nvPr>
            <p:ph idx="1"/>
          </p:nvPr>
        </p:nvSpPr>
        <p:spPr>
          <a:xfrm>
            <a:off x="486410" y="1276985"/>
            <a:ext cx="8271510" cy="4351338"/>
          </a:xfrm>
        </p:spPr>
        <p:txBody>
          <a:bodyPr>
            <a:normAutofit/>
          </a:bodyPr>
          <a:lstStyle/>
          <a:p>
            <a:r>
              <a:rPr lang="en-US" altLang="zh-CN" dirty="0"/>
              <a:t>GENETIC BASIS OF </a:t>
            </a:r>
            <a:r>
              <a:rPr lang="en-US" altLang="zh-CN" dirty="0" smtClean="0"/>
              <a:t>OBESITY</a:t>
            </a:r>
          </a:p>
          <a:p>
            <a:endParaRPr lang="en-US" altLang="zh-CN" dirty="0"/>
          </a:p>
          <a:p>
            <a:r>
              <a:rPr lang="en-US" altLang="zh-CN" dirty="0"/>
              <a:t>PERINATAL ENVIRONMENT AND </a:t>
            </a:r>
            <a:r>
              <a:rPr lang="en-US" altLang="zh-CN" dirty="0" smtClean="0"/>
              <a:t>THE  DEVELOPMENT </a:t>
            </a:r>
            <a:r>
              <a:rPr lang="en-US" altLang="zh-CN" dirty="0"/>
              <a:t>OF OBESITY </a:t>
            </a:r>
            <a:r>
              <a:rPr lang="en-US" altLang="zh-CN" dirty="0" smtClean="0"/>
              <a:t>AND T2DM</a:t>
            </a:r>
          </a:p>
          <a:p>
            <a:endParaRPr lang="en-US" altLang="zh-CN" dirty="0"/>
          </a:p>
          <a:p>
            <a:r>
              <a:rPr lang="en-US" altLang="zh-CN" dirty="0"/>
              <a:t>GENE-ENVIRONMENT </a:t>
            </a:r>
            <a:r>
              <a:rPr lang="en-US" altLang="zh-CN" dirty="0" smtClean="0"/>
              <a:t>INTERACTIONS</a:t>
            </a:r>
          </a:p>
          <a:p>
            <a:endParaRPr lang="en-US" altLang="zh-CN" dirty="0"/>
          </a:p>
          <a:p>
            <a:r>
              <a:rPr lang="en-US" altLang="zh-CN" dirty="0"/>
              <a:t>HOW CAN WE USE </a:t>
            </a:r>
            <a:r>
              <a:rPr lang="en-US" altLang="zh-CN" dirty="0" smtClean="0"/>
              <a:t>THIS INFORMATION </a:t>
            </a:r>
            <a:r>
              <a:rPr lang="en-US" altLang="zh-CN" dirty="0"/>
              <a:t>TO PREVENT </a:t>
            </a:r>
            <a:r>
              <a:rPr lang="en-US" altLang="zh-CN" dirty="0" smtClean="0"/>
              <a:t>AND TREAT </a:t>
            </a:r>
            <a:r>
              <a:rPr lang="en-US" altLang="zh-CN" dirty="0"/>
              <a:t>OBESITY AND DIABETES?</a:t>
            </a:r>
            <a:endParaRPr lang="zh-CN" altLang="en-US" dirty="0"/>
          </a:p>
        </p:txBody>
      </p:sp>
    </p:spTree>
    <p:extLst>
      <p:ext uri="{BB962C8B-B14F-4D97-AF65-F5344CB8AC3E}">
        <p14:creationId xmlns:p14="http://schemas.microsoft.com/office/powerpoint/2010/main" val="427424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9456" y="2662535"/>
            <a:ext cx="2768450" cy="923330"/>
          </a:xfrm>
          <a:prstGeom prst="rect">
            <a:avLst/>
          </a:prstGeom>
          <a:noFill/>
        </p:spPr>
        <p:txBody>
          <a:bodyPr wrap="none" lIns="91440" tIns="45720" rIns="91440" bIns="45720">
            <a:spAutoFit/>
          </a:bodyPr>
          <a:lstStyle/>
          <a:p>
            <a:pPr algn="ctr"/>
            <a:r>
              <a:rPr lang="en-US" altLang="zh-C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THANKS!</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1634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9130" y="-101600"/>
            <a:ext cx="7886700" cy="1325563"/>
          </a:xfrm>
        </p:spPr>
        <p:txBody>
          <a:bodyPr>
            <a:normAutofit/>
          </a:bodyPr>
          <a:lstStyle/>
          <a:p>
            <a:r>
              <a:rPr lang="en-US" altLang="zh-CN" sz="2800" b="1" dirty="0" smtClean="0">
                <a:latin typeface="黑体" panose="02010609060101010101" pitchFamily="49" charset="-122"/>
                <a:ea typeface="黑体" panose="02010609060101010101" pitchFamily="49" charset="-122"/>
                <a:cs typeface="+mn-cs"/>
              </a:rPr>
              <a:t>1.1 Obesity</a:t>
            </a:r>
            <a:endParaRPr lang="en-US" altLang="zh-CN" sz="2800" b="1" dirty="0">
              <a:latin typeface="黑体" panose="02010609060101010101" pitchFamily="49" charset="-122"/>
              <a:ea typeface="黑体" panose="02010609060101010101" pitchFamily="49" charset="-122"/>
              <a:cs typeface="+mn-cs"/>
            </a:endParaRPr>
          </a:p>
        </p:txBody>
      </p:sp>
      <p:sp>
        <p:nvSpPr>
          <p:cNvPr id="6" name="内容占位符 2"/>
          <p:cNvSpPr>
            <a:spLocks noGrp="1"/>
          </p:cNvSpPr>
          <p:nvPr>
            <p:ph idx="1"/>
          </p:nvPr>
        </p:nvSpPr>
        <p:spPr>
          <a:xfrm>
            <a:off x="330200" y="1378585"/>
            <a:ext cx="8407400" cy="4351338"/>
          </a:xfrm>
        </p:spPr>
        <p:txBody>
          <a:bodyPr/>
          <a:lstStyle/>
          <a:p>
            <a:r>
              <a:rPr lang="en-US" altLang="zh-CN" dirty="0" smtClean="0">
                <a:solidFill>
                  <a:srgbClr val="FF0000"/>
                </a:solidFill>
              </a:rPr>
              <a:t>Overweight </a:t>
            </a:r>
            <a:r>
              <a:rPr lang="en-US" altLang="zh-CN" dirty="0" smtClean="0"/>
              <a:t>is defined as a </a:t>
            </a:r>
            <a:r>
              <a:rPr lang="en-US" altLang="zh-CN" dirty="0" smtClean="0">
                <a:solidFill>
                  <a:srgbClr val="0070C0"/>
                </a:solidFill>
              </a:rPr>
              <a:t>BMI</a:t>
            </a:r>
            <a:r>
              <a:rPr lang="en-US" altLang="zh-CN" dirty="0" smtClean="0"/>
              <a:t> of 25–29.9 kg/m</a:t>
            </a:r>
            <a:r>
              <a:rPr lang="en-US" altLang="zh-CN" baseline="30000" dirty="0" smtClean="0"/>
              <a:t>2</a:t>
            </a:r>
          </a:p>
          <a:p>
            <a:r>
              <a:rPr lang="en-US" altLang="zh-CN" dirty="0" smtClean="0">
                <a:solidFill>
                  <a:srgbClr val="FF0000"/>
                </a:solidFill>
              </a:rPr>
              <a:t>Obesity</a:t>
            </a:r>
            <a:r>
              <a:rPr lang="en-US" altLang="zh-CN" dirty="0" smtClean="0"/>
              <a:t> as a </a:t>
            </a:r>
            <a:r>
              <a:rPr lang="en-US" altLang="zh-CN" dirty="0" smtClean="0">
                <a:solidFill>
                  <a:srgbClr val="0070C0"/>
                </a:solidFill>
              </a:rPr>
              <a:t>BMI</a:t>
            </a:r>
            <a:r>
              <a:rPr lang="en-US" altLang="zh-CN" dirty="0" smtClean="0"/>
              <a:t> of  &gt;30 kg/m</a:t>
            </a:r>
            <a:r>
              <a:rPr lang="en-US" altLang="zh-CN" baseline="30000" dirty="0" smtClean="0"/>
              <a:t>2</a:t>
            </a:r>
            <a:r>
              <a:rPr lang="en-US" altLang="zh-CN" dirty="0" smtClean="0"/>
              <a:t>. </a:t>
            </a:r>
          </a:p>
          <a:p>
            <a:r>
              <a:rPr lang="en-US" altLang="zh-CN" dirty="0" smtClean="0"/>
              <a:t>The category of obesity is further divided into subcategories of </a:t>
            </a:r>
            <a:r>
              <a:rPr lang="en-US" altLang="zh-CN" dirty="0" smtClean="0">
                <a:solidFill>
                  <a:schemeClr val="accent1"/>
                </a:solidFill>
              </a:rPr>
              <a:t>class I </a:t>
            </a:r>
            <a:r>
              <a:rPr lang="en-US" altLang="zh-CN" dirty="0" smtClean="0"/>
              <a:t>(BMI 30.0–34.9 kg/m</a:t>
            </a:r>
            <a:r>
              <a:rPr lang="en-US" altLang="zh-CN" baseline="30000" dirty="0" smtClean="0"/>
              <a:t>2</a:t>
            </a:r>
            <a:r>
              <a:rPr lang="en-US" altLang="zh-CN" dirty="0" smtClean="0"/>
              <a:t>), </a:t>
            </a:r>
            <a:r>
              <a:rPr lang="en-US" altLang="zh-CN" dirty="0" smtClean="0">
                <a:solidFill>
                  <a:schemeClr val="accent1"/>
                </a:solidFill>
              </a:rPr>
              <a:t>class II </a:t>
            </a:r>
            <a:r>
              <a:rPr lang="en-US" altLang="zh-CN" dirty="0" smtClean="0"/>
              <a:t>(BMI 35.0–39.9 kg/m</a:t>
            </a:r>
            <a:r>
              <a:rPr lang="en-US" altLang="zh-CN" baseline="30000" dirty="0" smtClean="0"/>
              <a:t>2</a:t>
            </a:r>
            <a:r>
              <a:rPr lang="en-US" altLang="zh-CN" dirty="0" smtClean="0"/>
              <a:t>), and </a:t>
            </a:r>
            <a:r>
              <a:rPr lang="en-US" altLang="zh-CN" dirty="0" smtClean="0">
                <a:solidFill>
                  <a:schemeClr val="accent1"/>
                </a:solidFill>
              </a:rPr>
              <a:t>class III </a:t>
            </a:r>
            <a:r>
              <a:rPr lang="en-US" altLang="zh-CN" dirty="0" smtClean="0"/>
              <a:t>(BMI &gt;40 kg/m</a:t>
            </a:r>
            <a:r>
              <a:rPr lang="en-US" altLang="zh-CN" baseline="30000" dirty="0" smtClean="0"/>
              <a:t>2</a:t>
            </a:r>
            <a:r>
              <a:rPr lang="en-US" altLang="zh-CN" dirty="0" smtClean="0"/>
              <a:t>) .</a:t>
            </a:r>
          </a:p>
          <a:p>
            <a:r>
              <a:rPr lang="en-US" altLang="zh-CN" dirty="0">
                <a:solidFill>
                  <a:srgbClr val="0070C0"/>
                </a:solidFill>
              </a:rPr>
              <a:t>Other</a:t>
            </a:r>
            <a:r>
              <a:rPr lang="en-US" altLang="zh-CN" dirty="0" smtClean="0"/>
              <a:t>:</a:t>
            </a:r>
            <a:r>
              <a:rPr lang="en-US" altLang="zh-CN" dirty="0"/>
              <a:t> waist circumference, waist-hip ratio, </a:t>
            </a:r>
            <a:r>
              <a:rPr lang="en-US" altLang="zh-CN" dirty="0" smtClean="0"/>
              <a:t>as well </a:t>
            </a:r>
            <a:r>
              <a:rPr lang="en-US" altLang="zh-CN" dirty="0"/>
              <a:t>as percent body fat using DEXA, CT, and </a:t>
            </a:r>
            <a:r>
              <a:rPr lang="en-US" altLang="zh-CN" dirty="0" smtClean="0"/>
              <a:t>MRI.</a:t>
            </a:r>
            <a:endParaRPr lang="zh-CN" altLang="en-US" dirty="0"/>
          </a:p>
        </p:txBody>
      </p:sp>
    </p:spTree>
    <p:extLst>
      <p:ext uri="{BB962C8B-B14F-4D97-AF65-F5344CB8AC3E}">
        <p14:creationId xmlns:p14="http://schemas.microsoft.com/office/powerpoint/2010/main" val="17528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142240"/>
            <a:ext cx="9001760" cy="6435149"/>
          </a:xfrm>
          <a:prstGeom prst="rect">
            <a:avLst/>
          </a:prstGeom>
        </p:spPr>
      </p:pic>
    </p:spTree>
    <p:extLst>
      <p:ext uri="{BB962C8B-B14F-4D97-AF65-F5344CB8AC3E}">
        <p14:creationId xmlns:p14="http://schemas.microsoft.com/office/powerpoint/2010/main" val="1176992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2330" y="80647"/>
            <a:ext cx="4329430" cy="1016634"/>
          </a:xfrm>
        </p:spPr>
        <p:txBody>
          <a:bodyPr>
            <a:normAutofit/>
          </a:bodyPr>
          <a:lstStyle/>
          <a:p>
            <a:r>
              <a:rPr lang="en-US" altLang="zh-CN" sz="2800" b="1" dirty="0">
                <a:latin typeface="黑体" panose="02010609060101010101" pitchFamily="49" charset="-122"/>
                <a:ea typeface="黑体" panose="02010609060101010101" pitchFamily="49" charset="-122"/>
                <a:cs typeface="+mn-cs"/>
              </a:rPr>
              <a:t>MRI-</a:t>
            </a:r>
            <a:r>
              <a:rPr lang="zh-CN" altLang="en-US" sz="2800" b="1" dirty="0">
                <a:latin typeface="黑体" panose="02010609060101010101" pitchFamily="49" charset="-122"/>
                <a:ea typeface="黑体" panose="02010609060101010101" pitchFamily="49" charset="-122"/>
                <a:cs typeface="+mn-cs"/>
              </a:rPr>
              <a:t>脂肪</a:t>
            </a:r>
            <a:r>
              <a:rPr lang="zh-CN" altLang="en-US" sz="2800" b="1" dirty="0" smtClean="0">
                <a:latin typeface="黑体" panose="02010609060101010101" pitchFamily="49" charset="-122"/>
                <a:ea typeface="黑体" panose="02010609060101010101" pitchFamily="49" charset="-122"/>
                <a:cs typeface="+mn-cs"/>
              </a:rPr>
              <a:t>测定</a:t>
            </a:r>
            <a:endParaRPr lang="zh-CN" altLang="en-US" sz="2800" b="1" dirty="0">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p:txBody>
          <a:bodyPr/>
          <a:lstStyle/>
          <a:p>
            <a:endParaRPr lang="zh-CN" altLang="en-US"/>
          </a:p>
        </p:txBody>
      </p:sp>
      <p:pic>
        <p:nvPicPr>
          <p:cNvPr id="4" name="Picture 2" descr="Rim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133600"/>
            <a:ext cx="3455987"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2472737" y="5786438"/>
            <a:ext cx="3565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CC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dirty="0">
                <a:ea typeface="楷体_GB2312" pitchFamily="49" charset="-122"/>
              </a:rPr>
              <a:t>计算截面的脂肪面积</a:t>
            </a:r>
            <a:endParaRPr kumimoji="1" lang="zh-CN" altLang="en-US" sz="2800" b="1" dirty="0">
              <a:latin typeface="Times New Roman" panose="02020603050405020304" pitchFamily="18" charset="0"/>
              <a:ea typeface="楷体_GB2312" pitchFamily="49" charset="-122"/>
            </a:endParaRPr>
          </a:p>
        </p:txBody>
      </p:sp>
      <p:sp>
        <p:nvSpPr>
          <p:cNvPr id="6" name="Text Box 4"/>
          <p:cNvSpPr txBox="1">
            <a:spLocks noChangeArrowheads="1"/>
          </p:cNvSpPr>
          <p:nvPr/>
        </p:nvSpPr>
        <p:spPr bwMode="auto">
          <a:xfrm rot="10735453" flipV="1">
            <a:off x="5795963" y="1341438"/>
            <a:ext cx="77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b="1">
                <a:solidFill>
                  <a:srgbClr val="333399"/>
                </a:solidFill>
                <a:latin typeface="Times New Roman" panose="02020603050405020304" pitchFamily="18" charset="0"/>
              </a:rPr>
              <a:t>SA</a:t>
            </a:r>
          </a:p>
        </p:txBody>
      </p:sp>
      <p:sp>
        <p:nvSpPr>
          <p:cNvPr id="7" name="Text Box 5"/>
          <p:cNvSpPr txBox="1">
            <a:spLocks noChangeArrowheads="1"/>
          </p:cNvSpPr>
          <p:nvPr/>
        </p:nvSpPr>
        <p:spPr bwMode="auto">
          <a:xfrm>
            <a:off x="6443663" y="1341438"/>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b="1">
                <a:solidFill>
                  <a:srgbClr val="333399"/>
                </a:solidFill>
                <a:latin typeface="Times New Roman" panose="02020603050405020304" pitchFamily="18" charset="0"/>
              </a:rPr>
              <a:t>VA</a:t>
            </a:r>
          </a:p>
        </p:txBody>
      </p:sp>
      <p:grpSp>
        <p:nvGrpSpPr>
          <p:cNvPr id="8" name="Group 6"/>
          <p:cNvGrpSpPr>
            <a:grpSpLocks/>
          </p:cNvGrpSpPr>
          <p:nvPr/>
        </p:nvGrpSpPr>
        <p:grpSpPr bwMode="auto">
          <a:xfrm>
            <a:off x="5364163" y="3716338"/>
            <a:ext cx="2601912" cy="2070100"/>
            <a:chOff x="3648" y="2112"/>
            <a:chExt cx="1920" cy="1439"/>
          </a:xfrm>
        </p:grpSpPr>
        <p:pic>
          <p:nvPicPr>
            <p:cNvPr id="9" name="Picture 7" descr="Rim00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2112"/>
              <a:ext cx="1920" cy="143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8"/>
            <p:cNvSpPr>
              <a:spLocks noChangeShapeType="1"/>
            </p:cNvSpPr>
            <p:nvPr/>
          </p:nvSpPr>
          <p:spPr bwMode="auto">
            <a:xfrm flipV="1">
              <a:off x="4558" y="2296"/>
              <a:ext cx="0" cy="282"/>
            </a:xfrm>
            <a:prstGeom prst="line">
              <a:avLst/>
            </a:prstGeom>
            <a:noFill/>
            <a:ln w="28575" cap="sq">
              <a:solidFill>
                <a:srgbClr val="FF99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9"/>
            <p:cNvSpPr txBox="1">
              <a:spLocks noChangeArrowheads="1"/>
            </p:cNvSpPr>
            <p:nvPr/>
          </p:nvSpPr>
          <p:spPr bwMode="auto">
            <a:xfrm>
              <a:off x="4429" y="2115"/>
              <a:ext cx="2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a:solidFill>
                    <a:schemeClr val="bg1"/>
                  </a:solidFill>
                  <a:latin typeface="Times New Roman" panose="02020603050405020304" pitchFamily="18" charset="0"/>
                </a:rPr>
                <a:t>FA</a:t>
              </a:r>
            </a:p>
          </p:txBody>
        </p:sp>
      </p:grpSp>
      <p:grpSp>
        <p:nvGrpSpPr>
          <p:cNvPr id="13" name="Group 11"/>
          <p:cNvGrpSpPr>
            <a:grpSpLocks/>
          </p:cNvGrpSpPr>
          <p:nvPr/>
        </p:nvGrpSpPr>
        <p:grpSpPr bwMode="auto">
          <a:xfrm>
            <a:off x="5364163" y="1773238"/>
            <a:ext cx="2528887" cy="1803400"/>
            <a:chOff x="3742" y="527"/>
            <a:chExt cx="1872" cy="1494"/>
          </a:xfrm>
        </p:grpSpPr>
        <p:pic>
          <p:nvPicPr>
            <p:cNvPr id="14" name="Picture 12" descr="Rim00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2" y="618"/>
              <a:ext cx="1872" cy="1403"/>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3"/>
            <p:cNvSpPr>
              <a:spLocks noChangeShapeType="1"/>
            </p:cNvSpPr>
            <p:nvPr/>
          </p:nvSpPr>
          <p:spPr bwMode="auto">
            <a:xfrm flipV="1">
              <a:off x="4105" y="527"/>
              <a:ext cx="272" cy="998"/>
            </a:xfrm>
            <a:prstGeom prst="line">
              <a:avLst/>
            </a:prstGeom>
            <a:noFill/>
            <a:ln w="28575" cap="sq">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Line 14"/>
            <p:cNvSpPr>
              <a:spLocks noChangeShapeType="1"/>
            </p:cNvSpPr>
            <p:nvPr/>
          </p:nvSpPr>
          <p:spPr bwMode="auto">
            <a:xfrm flipV="1">
              <a:off x="4830" y="527"/>
              <a:ext cx="0" cy="680"/>
            </a:xfrm>
            <a:prstGeom prst="line">
              <a:avLst/>
            </a:prstGeom>
            <a:noFill/>
            <a:ln w="28575" cap="sq">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15"/>
            <p:cNvSpPr>
              <a:spLocks noChangeShapeType="1"/>
            </p:cNvSpPr>
            <p:nvPr/>
          </p:nvSpPr>
          <p:spPr bwMode="auto">
            <a:xfrm flipV="1">
              <a:off x="4332" y="527"/>
              <a:ext cx="45" cy="454"/>
            </a:xfrm>
            <a:prstGeom prst="line">
              <a:avLst/>
            </a:prstGeom>
            <a:noFill/>
            <a:ln w="28575" cap="sq">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40234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635375" y="1844675"/>
            <a:ext cx="5346065"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latin typeface="华文楷体" panose="02010600040101010101" pitchFamily="2" charset="-122"/>
              </a:rPr>
              <a:t>原理：脂肪组织导电量不如含电解质的组织，可通过身体导电性或电阻程度计算人体脂肪含量</a:t>
            </a:r>
            <a:r>
              <a:rPr lang="en-US" altLang="zh-CN" b="1" dirty="0" smtClean="0">
                <a:latin typeface="华文楷体" panose="02010600040101010101" pitchFamily="2" charset="-122"/>
              </a:rPr>
              <a:t>%</a:t>
            </a:r>
            <a:r>
              <a:rPr lang="zh-CN" altLang="en-US" b="1" dirty="0" smtClean="0">
                <a:latin typeface="华文楷体" panose="02010600040101010101" pitchFamily="2" charset="-122"/>
              </a:rPr>
              <a:t>；</a:t>
            </a:r>
            <a:endParaRPr lang="en-US" altLang="zh-CN" b="1" dirty="0" smtClean="0">
              <a:latin typeface="华文楷体" panose="02010600040101010101" pitchFamily="2" charset="-122"/>
            </a:endParaRPr>
          </a:p>
          <a:p>
            <a:r>
              <a:rPr lang="zh-CN" altLang="en-US" b="1" dirty="0" smtClean="0">
                <a:latin typeface="华文楷体" panose="02010600040101010101" pitchFamily="2" charset="-122"/>
                <a:sym typeface="Symbol" panose="05050102010706020507" pitchFamily="18" charset="2"/>
              </a:rPr>
              <a:t>低廉、快速简便，重复性好，适用流行病学调查。</a:t>
            </a:r>
          </a:p>
        </p:txBody>
      </p:sp>
      <p:pic>
        <p:nvPicPr>
          <p:cNvPr id="6" name="Picture 5" descr="Rim00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73238"/>
            <a:ext cx="2655887" cy="4105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209800" y="912813"/>
            <a:ext cx="50101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kumimoji="1" lang="zh-CN" altLang="en-US" sz="4000">
              <a:solidFill>
                <a:schemeClr val="tx2"/>
              </a:solidFill>
              <a:latin typeface="华文楷体" panose="02010600040101010101" pitchFamily="2" charset="-122"/>
              <a:ea typeface="华文楷体" panose="02010600040101010101" pitchFamily="2" charset="-122"/>
            </a:endParaRPr>
          </a:p>
        </p:txBody>
      </p:sp>
      <p:sp>
        <p:nvSpPr>
          <p:cNvPr id="8" name="标题 1"/>
          <p:cNvSpPr>
            <a:spLocks noGrp="1"/>
          </p:cNvSpPr>
          <p:nvPr>
            <p:ph type="title"/>
          </p:nvPr>
        </p:nvSpPr>
        <p:spPr>
          <a:xfrm>
            <a:off x="1929130" y="-101600"/>
            <a:ext cx="7886700" cy="1325563"/>
          </a:xfrm>
        </p:spPr>
        <p:txBody>
          <a:bodyPr>
            <a:normAutofit/>
          </a:bodyPr>
          <a:lstStyle/>
          <a:p>
            <a:r>
              <a:rPr lang="zh-CN" altLang="en-US" sz="2800" b="1" dirty="0" smtClean="0">
                <a:latin typeface="黑体" panose="02010609060101010101" pitchFamily="49" charset="-122"/>
                <a:ea typeface="黑体" panose="02010609060101010101" pitchFamily="49" charset="-122"/>
                <a:cs typeface="+mn-cs"/>
              </a:rPr>
              <a:t>生物电阻抗法（</a:t>
            </a:r>
            <a:r>
              <a:rPr lang="en-US" altLang="zh-CN" sz="2800" b="1" dirty="0" smtClean="0">
                <a:latin typeface="黑体" panose="02010609060101010101" pitchFamily="49" charset="-122"/>
                <a:ea typeface="黑体" panose="02010609060101010101" pitchFamily="49" charset="-122"/>
                <a:cs typeface="+mn-cs"/>
              </a:rPr>
              <a:t>BIA</a:t>
            </a:r>
            <a:r>
              <a:rPr lang="zh-CN" altLang="en-US" sz="2800" b="1" dirty="0" smtClean="0">
                <a:latin typeface="黑体" panose="02010609060101010101" pitchFamily="49" charset="-122"/>
                <a:ea typeface="黑体" panose="02010609060101010101" pitchFamily="49" charset="-122"/>
                <a:cs typeface="+mn-cs"/>
              </a:rPr>
              <a:t>）</a:t>
            </a:r>
            <a:endParaRPr lang="en-US" altLang="zh-CN" sz="2800" b="1" dirty="0">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19634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0090" y="263526"/>
            <a:ext cx="7886700" cy="1325563"/>
          </a:xfrm>
        </p:spPr>
        <p:txBody>
          <a:bodyPr/>
          <a:lstStyle/>
          <a:p>
            <a:r>
              <a:rPr lang="en-US" altLang="zh-CN" dirty="0" smtClean="0"/>
              <a:t>1.2 Diabetes-1 and -2 </a:t>
            </a:r>
            <a:r>
              <a:rPr lang="en-US" altLang="zh-CN" dirty="0"/>
              <a:t/>
            </a:r>
            <a:br>
              <a:rPr lang="en-US" altLang="zh-CN" dirty="0"/>
            </a:br>
            <a:endParaRPr lang="zh-CN" altLang="en-US" dirty="0"/>
          </a:p>
        </p:txBody>
      </p:sp>
      <p:pic>
        <p:nvPicPr>
          <p:cNvPr id="8" name="Picture 4" descr="bca40925d50d683dd40742b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718" y="1265220"/>
            <a:ext cx="1576387" cy="1471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7264718" y="2807695"/>
            <a:ext cx="16557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rgbClr val="000066"/>
                </a:solidFill>
                <a:ea typeface="华文细黑" panose="02010600040101010101" pitchFamily="2" charset="-122"/>
              </a:rPr>
              <a:t>1</a:t>
            </a:r>
            <a:r>
              <a:rPr lang="zh-CN" altLang="en-US" sz="2400" b="1" dirty="0">
                <a:solidFill>
                  <a:srgbClr val="000066"/>
                </a:solidFill>
                <a:ea typeface="华文细黑" panose="02010600040101010101" pitchFamily="2" charset="-122"/>
              </a:rPr>
              <a:t>型</a:t>
            </a:r>
            <a:r>
              <a:rPr lang="zh-CN" altLang="en-US" sz="2400" b="1" dirty="0" smtClean="0">
                <a:solidFill>
                  <a:srgbClr val="000066"/>
                </a:solidFill>
                <a:ea typeface="华文细黑" panose="02010600040101010101" pitchFamily="2" charset="-122"/>
              </a:rPr>
              <a:t>糖尿病</a:t>
            </a:r>
            <a:r>
              <a:rPr lang="en-US" altLang="zh-CN" sz="2400" dirty="0" smtClean="0"/>
              <a:t>T1DM</a:t>
            </a:r>
            <a:endParaRPr lang="zh-CN" altLang="en-US" sz="2400" b="1" dirty="0">
              <a:solidFill>
                <a:srgbClr val="000066"/>
              </a:solidFill>
              <a:ea typeface="华文细黑" panose="02010600040101010101" pitchFamily="2" charset="-122"/>
            </a:endParaRPr>
          </a:p>
          <a:p>
            <a:endParaRPr lang="zh-CN" altLang="en-US" sz="2400" b="1" dirty="0">
              <a:solidFill>
                <a:srgbClr val="000066"/>
              </a:solidFill>
              <a:ea typeface="华文细黑" panose="02010600040101010101" pitchFamily="2" charset="-122"/>
            </a:endParaRPr>
          </a:p>
        </p:txBody>
      </p:sp>
      <p:sp>
        <p:nvSpPr>
          <p:cNvPr id="6" name="矩形 5"/>
          <p:cNvSpPr/>
          <p:nvPr/>
        </p:nvSpPr>
        <p:spPr>
          <a:xfrm>
            <a:off x="416878" y="1699700"/>
            <a:ext cx="6491922" cy="2308324"/>
          </a:xfrm>
          <a:prstGeom prst="rect">
            <a:avLst/>
          </a:prstGeom>
        </p:spPr>
        <p:txBody>
          <a:bodyPr wrap="square">
            <a:spAutoFit/>
          </a:bodyPr>
          <a:lstStyle/>
          <a:p>
            <a:pPr marL="285750" indent="-285750">
              <a:buFont typeface="Wingdings" panose="05000000000000000000" pitchFamily="2" charset="2"/>
              <a:buChar char="ü"/>
            </a:pPr>
            <a:r>
              <a:rPr lang="en-US" altLang="zh-CN" sz="2400" b="1" dirty="0" smtClean="0">
                <a:latin typeface="Times New Roman" panose="02020603050405020304" pitchFamily="18" charset="0"/>
                <a:cs typeface="Times New Roman" panose="02020603050405020304" pitchFamily="18" charset="0"/>
              </a:rPr>
              <a:t>Hemoglobin </a:t>
            </a:r>
            <a:r>
              <a:rPr lang="en-US" altLang="zh-CN" sz="2400" b="1" dirty="0">
                <a:latin typeface="Times New Roman" panose="02020603050405020304" pitchFamily="18" charset="0"/>
                <a:cs typeface="Times New Roman" panose="02020603050405020304" pitchFamily="18" charset="0"/>
              </a:rPr>
              <a:t>A1C of  &gt;6.5%, fasting plasma glucose of 126 </a:t>
            </a:r>
            <a:r>
              <a:rPr lang="en-US" altLang="zh-CN" sz="2400" b="1" dirty="0" smtClean="0">
                <a:latin typeface="Times New Roman" panose="02020603050405020304" pitchFamily="18" charset="0"/>
                <a:cs typeface="Times New Roman" panose="02020603050405020304" pitchFamily="18" charset="0"/>
              </a:rPr>
              <a:t>mg/dl</a:t>
            </a:r>
          </a:p>
          <a:p>
            <a:pPr marL="285750" indent="-285750">
              <a:buFont typeface="Wingdings" panose="05000000000000000000" pitchFamily="2" charset="2"/>
              <a:buChar char="ü"/>
            </a:pPr>
            <a:endParaRPr lang="en-US" altLang="zh-CN" sz="24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zh-CN" sz="2400" b="1" dirty="0">
                <a:latin typeface="Times New Roman" panose="02020603050405020304" pitchFamily="18" charset="0"/>
                <a:cs typeface="Times New Roman" panose="02020603050405020304" pitchFamily="18" charset="0"/>
              </a:rPr>
              <a:t>2h after a 75 g oral glucose tolerance test or a random plasma glucose measurement 200 mg/dl</a:t>
            </a:r>
            <a:endParaRPr lang="zh-CN" altLang="en-US" sz="2400" b="1" dirty="0">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6789579" y="5356188"/>
            <a:ext cx="1655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solidFill>
                  <a:srgbClr val="000066"/>
                </a:solidFill>
                <a:ea typeface="华文细黑" panose="02010600040101010101" pitchFamily="2" charset="-122"/>
              </a:rPr>
              <a:t>2</a:t>
            </a:r>
            <a:r>
              <a:rPr lang="zh-CN" altLang="en-US" sz="2400" b="1" dirty="0" smtClean="0">
                <a:solidFill>
                  <a:srgbClr val="000066"/>
                </a:solidFill>
                <a:ea typeface="华文细黑" panose="02010600040101010101" pitchFamily="2" charset="-122"/>
              </a:rPr>
              <a:t>型糖尿病</a:t>
            </a:r>
            <a:r>
              <a:rPr lang="en-US" altLang="zh-CN" sz="2400" dirty="0"/>
              <a:t>T2DM</a:t>
            </a:r>
            <a:endParaRPr lang="zh-CN" altLang="en-US" sz="2400" b="1" dirty="0">
              <a:solidFill>
                <a:srgbClr val="000066"/>
              </a:solidFill>
              <a:ea typeface="华文细黑" panose="02010600040101010101" pitchFamily="2" charset="-122"/>
            </a:endParaRPr>
          </a:p>
        </p:txBody>
      </p:sp>
      <p:pic>
        <p:nvPicPr>
          <p:cNvPr id="12" name="Picture 5" descr="-1448720562630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2129" y="3800475"/>
            <a:ext cx="11874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9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1837</TotalTime>
  <Words>1883</Words>
  <Application>Microsoft Office PowerPoint</Application>
  <PresentationFormat>全屏显示(4:3)</PresentationFormat>
  <Paragraphs>251</Paragraphs>
  <Slides>42</Slides>
  <Notes>29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proxima_nova_rgregular</vt:lpstr>
      <vt:lpstr>Sabon-Roman</vt:lpstr>
      <vt:lpstr>黑体</vt:lpstr>
      <vt:lpstr>华文楷体</vt:lpstr>
      <vt:lpstr>华文细黑</vt:lpstr>
      <vt:lpstr>楷体_GB2312</vt:lpstr>
      <vt:lpstr>宋体</vt:lpstr>
      <vt:lpstr>Arial</vt:lpstr>
      <vt:lpstr>Arial</vt:lpstr>
      <vt:lpstr>Calibri</vt:lpstr>
      <vt:lpstr>Calibri Light</vt:lpstr>
      <vt:lpstr>Symbol</vt:lpstr>
      <vt:lpstr>Times New Roman</vt:lpstr>
      <vt:lpstr>Wingdings</vt:lpstr>
      <vt:lpstr>Office 主题</vt:lpstr>
      <vt:lpstr>PowerPoint 演示文稿</vt:lpstr>
      <vt:lpstr>Physiological Reviews </vt:lpstr>
      <vt:lpstr>作者信息</vt:lpstr>
      <vt:lpstr>1.The Problem: Obesity, Diabetes, and Their Interactions</vt:lpstr>
      <vt:lpstr>1.1 Obesity</vt:lpstr>
      <vt:lpstr>PowerPoint 演示文稿</vt:lpstr>
      <vt:lpstr>MRI-脂肪测定</vt:lpstr>
      <vt:lpstr>生物电阻抗法（BIA）</vt:lpstr>
      <vt:lpstr>1.2 Diabetes-1 and -2  </vt:lpstr>
      <vt:lpstr>1.2 Diabetes-1 and -2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Dutch hunger winter</vt:lpstr>
      <vt:lpstr>Dutch hungry winter</vt:lpstr>
      <vt:lpstr>PowerPoint 演示文稿</vt:lpstr>
      <vt:lpstr>Dutch hungry winter</vt:lpstr>
      <vt:lpstr>Great Chinese Famine(1959–1961)</vt:lpstr>
      <vt:lpstr>5. Central regulation of energy and glucose homeostasis</vt:lpstr>
      <vt:lpstr>5.1 The Central-Peripheral Conversation in the Control of Energy and Glucose Homeostasis</vt:lpstr>
      <vt:lpstr>5.1 The Central-Peripheral Conversation in the Control of Energy and Glucose Homeostasis</vt:lpstr>
      <vt:lpstr>5.1 The Central-Peripheral Conversation in the Control of Energy and Glucose Homeostasis</vt:lpstr>
      <vt:lpstr>5.1 The Central-Peripheral Conversation in the Control of Energy and Glucose Homeostasis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lp</dc:creator>
  <cp:lastModifiedBy>lp</cp:lastModifiedBy>
  <cp:revision>161</cp:revision>
  <dcterms:created xsi:type="dcterms:W3CDTF">2016-02-28T01:55:59Z</dcterms:created>
  <dcterms:modified xsi:type="dcterms:W3CDTF">2016-04-09T00:26:30Z</dcterms:modified>
</cp:coreProperties>
</file>