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6" r:id="rId8"/>
    <p:sldId id="287" r:id="rId9"/>
    <p:sldId id="288" r:id="rId10"/>
    <p:sldId id="290" r:id="rId11"/>
    <p:sldId id="296" r:id="rId12"/>
    <p:sldId id="291" r:id="rId13"/>
    <p:sldId id="295" r:id="rId14"/>
    <p:sldId id="257" r:id="rId15"/>
    <p:sldId id="263" r:id="rId16"/>
    <p:sldId id="264" r:id="rId17"/>
    <p:sldId id="275" r:id="rId18"/>
    <p:sldId id="269" r:id="rId19"/>
    <p:sldId id="297" r:id="rId20"/>
    <p:sldId id="299" r:id="rId21"/>
    <p:sldId id="298" r:id="rId22"/>
    <p:sldId id="270" r:id="rId23"/>
  </p:sldIdLst>
  <p:sldSz cx="12192000" cy="6858000"/>
  <p:notesSz cx="6858000" cy="9144000"/>
  <p:embeddedFontLs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幼圆" panose="02010509060101010101" pitchFamily="49" charset="-122"/>
      <p:regular r:id="rId29"/>
    </p:embeddedFont>
    <p:embeddedFont>
      <p:font typeface="Wingdings 2" panose="05020102010507070707" pitchFamily="18" charset="2"/>
      <p:regular r:id="rId30"/>
    </p:embeddedFont>
    <p:embeddedFont>
      <p:font typeface="DFKai-SB" panose="03000509000000000000" pitchFamily="65" charset="-120"/>
      <p:regular r:id="rId31"/>
    </p:embeddedFont>
    <p:embeddedFont>
      <p:font typeface="华文中宋" panose="02010600040101010101" pitchFamily="2" charset="-122"/>
      <p:regular r:id="rId32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660"/>
  </p:normalViewPr>
  <p:slideViewPr>
    <p:cSldViewPr snapToGrid="0">
      <p:cViewPr>
        <p:scale>
          <a:sx n="98" d="100"/>
          <a:sy n="98" d="100"/>
        </p:scale>
        <p:origin x="-294" y="-72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021E-E672-4ADC-AA2B-2307D1B489D8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D8EE-4C55-4601-BCD0-32E6BD78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AAEA-5B50-443A-BD47-6C0B977EC883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D04B-8CF3-4C46-8BCB-1E9024A2C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D42B-286E-47BA-BF2E-3AB28157E0D2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F6FE-5590-45B8-95A1-EC6CEA95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3EF8-A38A-4D9B-BDBF-F0FC58B34C86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6FE6-BA71-4077-9374-3F9DDAF0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B473-E0CA-445D-AC9E-C158604E5B77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4410-D698-4F8F-B3EF-E146AD9DB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8556-7BC2-4C7B-9C8A-27CD04A62F46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DBBD-6665-49B9-AA48-E23707564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0437-62EC-4573-93DC-1248A246D893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939F-1230-483D-8E4D-B420277DB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2388-E91C-41EC-BEC0-FACCAFEBF8C0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CA94-FD5C-472E-9E1F-9EFB0FBA9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2D8B-0966-4AC8-B46F-F221E904A288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EF14-55AA-4385-B143-3DA5DD548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565E-162D-4FBC-9C97-D96965D31F74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09B0-918E-4AE8-AFD5-485A013A2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89FA-5DD4-4335-AFA3-4E4CFF12D623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7EB3-4E3A-4C45-8844-BE6BAE328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C3E4-9608-4DBF-AEF2-93A35A88A2F2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5D84-FC7A-4813-8DCB-18108723E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6D318B-9186-449C-87E6-65C10BB7082A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4B1885-3817-4969-80DF-F3221B79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880" indent="-18288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sls.cdb.com.c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tu.edu.cn/stu/9614/list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sls.cdb.com.c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6424" y="1751013"/>
            <a:ext cx="8379313" cy="1231900"/>
          </a:xfrm>
        </p:spPr>
        <p:txBody>
          <a:bodyPr wrap="square" numCol="1" anchorCtr="0" compatLnSpc="1"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5300" b="1" dirty="0">
                <a:ea typeface="宋体" charset="-122"/>
              </a:rPr>
              <a:t>如何申请校园地国家助学贷款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44663" y="5559425"/>
            <a:ext cx="7315200" cy="914400"/>
          </a:xfrm>
        </p:spPr>
        <p:txBody>
          <a:bodyPr/>
          <a:lstStyle/>
          <a:p>
            <a:pPr algn="r" eaLnBrk="1" hangingPunct="1"/>
            <a:r>
              <a:rPr lang="en-US" altLang="zh-CN" b="1" dirty="0">
                <a:solidFill>
                  <a:srgbClr val="D9F1F6"/>
                </a:solidFill>
                <a:ea typeface="宋体" charset="-122"/>
              </a:rPr>
              <a:t>————</a:t>
            </a:r>
            <a:r>
              <a:rPr lang="zh-CN" altLang="en-US" b="1" dirty="0">
                <a:solidFill>
                  <a:schemeClr val="bg1"/>
                </a:solidFill>
                <a:ea typeface="宋体" charset="-122"/>
              </a:rPr>
              <a:t>学生处贷款管理科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4931"/>
            <a:ext cx="3448195" cy="5325585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7.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注册完成后，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登录，进入“我的首页”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70EB9CC-E978-488B-9A40-404BF7613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27"/>
          <a:stretch/>
        </p:blipFill>
        <p:spPr>
          <a:xfrm>
            <a:off x="3448195" y="553316"/>
            <a:ext cx="8386128" cy="5537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贷款申请_meitu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063" y="244475"/>
            <a:ext cx="8086725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73724"/>
            <a:ext cx="3446584" cy="53281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华文中宋" pitchFamily="2" charset="-122"/>
                <a:ea typeface="华文中宋" pitchFamily="2" charset="-122"/>
              </a:rPr>
              <a:t>8.</a:t>
            </a:r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点击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贷款申请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”—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“申请”</a:t>
            </a:r>
            <a:endParaRPr lang="en-US" altLang="zh-CN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4579" name="矩形标注 4"/>
          <p:cNvSpPr>
            <a:spLocks noChangeArrowheads="1"/>
          </p:cNvSpPr>
          <p:nvPr/>
        </p:nvSpPr>
        <p:spPr bwMode="auto">
          <a:xfrm>
            <a:off x="5310188" y="2984500"/>
            <a:ext cx="2909887" cy="720725"/>
          </a:xfrm>
          <a:prstGeom prst="wedgeRectCallout">
            <a:avLst>
              <a:gd name="adj1" fmla="val -89773"/>
              <a:gd name="adj2" fmla="val -168282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点击“贷款申请”后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出现此页面</a:t>
            </a:r>
          </a:p>
        </p:txBody>
      </p:sp>
      <p:sp>
        <p:nvSpPr>
          <p:cNvPr id="24580" name="矩形标注 5"/>
          <p:cNvSpPr>
            <a:spLocks noChangeArrowheads="1"/>
          </p:cNvSpPr>
          <p:nvPr/>
        </p:nvSpPr>
        <p:spPr bwMode="auto">
          <a:xfrm>
            <a:off x="5110162" y="4894263"/>
            <a:ext cx="3309937" cy="830262"/>
          </a:xfrm>
          <a:prstGeom prst="wedgeRectCallout">
            <a:avLst>
              <a:gd name="adj1" fmla="val -49426"/>
              <a:gd name="adj2" fmla="val 99329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点击“申请”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弹出对话框，进入下一步</a:t>
            </a: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14CD2A9-8E39-F05F-0689-E7BAE2AE5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57"/>
          <a:stretch/>
        </p:blipFill>
        <p:spPr>
          <a:xfrm>
            <a:off x="4896753" y="4412777"/>
            <a:ext cx="5715798" cy="12538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472E519-C109-E53C-669E-5B6D8902F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599"/>
          <a:stretch/>
        </p:blipFill>
        <p:spPr>
          <a:xfrm>
            <a:off x="4924558" y="786116"/>
            <a:ext cx="5715798" cy="13293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EB6BE44-6B77-4422-B12A-EFC242A92D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0" b="25634"/>
          <a:stretch/>
        </p:blipFill>
        <p:spPr>
          <a:xfrm>
            <a:off x="4896753" y="2063263"/>
            <a:ext cx="5549574" cy="22424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56138"/>
            <a:ext cx="3411414" cy="5328139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9.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填写贷款申请信息</a:t>
            </a:r>
          </a:p>
        </p:txBody>
      </p:sp>
      <p:sp>
        <p:nvSpPr>
          <p:cNvPr id="25603" name="矩形标注 4"/>
          <p:cNvSpPr>
            <a:spLocks noChangeArrowheads="1"/>
          </p:cNvSpPr>
          <p:nvPr/>
        </p:nvSpPr>
        <p:spPr bwMode="auto">
          <a:xfrm>
            <a:off x="8386762" y="967888"/>
            <a:ext cx="3552825" cy="1095375"/>
          </a:xfrm>
          <a:prstGeom prst="wedgeRectCallout">
            <a:avLst>
              <a:gd name="adj1" fmla="val -61114"/>
              <a:gd name="adj2" fmla="val 111564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选择“贷款原因”：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如果选择“其他”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请在下边空白处填写具体原因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（原因写满五行）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8483497" y="3496962"/>
            <a:ext cx="3456090" cy="1668162"/>
          </a:xfrm>
          <a:prstGeom prst="wedgeRectCallout">
            <a:avLst>
              <a:gd name="adj1" fmla="val -95024"/>
              <a:gd name="adj2" fmla="val -530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注意：</a:t>
            </a:r>
            <a:r>
              <a:rPr lang="zh-CN" altLang="en-US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“学住费”为本人实际应缴纳的</a:t>
            </a: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学费</a:t>
            </a:r>
            <a: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住宿费</a:t>
            </a:r>
            <a:r>
              <a:rPr lang="zh-CN" altLang="en-US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，如不清楚请联系辅导员确认。</a:t>
            </a:r>
            <a:endParaRPr lang="en-US" altLang="zh-CN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本科生每人每年学住费与生活费总额不得超过</a:t>
            </a:r>
            <a: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12000</a:t>
            </a: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元</a:t>
            </a:r>
            <a:r>
              <a:rPr lang="zh-CN" altLang="en-US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，研究生每人每年不得超过</a:t>
            </a:r>
            <a: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16000</a:t>
            </a: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元</a:t>
            </a:r>
            <a:endParaRPr lang="en-US" altLang="zh-CN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333863" y="5634443"/>
            <a:ext cx="2897188" cy="817477"/>
          </a:xfrm>
          <a:prstGeom prst="wedgeRectCallout">
            <a:avLst>
              <a:gd name="adj1" fmla="val -82703"/>
              <a:gd name="adj2" fmla="val -639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填写完毕，点击“确定”进入下一步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479837" y="2683679"/>
            <a:ext cx="2482850" cy="920750"/>
          </a:xfrm>
          <a:prstGeom prst="wedgeEllipseCallout">
            <a:avLst>
              <a:gd name="adj1" fmla="val 48346"/>
              <a:gd name="adj2" fmla="val 13163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贷款年限统一规定为</a:t>
            </a:r>
            <a:r>
              <a:rPr lang="en-US" altLang="zh-CN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啦！</a:t>
            </a:r>
          </a:p>
          <a:p>
            <a:pPr algn="ctr" defTabSz="914400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6" grpId="0" animBg="1"/>
      <p:bldP spid="7" grpId="0" animBg="1"/>
      <p:bldP spid="276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4A1AF71-6AC9-39D5-08F6-CA671EFB5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42"/>
          <a:stretch/>
        </p:blipFill>
        <p:spPr>
          <a:xfrm>
            <a:off x="3492988" y="984596"/>
            <a:ext cx="7935847" cy="13604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53036"/>
            <a:ext cx="3411414" cy="53519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10.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网上贷款申请成功</a:t>
            </a:r>
          </a:p>
        </p:txBody>
      </p:sp>
      <p:sp>
        <p:nvSpPr>
          <p:cNvPr id="29699" name="矩形标注 4"/>
          <p:cNvSpPr>
            <a:spLocks noChangeArrowheads="1"/>
          </p:cNvSpPr>
          <p:nvPr/>
        </p:nvSpPr>
        <p:spPr bwMode="auto">
          <a:xfrm>
            <a:off x="4051673" y="3247034"/>
            <a:ext cx="3409239" cy="1214438"/>
          </a:xfrm>
          <a:prstGeom prst="wedgeRectCallout">
            <a:avLst>
              <a:gd name="adj1" fmla="val 99435"/>
              <a:gd name="adj2" fmla="val -137190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完成以上步骤后，显示此页面，状态为“学生录入”，表示已经完成网上助学贷款申请。</a:t>
            </a:r>
          </a:p>
        </p:txBody>
      </p:sp>
      <p:sp>
        <p:nvSpPr>
          <p:cNvPr id="6" name="云形标注 2">
            <a:extLst>
              <a:ext uri="{FF2B5EF4-FFF2-40B4-BE49-F238E27FC236}">
                <a16:creationId xmlns="" xmlns:a16="http://schemas.microsoft.com/office/drawing/2014/main" id="{410AC9D7-636A-4BF9-A751-668F93876703}"/>
              </a:ext>
            </a:extLst>
          </p:cNvPr>
          <p:cNvSpPr/>
          <p:nvPr/>
        </p:nvSpPr>
        <p:spPr>
          <a:xfrm>
            <a:off x="7688881" y="3854253"/>
            <a:ext cx="4041158" cy="225071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网上申请成功不代表贷款申请成功哦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~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申请贷款还需提交纸质版审批表，详情请点击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填写审批表（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）</a:t>
            </a:r>
            <a:endParaRPr lang="zh-CN" altLang="en-US" sz="2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6"/>
          <p:cNvSpPr txBox="1">
            <a:spLocks noChangeArrowheads="1"/>
          </p:cNvSpPr>
          <p:nvPr/>
        </p:nvSpPr>
        <p:spPr bwMode="auto">
          <a:xfrm>
            <a:off x="3597275" y="363538"/>
            <a:ext cx="80740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DFKai-SB"/>
              </a:rPr>
              <a:t>登录“国家开发银行学生在线服务系统”网站</a:t>
            </a:r>
            <a:r>
              <a:rPr lang="en-US" altLang="zh-CN" b="1" dirty="0">
                <a:latin typeface="DFKai-SB"/>
              </a:rPr>
              <a:t>(</a:t>
            </a:r>
            <a:r>
              <a:rPr lang="en-US" altLang="zh-CN" b="1" dirty="0">
                <a:latin typeface="DFKai-SB"/>
                <a:hlinkClick r:id="rId2"/>
              </a:rPr>
              <a:t>Https://www.csls.cdb.com.cn</a:t>
            </a:r>
            <a:r>
              <a:rPr lang="en-US" altLang="zh-CN" b="1" dirty="0">
                <a:latin typeface="DFKai-SB"/>
              </a:rPr>
              <a:t>)</a:t>
            </a:r>
          </a:p>
        </p:txBody>
      </p:sp>
      <p:pic>
        <p:nvPicPr>
          <p:cNvPr id="15363" name="内容占位符 8"/>
          <p:cNvPicPr>
            <a:picLocks noGrp="1" noChangeAspect="1"/>
          </p:cNvPicPr>
          <p:nvPr>
            <p:ph idx="1"/>
          </p:nvPr>
        </p:nvPicPr>
        <p:blipFill>
          <a:blip r:embed="rId3"/>
          <a:srcRect l="4924" t="2705" r="5605" b="8847"/>
          <a:stretch>
            <a:fillRect/>
          </a:stretch>
        </p:blipFill>
        <p:spPr>
          <a:xfrm>
            <a:off x="3516313" y="1123950"/>
            <a:ext cx="8293100" cy="5546725"/>
          </a:xfrm>
        </p:spPr>
      </p:pic>
      <p:sp>
        <p:nvSpPr>
          <p:cNvPr id="20" name="矩形标注 19"/>
          <p:cNvSpPr>
            <a:spLocks noChangeArrowheads="1"/>
          </p:cNvSpPr>
          <p:nvPr/>
        </p:nvSpPr>
        <p:spPr bwMode="auto">
          <a:xfrm>
            <a:off x="3692769" y="3995371"/>
            <a:ext cx="3672621" cy="1189037"/>
          </a:xfrm>
          <a:prstGeom prst="wedgeRectCallout">
            <a:avLst>
              <a:gd name="adj1" fmla="val 103831"/>
              <a:gd name="adj2" fmla="val -60018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非首次贷款的同学进入网站，选择贷款类型为“高校助学贷款”，输入身份证号和注册时设置的密码直接登录即可。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9234488" y="3967163"/>
            <a:ext cx="40005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>
            <a:spLocks noGrp="1"/>
          </p:cNvSpPr>
          <p:nvPr>
            <p:ph type="title"/>
          </p:nvPr>
        </p:nvSpPr>
        <p:spPr>
          <a:xfrm>
            <a:off x="0" y="754064"/>
            <a:ext cx="3428999" cy="53214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登录“国家开发银行学生在线服务系统”网站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  <p:sp>
        <p:nvSpPr>
          <p:cNvPr id="9" name="矩形 8"/>
          <p:cNvSpPr/>
          <p:nvPr/>
        </p:nvSpPr>
        <p:spPr>
          <a:xfrm>
            <a:off x="10045700" y="2468880"/>
            <a:ext cx="98806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47346"/>
            <a:ext cx="3428999" cy="5319346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登录后，进入“我的首页”</a:t>
            </a:r>
          </a:p>
        </p:txBody>
      </p:sp>
      <p:pic>
        <p:nvPicPr>
          <p:cNvPr id="23554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54413" y="682625"/>
            <a:ext cx="8113712" cy="5537200"/>
          </a:xfrm>
        </p:spPr>
      </p:pic>
      <p:sp>
        <p:nvSpPr>
          <p:cNvPr id="23555" name="矩形标注 4"/>
          <p:cNvSpPr>
            <a:spLocks noChangeArrowheads="1"/>
          </p:cNvSpPr>
          <p:nvPr/>
        </p:nvSpPr>
        <p:spPr bwMode="auto">
          <a:xfrm>
            <a:off x="5039977" y="3063937"/>
            <a:ext cx="2338631" cy="384052"/>
          </a:xfrm>
          <a:prstGeom prst="wedgeRectCallout">
            <a:avLst>
              <a:gd name="adj1" fmla="val -85324"/>
              <a:gd name="adj2" fmla="val -2020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点击“贷款申请”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矩形标注 2">
            <a:extLst>
              <a:ext uri="{FF2B5EF4-FFF2-40B4-BE49-F238E27FC236}">
                <a16:creationId xmlns="" xmlns:a16="http://schemas.microsoft.com/office/drawing/2014/main" id="{4ED72DEF-FA5B-40BC-8F96-E82BB7D18158}"/>
              </a:ext>
            </a:extLst>
          </p:cNvPr>
          <p:cNvSpPr/>
          <p:nvPr/>
        </p:nvSpPr>
        <p:spPr>
          <a:xfrm>
            <a:off x="7921869" y="1602526"/>
            <a:ext cx="3162141" cy="901212"/>
          </a:xfrm>
          <a:prstGeom prst="wedgeRectCallout">
            <a:avLst>
              <a:gd name="adj1" fmla="val -47951"/>
              <a:gd name="adj2" fmla="val 768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“我的首页”显示你的助学贷款专用支付宝的账号、登录密码及支付密码，请牢记</a:t>
            </a:r>
            <a:r>
              <a:rPr lang="en-US" altLang="zh-CN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~</a:t>
            </a: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DF83D84-B08D-4288-859B-FC80768E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1" y="523874"/>
            <a:ext cx="8143538" cy="5800725"/>
          </a:xfrm>
          <a:prstGeom prst="rect">
            <a:avLst/>
          </a:prstGeom>
        </p:spPr>
      </p:pic>
      <p:sp>
        <p:nvSpPr>
          <p:cNvPr id="25603" name="矩形标注 5"/>
          <p:cNvSpPr>
            <a:spLocks noChangeArrowheads="1"/>
          </p:cNvSpPr>
          <p:nvPr/>
        </p:nvSpPr>
        <p:spPr bwMode="auto">
          <a:xfrm>
            <a:off x="5024437" y="4848001"/>
            <a:ext cx="3309937" cy="658813"/>
          </a:xfrm>
          <a:prstGeom prst="wedgeRectCallout">
            <a:avLst>
              <a:gd name="adj1" fmla="val -47981"/>
              <a:gd name="adj2" fmla="val 13133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点击“申请”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弹出对话框，进入下一步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" y="773724"/>
            <a:ext cx="3446584" cy="53281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点击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贷款申请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”—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“申请”</a:t>
            </a:r>
            <a:endParaRPr lang="en-US" altLang="zh-CN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C6CBD2E-4957-7B0D-1C05-56E7D16B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387" y="738554"/>
            <a:ext cx="5079263" cy="57903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82515"/>
            <a:ext cx="3455376" cy="5301761"/>
          </a:xfrm>
        </p:spPr>
        <p:txBody>
          <a:bodyPr wrap="square" numCol="1" anchorCtr="0" compatLnSpc="1"/>
          <a:lstStyle/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3.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填写续贷声明和申请信息</a:t>
            </a:r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9186863" y="1785938"/>
            <a:ext cx="2459037" cy="876300"/>
          </a:xfrm>
          <a:prstGeom prst="wedgeRectCallout">
            <a:avLst>
              <a:gd name="adj1" fmla="val -104162"/>
              <a:gd name="adj2" fmla="val 4021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填写“续贷声明”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（必须写满</a:t>
            </a:r>
            <a:r>
              <a:rPr lang="en-US" altLang="zh-CN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4-5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行）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7616824" y="3768724"/>
            <a:ext cx="3945061" cy="1163761"/>
          </a:xfrm>
          <a:prstGeom prst="wedgeRectCallout">
            <a:avLst>
              <a:gd name="adj1" fmla="val -89319"/>
              <a:gd name="adj2" fmla="val 3445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defTabSz="914400"/>
            <a:r>
              <a:rPr lang="zh-CN" altLang="en-US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注意：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本科生每人每年申请的学住费和生活费总金额不能超过</a:t>
            </a:r>
            <a:r>
              <a:rPr lang="en-US" altLang="zh-CN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12000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元，研究生每人每年申请的总金额不能超过</a:t>
            </a:r>
            <a:r>
              <a:rPr lang="en-US" altLang="zh-CN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16000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元。</a:t>
            </a:r>
            <a:endParaRPr lang="zh-CN" altLang="en-US" dirty="0">
              <a:solidFill>
                <a:srgbClr val="FF33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7066113" y="5113834"/>
            <a:ext cx="2652712" cy="1005612"/>
          </a:xfrm>
          <a:prstGeom prst="wedgeRectCallout">
            <a:avLst>
              <a:gd name="adj1" fmla="val -153262"/>
              <a:gd name="adj2" fmla="val 8121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完善自己的贷款信息后，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点击“确定”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进入下一步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932425" y="4255291"/>
            <a:ext cx="2646380" cy="945853"/>
          </a:xfrm>
          <a:prstGeom prst="wedgeEllipseCallout">
            <a:avLst>
              <a:gd name="adj1" fmla="val 66731"/>
              <a:gd name="adj2" fmla="val 9033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贷款年限统一规定为</a:t>
            </a:r>
            <a:r>
              <a:rPr lang="en-US" altLang="zh-CN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啦！</a:t>
            </a: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654" grpId="0" animBg="1"/>
      <p:bldP spid="6" grpId="0" animBg="1"/>
      <p:bldP spid="276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8580982-F41C-6A0B-DB91-292545EA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71" y="753036"/>
            <a:ext cx="8364067" cy="1703791"/>
          </a:xfrm>
          <a:prstGeom prst="rect">
            <a:avLst/>
          </a:prstGeom>
        </p:spPr>
      </p:pic>
      <p:sp>
        <p:nvSpPr>
          <p:cNvPr id="30723" name="矩形标注 4"/>
          <p:cNvSpPr>
            <a:spLocks noChangeArrowheads="1"/>
          </p:cNvSpPr>
          <p:nvPr/>
        </p:nvSpPr>
        <p:spPr bwMode="auto">
          <a:xfrm>
            <a:off x="5150356" y="3071170"/>
            <a:ext cx="3233737" cy="995531"/>
          </a:xfrm>
          <a:prstGeom prst="wedgeRectCallout">
            <a:avLst>
              <a:gd name="adj1" fmla="val 83121"/>
              <a:gd name="adj2" fmla="val -16533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完成以上步骤后，显示此页面，状态为“学生录入”，表示已经完成网上助学贷款申请。</a:t>
            </a:r>
          </a:p>
        </p:txBody>
      </p:sp>
      <p:sp>
        <p:nvSpPr>
          <p:cNvPr id="5" name="云形标注 2">
            <a:extLst>
              <a:ext uri="{FF2B5EF4-FFF2-40B4-BE49-F238E27FC236}">
                <a16:creationId xmlns="" xmlns:a16="http://schemas.microsoft.com/office/drawing/2014/main" id="{50B0BA6D-C77B-4C6C-BE42-0B2620A4AD62}"/>
              </a:ext>
            </a:extLst>
          </p:cNvPr>
          <p:cNvSpPr/>
          <p:nvPr/>
        </p:nvSpPr>
        <p:spPr>
          <a:xfrm>
            <a:off x="7398578" y="3955685"/>
            <a:ext cx="4277510" cy="230068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网上申请成功不代表贷款申请成功哦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~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申请贷款还需提交纸质版审批表，详情请点击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填写审批表（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1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）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" y="753036"/>
            <a:ext cx="3411414" cy="53519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4.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网上贷款申请成功</a:t>
            </a: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90832"/>
            <a:ext cx="3435177" cy="52763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填写审批表（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869" y="6067167"/>
            <a:ext cx="742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注：请按照模板规范填写，贷款金额注意大写，如出现涂改则该表作废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A9F9884-E36D-82D6-2E58-192CADF1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004" y="790832"/>
            <a:ext cx="6985028" cy="5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23950"/>
            <a:ext cx="3446585" cy="46005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如何申请校园地国家助学贷款</a:t>
            </a:r>
            <a:br>
              <a:rPr lang="zh-CN" altLang="en-US" dirty="0">
                <a:latin typeface="华文中宋" pitchFamily="2" charset="-122"/>
                <a:ea typeface="华文中宋" pitchFamily="2" charset="-122"/>
              </a:rPr>
            </a:b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  <a:hlinkClick r:id="rId2" action="ppaction://hlinksldjump"/>
              </a:rPr>
              <a:t>我是首次申请校园地国家助学贷款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  <a:hlinkClick r:id="rId3" action="ppaction://hlinksldjump"/>
              </a:rPr>
              <a:t>我曾经申请过校园地国家助学贷款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云形标注 2">
            <a:extLst>
              <a:ext uri="{FF2B5EF4-FFF2-40B4-BE49-F238E27FC236}">
                <a16:creationId xmlns="" xmlns:a16="http://schemas.microsoft.com/office/drawing/2014/main" id="{410AC9D7-636A-4BF9-A751-668F93876703}"/>
              </a:ext>
            </a:extLst>
          </p:cNvPr>
          <p:cNvSpPr/>
          <p:nvPr/>
        </p:nvSpPr>
        <p:spPr>
          <a:xfrm>
            <a:off x="6833287" y="122513"/>
            <a:ext cx="4810256" cy="225071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申请校园地国家助学贷款只需两个步骤：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系统在线申请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纸质审批表填写</a:t>
            </a:r>
            <a:endParaRPr lang="en-US" altLang="zh-CN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根据个人情况点击链接查看具体步骤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~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90832"/>
            <a:ext cx="3435177" cy="52763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填写审批表（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868" y="5325761"/>
            <a:ext cx="742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注：请按照模板规范填写，贷款金额如出现涂改该表作废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5280642-C1A1-0375-E48C-60FAF947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4" y="1385274"/>
            <a:ext cx="6689981" cy="39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90832"/>
            <a:ext cx="3435177" cy="52763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填写审批表（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1129614"/>
            <a:ext cx="5745892" cy="4551492"/>
          </a:xfrm>
        </p:spPr>
      </p:pic>
      <p:sp>
        <p:nvSpPr>
          <p:cNvPr id="6" name="TextBox 5"/>
          <p:cNvSpPr txBox="1"/>
          <p:nvPr/>
        </p:nvSpPr>
        <p:spPr>
          <a:xfrm>
            <a:off x="3731740" y="667949"/>
            <a:ext cx="742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注：此页只需</a:t>
            </a:r>
            <a:r>
              <a:rPr lang="zh-CN" altLang="en-US" sz="2400" b="1" dirty="0">
                <a:solidFill>
                  <a:srgbClr val="FF0000"/>
                </a:solidFill>
              </a:rPr>
              <a:t>首次贷款</a:t>
            </a:r>
            <a:r>
              <a:rPr lang="zh-CN" altLang="en-US" b="1" dirty="0">
                <a:solidFill>
                  <a:srgbClr val="FF0000"/>
                </a:solidFill>
              </a:rPr>
              <a:t>的同学提供相关复印件，续贷同学无需粘贴</a:t>
            </a:r>
          </a:p>
        </p:txBody>
      </p:sp>
      <p:sp>
        <p:nvSpPr>
          <p:cNvPr id="7" name="云形标注 2">
            <a:extLst>
              <a:ext uri="{FF2B5EF4-FFF2-40B4-BE49-F238E27FC236}">
                <a16:creationId xmlns="" xmlns:a16="http://schemas.microsoft.com/office/drawing/2014/main" id="{50B0BA6D-C77B-4C6C-BE42-0B2620A4AD62}"/>
              </a:ext>
            </a:extLst>
          </p:cNvPr>
          <p:cNvSpPr/>
          <p:nvPr/>
        </p:nvSpPr>
        <p:spPr>
          <a:xfrm>
            <a:off x="7772400" y="3830594"/>
            <a:ext cx="4277510" cy="230068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纸质审批表填写完毕等待学院通知统一上交。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至此，你已经完成校园地国家助学贷款申请啦！</a:t>
            </a:r>
          </a:p>
        </p:txBody>
      </p:sp>
    </p:spTree>
    <p:extLst>
      <p:ext uri="{BB962C8B-B14F-4D97-AF65-F5344CB8AC3E}">
        <p14:creationId xmlns:p14="http://schemas.microsoft.com/office/powerpoint/2010/main" val="13736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747346"/>
            <a:ext cx="3455377" cy="5310554"/>
          </a:xfrm>
        </p:spPr>
        <p:txBody>
          <a:bodyPr wrap="square" numCol="1" anchorCtr="0" compatLnSpc="1"/>
          <a:lstStyle/>
          <a:p>
            <a:pPr algn="ctr" eaLnBrk="1" hangingPunct="1"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学生处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贷款管理科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(Loan Administration Office)</a:t>
            </a:r>
            <a:br>
              <a:rPr lang="en-US" altLang="zh-CN" sz="2000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2000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2000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致远楼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435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5240" y="609599"/>
            <a:ext cx="73576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如果在国家助学贷款方面还存有疑问，请通过</a:t>
            </a:r>
            <a:endParaRPr lang="en-US" altLang="zh-CN" sz="28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官方沟通渠道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咨询：</a:t>
            </a:r>
            <a:endParaRPr lang="en-US" altLang="zh-CN" sz="28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、办公电话：</a:t>
            </a:r>
            <a:r>
              <a:rPr lang="en-US" altLang="zh-CN" sz="2400" dirty="0"/>
              <a:t>0373-3329375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、官方</a:t>
            </a:r>
            <a:r>
              <a:rPr lang="en-US" altLang="zh-CN" sz="2400" dirty="0"/>
              <a:t>QQ</a:t>
            </a:r>
            <a:r>
              <a:rPr lang="zh-CN" altLang="en-US" sz="2400" dirty="0"/>
              <a:t>群：</a:t>
            </a:r>
            <a:r>
              <a:rPr lang="en-US" altLang="zh-CN" sz="2400" dirty="0"/>
              <a:t>694809198 686329791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、官方网站：蓝天网 </a:t>
            </a:r>
            <a:r>
              <a:rPr lang="en-US" altLang="zh-CN" sz="2400">
                <a:hlinkClick r:id="rId2"/>
              </a:rPr>
              <a:t>https://</a:t>
            </a:r>
            <a:r>
              <a:rPr lang="en-US" altLang="zh-CN" sz="2400" smtClean="0">
                <a:hlinkClick r:id="rId2"/>
              </a:rPr>
              <a:t>www.htu.edu.cn/stu/9614/list.htm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4</a:t>
            </a:r>
            <a:r>
              <a:rPr lang="zh-CN" altLang="en-US" sz="2400" dirty="0"/>
              <a:t>、官网微信号：河南师范大学学生处（</a:t>
            </a:r>
            <a:r>
              <a:rPr lang="en-US" altLang="zh-CN" sz="2400" dirty="0" err="1"/>
              <a:t>hnsfdxxsc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zh-CN" altLang="en-US" sz="2400" dirty="0"/>
              <a:t>官方微博：河南师范大学学生资助服务中心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6</a:t>
            </a:r>
            <a:r>
              <a:rPr lang="zh-CN" altLang="en-US" sz="2400" dirty="0"/>
              <a:t>、河南师大微服务：在线填写学生资助有关情况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754064"/>
            <a:ext cx="3428999" cy="53214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登录“国家开发银行学生在线服务系统”网站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362" name="文本框 6"/>
          <p:cNvSpPr txBox="1">
            <a:spLocks noChangeArrowheads="1"/>
          </p:cNvSpPr>
          <p:nvPr/>
        </p:nvSpPr>
        <p:spPr bwMode="auto">
          <a:xfrm>
            <a:off x="3516313" y="754063"/>
            <a:ext cx="80740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DFKai-SB"/>
                <a:ea typeface="DFKai-SB"/>
              </a:rPr>
              <a:t>登录“国家开发银行学生在线服务系统”网站</a:t>
            </a:r>
            <a:r>
              <a:rPr lang="en-US" altLang="zh-CN" b="1" dirty="0">
                <a:latin typeface="DFKai-SB"/>
                <a:ea typeface="DFKai-SB"/>
              </a:rPr>
              <a:t>(</a:t>
            </a:r>
            <a:r>
              <a:rPr lang="en-US" altLang="zh-CN" b="1" dirty="0">
                <a:latin typeface="DFKai-SB"/>
                <a:ea typeface="DFKai-SB"/>
                <a:hlinkClick r:id="rId2"/>
              </a:rPr>
              <a:t>https://www.csls.cdb.com.cn</a:t>
            </a:r>
            <a:r>
              <a:rPr lang="en-US" altLang="zh-CN" b="1" dirty="0">
                <a:latin typeface="DFKai-SB"/>
                <a:ea typeface="DFKai-SB"/>
              </a:rPr>
              <a:t>)</a:t>
            </a:r>
          </a:p>
        </p:txBody>
      </p:sp>
      <p:pic>
        <p:nvPicPr>
          <p:cNvPr id="15363" name="内容占位符 8"/>
          <p:cNvPicPr>
            <a:picLocks noGrp="1" noChangeAspect="1"/>
          </p:cNvPicPr>
          <p:nvPr>
            <p:ph idx="1"/>
          </p:nvPr>
        </p:nvPicPr>
        <p:blipFill>
          <a:blip r:embed="rId3"/>
          <a:srcRect l="4924" t="2705" r="5605" b="8847"/>
          <a:stretch>
            <a:fillRect/>
          </a:stretch>
        </p:blipFill>
        <p:spPr>
          <a:xfrm>
            <a:off x="3516313" y="1123950"/>
            <a:ext cx="8293100" cy="5546725"/>
          </a:xfrm>
        </p:spPr>
      </p:pic>
      <p:sp>
        <p:nvSpPr>
          <p:cNvPr id="20" name="矩形标注 19"/>
          <p:cNvSpPr/>
          <p:nvPr/>
        </p:nvSpPr>
        <p:spPr>
          <a:xfrm>
            <a:off x="4870939" y="4088422"/>
            <a:ext cx="2910010" cy="1433147"/>
          </a:xfrm>
          <a:prstGeom prst="wedgeRectCallout">
            <a:avLst>
              <a:gd name="adj1" fmla="val 122491"/>
              <a:gd name="adj2" fmla="val -616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初次申请校园地国家助学贷款的同学选择贷款类型“高校助学贷款”，然后点击“注册”，进入下一步。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9645650" y="3967163"/>
            <a:ext cx="40005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  <p:sp>
        <p:nvSpPr>
          <p:cNvPr id="5" name="矩形 4"/>
          <p:cNvSpPr/>
          <p:nvPr/>
        </p:nvSpPr>
        <p:spPr>
          <a:xfrm>
            <a:off x="10045700" y="2453640"/>
            <a:ext cx="98806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38554"/>
            <a:ext cx="3429000" cy="5336931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阅读网页信息</a:t>
            </a:r>
          </a:p>
        </p:txBody>
      </p:sp>
      <p:pic>
        <p:nvPicPr>
          <p:cNvPr id="16386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25" y="793506"/>
            <a:ext cx="4724400" cy="3409950"/>
          </a:xfrm>
        </p:spPr>
      </p:pic>
      <p:sp>
        <p:nvSpPr>
          <p:cNvPr id="5" name="矩形标注 4"/>
          <p:cNvSpPr/>
          <p:nvPr/>
        </p:nvSpPr>
        <p:spPr>
          <a:xfrm>
            <a:off x="4946894" y="4656259"/>
            <a:ext cx="2561944" cy="821349"/>
          </a:xfrm>
          <a:prstGeom prst="wedgeRectCallout">
            <a:avLst>
              <a:gd name="adj1" fmla="val 83801"/>
              <a:gd name="adj2" fmla="val -1363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弹出对话框，点击“确定”，进入下一步。</a:t>
            </a: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756138"/>
            <a:ext cx="3455377" cy="53369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3.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阅读注册用户协议条款</a:t>
            </a:r>
          </a:p>
        </p:txBody>
      </p:sp>
      <p:pic>
        <p:nvPicPr>
          <p:cNvPr id="17410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3613" y="669925"/>
            <a:ext cx="8280400" cy="5499100"/>
          </a:xfrm>
        </p:spPr>
      </p:pic>
      <p:sp>
        <p:nvSpPr>
          <p:cNvPr id="8" name="矩形标注 7"/>
          <p:cNvSpPr/>
          <p:nvPr/>
        </p:nvSpPr>
        <p:spPr>
          <a:xfrm>
            <a:off x="4389119" y="4559300"/>
            <a:ext cx="2140774" cy="830263"/>
          </a:xfrm>
          <a:prstGeom prst="wedgeRectCallout">
            <a:avLst>
              <a:gd name="adj1" fmla="val -74342"/>
              <a:gd name="adj2" fmla="val 1074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点击“同意”，进入下一步。</a:t>
            </a:r>
          </a:p>
        </p:txBody>
      </p:sp>
      <p:sp>
        <p:nvSpPr>
          <p:cNvPr id="5" name="矩形 4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4932"/>
            <a:ext cx="3446585" cy="5328138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4.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填写详细、正确的信息资料</a:t>
            </a:r>
          </a:p>
        </p:txBody>
      </p:sp>
      <p:pic>
        <p:nvPicPr>
          <p:cNvPr id="18434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55683" y="644525"/>
            <a:ext cx="8166100" cy="5640388"/>
          </a:xfrm>
        </p:spPr>
      </p:pic>
      <p:sp>
        <p:nvSpPr>
          <p:cNvPr id="7" name="矩形标注 6"/>
          <p:cNvSpPr/>
          <p:nvPr/>
        </p:nvSpPr>
        <p:spPr>
          <a:xfrm>
            <a:off x="8015655" y="3203195"/>
            <a:ext cx="2846388" cy="548640"/>
          </a:xfrm>
          <a:prstGeom prst="wedgeRectCallout">
            <a:avLst>
              <a:gd name="adj1" fmla="val -84714"/>
              <a:gd name="adj2" fmla="val 77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带*号的必须填！！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6084889" y="5981252"/>
            <a:ext cx="3015150" cy="664023"/>
          </a:xfrm>
          <a:prstGeom prst="wedgeRectCallout">
            <a:avLst>
              <a:gd name="adj1" fmla="val -88825"/>
              <a:gd name="adj2" fmla="val -341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信息填写完整</a:t>
            </a:r>
            <a:r>
              <a:rPr lang="en-US" altLang="zh-CN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, 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审查无误后，点击“下一步”</a:t>
            </a:r>
          </a:p>
        </p:txBody>
      </p:sp>
      <p:sp>
        <p:nvSpPr>
          <p:cNvPr id="18437" name="矩形标注 6"/>
          <p:cNvSpPr>
            <a:spLocks noChangeArrowheads="1"/>
          </p:cNvSpPr>
          <p:nvPr/>
        </p:nvSpPr>
        <p:spPr bwMode="auto">
          <a:xfrm>
            <a:off x="7185025" y="4910138"/>
            <a:ext cx="2846388" cy="662323"/>
          </a:xfrm>
          <a:prstGeom prst="wedgeRectCallout">
            <a:avLst>
              <a:gd name="adj1" fmla="val -82474"/>
              <a:gd name="adj2" fmla="val 27499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忘记考生号的请看下一页</a:t>
            </a:r>
          </a:p>
        </p:txBody>
      </p:sp>
      <p:sp>
        <p:nvSpPr>
          <p:cNvPr id="9" name="矩形 8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4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4932"/>
            <a:ext cx="3437791" cy="5345722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5.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输入登录名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并设置密码及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提示问题</a:t>
            </a:r>
          </a:p>
        </p:txBody>
      </p:sp>
      <p:pic>
        <p:nvPicPr>
          <p:cNvPr id="20482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3613" y="257175"/>
            <a:ext cx="8164512" cy="6221413"/>
          </a:xfrm>
        </p:spPr>
      </p:pic>
      <p:sp>
        <p:nvSpPr>
          <p:cNvPr id="5" name="矩形标注 4"/>
          <p:cNvSpPr/>
          <p:nvPr/>
        </p:nvSpPr>
        <p:spPr>
          <a:xfrm>
            <a:off x="6954838" y="882126"/>
            <a:ext cx="3257550" cy="1024461"/>
          </a:xfrm>
          <a:prstGeom prst="wedgeRectCallout">
            <a:avLst>
              <a:gd name="adj1" fmla="val -52946"/>
              <a:gd name="adj2" fmla="val 79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为方便记忆和安全，登录名统一设置为“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10476+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身份证号”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5100955" y="4711849"/>
            <a:ext cx="3623945" cy="989704"/>
          </a:xfrm>
          <a:prstGeom prst="wedgeRectCallout">
            <a:avLst>
              <a:gd name="adj1" fmla="val -59096"/>
              <a:gd name="adj2" fmla="val 93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在输入“密码”和“提示问题”后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点击“下一步 ”</a:t>
            </a:r>
          </a:p>
        </p:txBody>
      </p:sp>
      <p:sp>
        <p:nvSpPr>
          <p:cNvPr id="7" name="矩形 6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0339" y="747346"/>
            <a:ext cx="3314700" cy="5260800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6.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填写个人详细信息（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pic>
        <p:nvPicPr>
          <p:cNvPr id="21506" name="Picture 4" descr="详细信息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5363" y="198438"/>
            <a:ext cx="8185150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矩形标注 4"/>
          <p:cNvSpPr>
            <a:spLocks noChangeArrowheads="1"/>
          </p:cNvSpPr>
          <p:nvPr/>
        </p:nvSpPr>
        <p:spPr bwMode="auto">
          <a:xfrm>
            <a:off x="8081818" y="831273"/>
            <a:ext cx="3417455" cy="1080787"/>
          </a:xfrm>
          <a:prstGeom prst="wedgeRectCallout">
            <a:avLst>
              <a:gd name="adj1" fmla="val -110286"/>
              <a:gd name="adj2" fmla="val 110014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带*号的必填！！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个人信息严格按照户口本填写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户籍地址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逐级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填写（至少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五级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21508" name="矩形标注 4"/>
          <p:cNvSpPr>
            <a:spLocks noChangeArrowheads="1"/>
          </p:cNvSpPr>
          <p:nvPr/>
        </p:nvSpPr>
        <p:spPr bwMode="auto">
          <a:xfrm>
            <a:off x="7338059" y="5561704"/>
            <a:ext cx="2284413" cy="566534"/>
          </a:xfrm>
          <a:prstGeom prst="wedgeRectCallout">
            <a:avLst>
              <a:gd name="adj1" fmla="val 135763"/>
              <a:gd name="adj2" fmla="val -134625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本页填写完毕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下拉滚动条继续填写</a:t>
            </a:r>
          </a:p>
        </p:txBody>
      </p:sp>
      <p:sp>
        <p:nvSpPr>
          <p:cNvPr id="6" name="矩形标注 4">
            <a:extLst>
              <a:ext uri="{FF2B5EF4-FFF2-40B4-BE49-F238E27FC236}">
                <a16:creationId xmlns="" xmlns:a16="http://schemas.microsoft.com/office/drawing/2014/main" id="{0FCA650B-A1A0-42FB-A9AD-1114FC55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3991264"/>
            <a:ext cx="2762250" cy="791752"/>
          </a:xfrm>
          <a:prstGeom prst="wedgeRectCallout">
            <a:avLst>
              <a:gd name="adj1" fmla="val 101548"/>
              <a:gd name="adj2" fmla="val 90188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邮政编码应填写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453000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或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453007</a:t>
            </a:r>
          </a:p>
        </p:txBody>
      </p:sp>
      <p:sp>
        <p:nvSpPr>
          <p:cNvPr id="7" name="矩形标注 4">
            <a:extLst>
              <a:ext uri="{FF2B5EF4-FFF2-40B4-BE49-F238E27FC236}">
                <a16:creationId xmlns="" xmlns:a16="http://schemas.microsoft.com/office/drawing/2014/main" id="{ED10FA16-C500-4901-97A1-446D6E5D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569" y="2686947"/>
            <a:ext cx="3257550" cy="892884"/>
          </a:xfrm>
          <a:prstGeom prst="wedgeRectCallout">
            <a:avLst>
              <a:gd name="adj1" fmla="val -78221"/>
              <a:gd name="adj2" fmla="val 194895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通讯地址需填写宿舍地址，且不可简写。格式示例：河南师范大学西寓十六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111</a:t>
            </a: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-1" y="756138"/>
            <a:ext cx="3411415" cy="5282160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6.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填写个人详细信息（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pic>
        <p:nvPicPr>
          <p:cNvPr id="22530" name="Picture 4" descr="详细信息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680" y="284162"/>
            <a:ext cx="8193087" cy="61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矩形标注 4"/>
          <p:cNvSpPr>
            <a:spLocks noChangeArrowheads="1"/>
          </p:cNvSpPr>
          <p:nvPr/>
        </p:nvSpPr>
        <p:spPr bwMode="auto">
          <a:xfrm>
            <a:off x="6034087" y="5627078"/>
            <a:ext cx="3341688" cy="953110"/>
          </a:xfrm>
          <a:prstGeom prst="wedgeRectCallout">
            <a:avLst>
              <a:gd name="adj1" fmla="val -93862"/>
              <a:gd name="adj2" fmla="val 3899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信息填写完整后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点击“提交”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务必仔细检查，确保信息无误！</a:t>
            </a:r>
          </a:p>
        </p:txBody>
      </p:sp>
      <p:sp>
        <p:nvSpPr>
          <p:cNvPr id="22532" name="矩形标注 4"/>
          <p:cNvSpPr>
            <a:spLocks noChangeArrowheads="1"/>
          </p:cNvSpPr>
          <p:nvPr/>
        </p:nvSpPr>
        <p:spPr bwMode="auto">
          <a:xfrm>
            <a:off x="7881938" y="2782888"/>
            <a:ext cx="2987675" cy="838200"/>
          </a:xfrm>
          <a:prstGeom prst="wedgeRectCallout">
            <a:avLst>
              <a:gd name="adj1" fmla="val -106588"/>
              <a:gd name="adj2" fmla="val 37690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带*号的必填！！</a:t>
            </a:r>
          </a:p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“联系人”和“称谓”一定要保持一致</a:t>
            </a:r>
          </a:p>
        </p:txBody>
      </p:sp>
      <p:sp>
        <p:nvSpPr>
          <p:cNvPr id="22533" name="矩形标注 4"/>
          <p:cNvSpPr>
            <a:spLocks noChangeArrowheads="1"/>
          </p:cNvSpPr>
          <p:nvPr/>
        </p:nvSpPr>
        <p:spPr bwMode="auto">
          <a:xfrm>
            <a:off x="8489588" y="539334"/>
            <a:ext cx="2987675" cy="838200"/>
          </a:xfrm>
          <a:prstGeom prst="wedgeRectCallout">
            <a:avLst>
              <a:gd name="adj1" fmla="val -65356"/>
              <a:gd name="adj2" fmla="val 110986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此处需要继前边选项手动填写，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逐级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填写（至少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五级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具体到村</a:t>
            </a:r>
            <a:r>
              <a:rPr lang="en-US" altLang="zh-CN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门牌号</a:t>
            </a:r>
          </a:p>
        </p:txBody>
      </p:sp>
      <p:sp>
        <p:nvSpPr>
          <p:cNvPr id="7" name="矩形 6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</p:bldLst>
  </p:timing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729</TotalTime>
  <Words>910</Words>
  <Application>Microsoft Office PowerPoint</Application>
  <PresentationFormat>自定义</PresentationFormat>
  <Paragraphs>109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Corbel</vt:lpstr>
      <vt:lpstr>楷体</vt:lpstr>
      <vt:lpstr>幼圆</vt:lpstr>
      <vt:lpstr>Wingdings 2</vt:lpstr>
      <vt:lpstr>DFKai-SB</vt:lpstr>
      <vt:lpstr>华文中宋</vt:lpstr>
      <vt:lpstr>框架</vt:lpstr>
      <vt:lpstr>如何申请校园地国家助学贷款</vt:lpstr>
      <vt:lpstr>如何申请校园地国家助学贷款 </vt:lpstr>
      <vt:lpstr>  1.登录“国家开发银行学生在线服务系统”网站  </vt:lpstr>
      <vt:lpstr>2.阅读网页信息</vt:lpstr>
      <vt:lpstr>3.阅读注册用户协议条款</vt:lpstr>
      <vt:lpstr>4.填写详细、正确的信息资料</vt:lpstr>
      <vt:lpstr>5.输入登录名 并设置密码及 提示问题</vt:lpstr>
      <vt:lpstr>6.填写个人详细信息（1）</vt:lpstr>
      <vt:lpstr>6.填写个人详细信息（2）</vt:lpstr>
      <vt:lpstr>7.注册完成后， 登录，进入“我的首页”</vt:lpstr>
      <vt:lpstr>8.点击“贷款申请”—“申请”</vt:lpstr>
      <vt:lpstr>9.填写贷款申请信息</vt:lpstr>
      <vt:lpstr>10.网上贷款申请成功</vt:lpstr>
      <vt:lpstr>  1.登录“国家开发银行学生在线服务系统”网站  </vt:lpstr>
      <vt:lpstr>2.登录后，进入“我的首页”</vt:lpstr>
      <vt:lpstr>2.点击“贷款申请”—“申请”</vt:lpstr>
      <vt:lpstr>3.填写续贷声明和申请信息</vt:lpstr>
      <vt:lpstr>4.网上贷款申请成功</vt:lpstr>
      <vt:lpstr>填写审批表（1）</vt:lpstr>
      <vt:lpstr>填写审批表（2）</vt:lpstr>
      <vt:lpstr>填写审批表（3）</vt:lpstr>
      <vt:lpstr>学生处  贷款管理科 (Loan Administration Office)   致远楼435室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</dc:title>
  <dc:creator>李士成</dc:creator>
  <cp:lastModifiedBy>AutoBVT</cp:lastModifiedBy>
  <cp:revision>160</cp:revision>
  <dcterms:created xsi:type="dcterms:W3CDTF">2015-06-02T05:07:00Z</dcterms:created>
  <dcterms:modified xsi:type="dcterms:W3CDTF">2022-09-20T10:11:59Z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