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57" r:id="rId2"/>
    <p:sldMasterId id="2147483826" r:id="rId3"/>
    <p:sldMasterId id="2147483789" r:id="rId4"/>
    <p:sldMasterId id="2147483801" r:id="rId5"/>
    <p:sldMasterId id="2147483813" r:id="rId6"/>
  </p:sldMasterIdLst>
  <p:notesMasterIdLst>
    <p:notesMasterId r:id="rId61"/>
  </p:notesMasterIdLst>
  <p:sldIdLst>
    <p:sldId id="281" r:id="rId7"/>
    <p:sldId id="314" r:id="rId8"/>
    <p:sldId id="315" r:id="rId9"/>
    <p:sldId id="316" r:id="rId10"/>
    <p:sldId id="343" r:id="rId11"/>
    <p:sldId id="346" r:id="rId12"/>
    <p:sldId id="347" r:id="rId13"/>
    <p:sldId id="296" r:id="rId14"/>
    <p:sldId id="306" r:id="rId15"/>
    <p:sldId id="270" r:id="rId16"/>
    <p:sldId id="258" r:id="rId17"/>
    <p:sldId id="278" r:id="rId18"/>
    <p:sldId id="259" r:id="rId19"/>
    <p:sldId id="307" r:id="rId20"/>
    <p:sldId id="318" r:id="rId21"/>
    <p:sldId id="317" r:id="rId22"/>
    <p:sldId id="299" r:id="rId23"/>
    <p:sldId id="298" r:id="rId24"/>
    <p:sldId id="319" r:id="rId25"/>
    <p:sldId id="308" r:id="rId26"/>
    <p:sldId id="286" r:id="rId27"/>
    <p:sldId id="309" r:id="rId28"/>
    <p:sldId id="300" r:id="rId29"/>
    <p:sldId id="310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1" r:id="rId51"/>
    <p:sldId id="260" r:id="rId52"/>
    <p:sldId id="342" r:id="rId53"/>
    <p:sldId id="276" r:id="rId54"/>
    <p:sldId id="311" r:id="rId55"/>
    <p:sldId id="340" r:id="rId56"/>
    <p:sldId id="305" r:id="rId57"/>
    <p:sldId id="344" r:id="rId58"/>
    <p:sldId id="345" r:id="rId59"/>
    <p:sldId id="290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5F4B651-3BB4-4DD4-A2DC-48030E428357}">
          <p14:sldIdLst>
            <p14:sldId id="281"/>
            <p14:sldId id="314"/>
            <p14:sldId id="315"/>
            <p14:sldId id="316"/>
            <p14:sldId id="343"/>
            <p14:sldId id="346"/>
            <p14:sldId id="347"/>
            <p14:sldId id="296"/>
            <p14:sldId id="306"/>
            <p14:sldId id="270"/>
            <p14:sldId id="258"/>
            <p14:sldId id="278"/>
            <p14:sldId id="259"/>
            <p14:sldId id="307"/>
            <p14:sldId id="318"/>
            <p14:sldId id="317"/>
            <p14:sldId id="299"/>
            <p14:sldId id="298"/>
            <p14:sldId id="319"/>
            <p14:sldId id="308"/>
            <p14:sldId id="286"/>
            <p14:sldId id="309"/>
            <p14:sldId id="300"/>
            <p14:sldId id="310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260"/>
            <p14:sldId id="342"/>
            <p14:sldId id="276"/>
            <p14:sldId id="311"/>
            <p14:sldId id="340"/>
            <p14:sldId id="305"/>
            <p14:sldId id="344"/>
            <p14:sldId id="345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6439" autoAdjust="0"/>
  </p:normalViewPr>
  <p:slideViewPr>
    <p:cSldViewPr>
      <p:cViewPr varScale="1">
        <p:scale>
          <a:sx n="86" d="100"/>
          <a:sy n="8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0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0254E-02FC-45E6-BBAA-306310E113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DEEDE0-F732-468D-ACF0-EFCA7108AFCD}">
      <dgm:prSet phldrT="[文本]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  <a:endParaRPr lang="en-US" altLang="zh-CN" dirty="0"/>
        </a:p>
      </dgm:t>
    </dgm:pt>
    <dgm:pt modelId="{DD56937F-DC32-4370-A904-84567F9F2068}" type="parTrans" cxnId="{F012FB68-444E-40F5-A08E-FC6D8E237F90}">
      <dgm:prSet/>
      <dgm:spPr/>
      <dgm:t>
        <a:bodyPr/>
        <a:lstStyle/>
        <a:p>
          <a:endParaRPr lang="zh-CN" altLang="en-US"/>
        </a:p>
      </dgm:t>
    </dgm:pt>
    <dgm:pt modelId="{7BFCAA4D-A551-4DF2-9CB3-6A371843C13B}" type="sibTrans" cxnId="{F012FB68-444E-40F5-A08E-FC6D8E237F9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F579BB9E-2111-44E1-AC22-D8FFBBB64679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困难认定</a:t>
          </a:r>
        </a:p>
      </dgm:t>
    </dgm:pt>
    <dgm:pt modelId="{7DEB6889-3D3D-43D4-9D80-6881414C0993}" type="parTrans" cxnId="{F7F972F3-51A8-4BB0-9BBC-BC9C97D988B6}">
      <dgm:prSet/>
      <dgm:spPr/>
      <dgm:t>
        <a:bodyPr/>
        <a:lstStyle/>
        <a:p>
          <a:endParaRPr lang="zh-CN" altLang="en-US"/>
        </a:p>
      </dgm:t>
    </dgm:pt>
    <dgm:pt modelId="{39FB5ED7-05AB-44C1-A712-F03169B81D24}" type="sibTrans" cxnId="{F7F972F3-51A8-4BB0-9BBC-BC9C97D988B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B63AEF5C-80F0-489C-B50A-61A5EA49442A}">
      <dgm:prSet phldrT="[文本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030C4331-89E3-4B57-A530-59965AF8C7AF}" type="parTrans" cxnId="{71D5DC80-7E17-4216-ABF7-21ECB1EA1C19}">
      <dgm:prSet/>
      <dgm:spPr/>
      <dgm:t>
        <a:bodyPr/>
        <a:lstStyle/>
        <a:p>
          <a:endParaRPr lang="zh-CN" altLang="en-US"/>
        </a:p>
      </dgm:t>
    </dgm:pt>
    <dgm:pt modelId="{139CFD36-220A-42C0-B781-3FAE46A86D50}" type="sibTrans" cxnId="{71D5DC80-7E17-4216-ABF7-21ECB1EA1C19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8CC840E3-0FED-4B63-8DE6-E033F72EF443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dirty="0"/>
            <a:t>国家励志奖学金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国家助学金</a:t>
          </a:r>
        </a:p>
      </dgm:t>
    </dgm:pt>
    <dgm:pt modelId="{081E5D3F-1103-4580-A154-681696A868A8}" type="parTrans" cxnId="{268F63D9-945D-444C-9CD1-34DFB167DEA6}">
      <dgm:prSet/>
      <dgm:spPr/>
      <dgm:t>
        <a:bodyPr/>
        <a:lstStyle/>
        <a:p>
          <a:endParaRPr lang="zh-CN" altLang="en-US"/>
        </a:p>
      </dgm:t>
    </dgm:pt>
    <dgm:pt modelId="{C4AE3D4F-47CF-41CC-8C3B-D464685B2E0E}" type="sibTrans" cxnId="{268F63D9-945D-444C-9CD1-34DFB167DEA6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/>
        </a:p>
      </dgm:t>
    </dgm:pt>
    <dgm:pt modelId="{DC08C2E5-FC17-4320-A71C-8953FFB57780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21345563-0DF3-4D36-9F44-80A996430BA8}" type="sibTrans" cxnId="{23D21F6D-587C-42DF-9EDD-F9DF940C26F6}">
      <dgm:prSet/>
      <dgm:spPr/>
      <dgm:t>
        <a:bodyPr/>
        <a:lstStyle/>
        <a:p>
          <a:endParaRPr lang="zh-CN" altLang="en-US"/>
        </a:p>
      </dgm:t>
    </dgm:pt>
    <dgm:pt modelId="{C009F829-472A-42E5-840D-6676A260DDDE}" type="parTrans" cxnId="{23D21F6D-587C-42DF-9EDD-F9DF940C26F6}">
      <dgm:prSet/>
      <dgm:spPr/>
      <dgm:t>
        <a:bodyPr/>
        <a:lstStyle/>
        <a:p>
          <a:endParaRPr lang="zh-CN" altLang="en-US"/>
        </a:p>
      </dgm:t>
    </dgm:pt>
    <dgm:pt modelId="{99726593-0C23-4BC8-9EFB-DD188A363DF1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基本信息填写</a:t>
          </a:r>
        </a:p>
      </dgm:t>
    </dgm:pt>
    <dgm:pt modelId="{4AFCC5DF-EE2B-49C9-B222-B3108513560D}" type="parTrans" cxnId="{DAF540B7-1C25-497D-92F8-28612680A1D9}">
      <dgm:prSet/>
      <dgm:spPr/>
      <dgm:t>
        <a:bodyPr/>
        <a:lstStyle/>
        <a:p>
          <a:endParaRPr lang="zh-CN" altLang="en-US"/>
        </a:p>
      </dgm:t>
    </dgm:pt>
    <dgm:pt modelId="{09264753-739F-4D1E-BB00-D4A61376B097}" type="sibTrans" cxnId="{DAF540B7-1C25-497D-92F8-28612680A1D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/>
        </a:p>
      </dgm:t>
    </dgm:pt>
    <dgm:pt modelId="{6CC63778-2FEF-4808-921D-10AC7C0EEFBF}" type="pres">
      <dgm:prSet presAssocID="{3F60254E-02FC-45E6-BBAA-306310E11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D7CDE1D-FC50-467D-8A2C-9543DB4EC377}" type="pres">
      <dgm:prSet presAssocID="{99726593-0C23-4BC8-9EFB-DD188A363DF1}" presName="node" presStyleLbl="node1" presStyleIdx="0" presStyleCnt="6" custLinFactY="19288" custLinFactNeighborX="-45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E49109-2C93-4060-AFF3-F79719DDA286}" type="pres">
      <dgm:prSet presAssocID="{09264753-739F-4D1E-BB00-D4A61376B097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BA9A5F1-BCE2-449D-94B8-3E4FA4A05757}" type="pres">
      <dgm:prSet presAssocID="{09264753-739F-4D1E-BB00-D4A61376B097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E16438C9-8C74-460C-A961-864E78879DA8}" type="pres">
      <dgm:prSet presAssocID="{40DEEDE0-F732-468D-ACF0-EFCA7108AFCD}" presName="node" presStyleLbl="node1" presStyleIdx="1" presStyleCnt="6" custScaleX="125615" custScaleY="100594" custLinFactY="23085" custLinFactNeighborX="1453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76EC17-8037-4106-A7B5-A2CF10321457}" type="pres">
      <dgm:prSet presAssocID="{7BFCAA4D-A551-4DF2-9CB3-6A371843C13B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F1154195-ED4A-4079-9494-D59BAC9D3796}" type="pres">
      <dgm:prSet presAssocID="{7BFCAA4D-A551-4DF2-9CB3-6A371843C13B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1F416B98-FD1D-4844-AD97-DA7A53F4B970}" type="pres">
      <dgm:prSet presAssocID="{F579BB9E-2111-44E1-AC22-D8FFBBB646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FD19DC-1C4D-4968-9620-10888AF63454}" type="pres">
      <dgm:prSet presAssocID="{39FB5ED7-05AB-44C1-A712-F03169B81D24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883F193A-757A-4737-A862-27AA9A86755D}" type="pres">
      <dgm:prSet presAssocID="{39FB5ED7-05AB-44C1-A712-F03169B81D24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00777966-8C0F-4E69-B55A-2B8A7776426D}" type="pres">
      <dgm:prSet presAssocID="{B63AEF5C-80F0-489C-B50A-61A5EA49442A}" presName="node" presStyleLbl="node1" presStyleIdx="3" presStyleCnt="6" custLinFactNeighborX="-1708" custLinFactNeighborY="-13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32C312-6342-449E-9ADD-1048F2A051A0}" type="pres">
      <dgm:prSet presAssocID="{139CFD36-220A-42C0-B781-3FAE46A86D50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D3089D1E-73FD-413F-A397-12C458AFC91D}" type="pres">
      <dgm:prSet presAssocID="{139CFD36-220A-42C0-B781-3FAE46A86D50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CEB43ECB-7226-45FF-AF28-67B0C4F4AAB3}" type="pres">
      <dgm:prSet presAssocID="{8CC840E3-0FED-4B63-8DE6-E033F72EF443}" presName="node" presStyleLbl="node1" presStyleIdx="4" presStyleCnt="6" custScaleX="172060" custScaleY="120170" custLinFactNeighborX="-12756" custLinFactNeighborY="-1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CD65DF-66FD-4BB3-B9BF-11064B7DE86A}" type="pres">
      <dgm:prSet presAssocID="{C4AE3D4F-47CF-41CC-8C3B-D464685B2E0E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DFB8D519-0E9E-4530-B250-19C084D759F9}" type="pres">
      <dgm:prSet presAssocID="{C4AE3D4F-47CF-41CC-8C3B-D464685B2E0E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859E5574-AE5D-47A4-BD18-D71C64C68F17}" type="pres">
      <dgm:prSet presAssocID="{DC08C2E5-FC17-4320-A71C-8953FFB57780}" presName="node" presStyleLbl="node1" presStyleIdx="5" presStyleCnt="6" custLinFactNeighborX="-18048" custLinFactNeighborY="8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0B9D2E-C446-4C45-B1C2-424FFBAD77E1}" type="presOf" srcId="{39FB5ED7-05AB-44C1-A712-F03169B81D24}" destId="{61FD19DC-1C4D-4968-9620-10888AF63454}" srcOrd="0" destOrd="0" presId="urn:microsoft.com/office/officeart/2005/8/layout/process1"/>
    <dgm:cxn modelId="{213C91E9-4BF5-4C7B-AE79-60AD924AF846}" type="presOf" srcId="{DC08C2E5-FC17-4320-A71C-8953FFB57780}" destId="{859E5574-AE5D-47A4-BD18-D71C64C68F17}" srcOrd="0" destOrd="0" presId="urn:microsoft.com/office/officeart/2005/8/layout/process1"/>
    <dgm:cxn modelId="{23D21F6D-587C-42DF-9EDD-F9DF940C26F6}" srcId="{3F60254E-02FC-45E6-BBAA-306310E113F1}" destId="{DC08C2E5-FC17-4320-A71C-8953FFB57780}" srcOrd="5" destOrd="0" parTransId="{C009F829-472A-42E5-840D-6676A260DDDE}" sibTransId="{21345563-0DF3-4D36-9F44-80A996430BA8}"/>
    <dgm:cxn modelId="{D6E83FBA-7DCD-4971-8A98-AEA43BA8C0FD}" type="presOf" srcId="{C4AE3D4F-47CF-41CC-8C3B-D464685B2E0E}" destId="{DFB8D519-0E9E-4530-B250-19C084D759F9}" srcOrd="1" destOrd="0" presId="urn:microsoft.com/office/officeart/2005/8/layout/process1"/>
    <dgm:cxn modelId="{976E060D-9E67-4159-9CC6-EDFA30AE7BF8}" type="presOf" srcId="{8CC840E3-0FED-4B63-8DE6-E033F72EF443}" destId="{CEB43ECB-7226-45FF-AF28-67B0C4F4AAB3}" srcOrd="0" destOrd="0" presId="urn:microsoft.com/office/officeart/2005/8/layout/process1"/>
    <dgm:cxn modelId="{F3959F7E-7618-4671-9F9A-D6BA639B96A5}" type="presOf" srcId="{7BFCAA4D-A551-4DF2-9CB3-6A371843C13B}" destId="{F1154195-ED4A-4079-9494-D59BAC9D3796}" srcOrd="1" destOrd="0" presId="urn:microsoft.com/office/officeart/2005/8/layout/process1"/>
    <dgm:cxn modelId="{AD9D5FE0-CE2C-4C01-9755-9F275B9C8DE1}" type="presOf" srcId="{139CFD36-220A-42C0-B781-3FAE46A86D50}" destId="{D3089D1E-73FD-413F-A397-12C458AFC91D}" srcOrd="1" destOrd="0" presId="urn:microsoft.com/office/officeart/2005/8/layout/process1"/>
    <dgm:cxn modelId="{50CCE4F9-AAF1-4A7B-991F-29FFD990FB09}" type="presOf" srcId="{40DEEDE0-F732-468D-ACF0-EFCA7108AFCD}" destId="{E16438C9-8C74-460C-A961-864E78879DA8}" srcOrd="0" destOrd="0" presId="urn:microsoft.com/office/officeart/2005/8/layout/process1"/>
    <dgm:cxn modelId="{15AF6CA9-E35B-412A-88AD-9502F45EF014}" type="presOf" srcId="{7BFCAA4D-A551-4DF2-9CB3-6A371843C13B}" destId="{F976EC17-8037-4106-A7B5-A2CF10321457}" srcOrd="0" destOrd="0" presId="urn:microsoft.com/office/officeart/2005/8/layout/process1"/>
    <dgm:cxn modelId="{DAF540B7-1C25-497D-92F8-28612680A1D9}" srcId="{3F60254E-02FC-45E6-BBAA-306310E113F1}" destId="{99726593-0C23-4BC8-9EFB-DD188A363DF1}" srcOrd="0" destOrd="0" parTransId="{4AFCC5DF-EE2B-49C9-B222-B3108513560D}" sibTransId="{09264753-739F-4D1E-BB00-D4A61376B097}"/>
    <dgm:cxn modelId="{71D5DC80-7E17-4216-ABF7-21ECB1EA1C19}" srcId="{3F60254E-02FC-45E6-BBAA-306310E113F1}" destId="{B63AEF5C-80F0-489C-B50A-61A5EA49442A}" srcOrd="3" destOrd="0" parTransId="{030C4331-89E3-4B57-A530-59965AF8C7AF}" sibTransId="{139CFD36-220A-42C0-B781-3FAE46A86D50}"/>
    <dgm:cxn modelId="{F7F972F3-51A8-4BB0-9BBC-BC9C97D988B6}" srcId="{3F60254E-02FC-45E6-BBAA-306310E113F1}" destId="{F579BB9E-2111-44E1-AC22-D8FFBBB64679}" srcOrd="2" destOrd="0" parTransId="{7DEB6889-3D3D-43D4-9D80-6881414C0993}" sibTransId="{39FB5ED7-05AB-44C1-A712-F03169B81D24}"/>
    <dgm:cxn modelId="{FBC6AA4C-F892-44C8-AA0B-5F61E1B692AB}" type="presOf" srcId="{139CFD36-220A-42C0-B781-3FAE46A86D50}" destId="{C832C312-6342-449E-9ADD-1048F2A051A0}" srcOrd="0" destOrd="0" presId="urn:microsoft.com/office/officeart/2005/8/layout/process1"/>
    <dgm:cxn modelId="{99CC61F3-7238-4DA0-97E8-DC52E9442DB3}" type="presOf" srcId="{C4AE3D4F-47CF-41CC-8C3B-D464685B2E0E}" destId="{32CD65DF-66FD-4BB3-B9BF-11064B7DE86A}" srcOrd="0" destOrd="0" presId="urn:microsoft.com/office/officeart/2005/8/layout/process1"/>
    <dgm:cxn modelId="{268F63D9-945D-444C-9CD1-34DFB167DEA6}" srcId="{3F60254E-02FC-45E6-BBAA-306310E113F1}" destId="{8CC840E3-0FED-4B63-8DE6-E033F72EF443}" srcOrd="4" destOrd="0" parTransId="{081E5D3F-1103-4580-A154-681696A868A8}" sibTransId="{C4AE3D4F-47CF-41CC-8C3B-D464685B2E0E}"/>
    <dgm:cxn modelId="{8DD96E7B-E08E-490D-85E0-11CBF6FB8048}" type="presOf" srcId="{B63AEF5C-80F0-489C-B50A-61A5EA49442A}" destId="{00777966-8C0F-4E69-B55A-2B8A7776426D}" srcOrd="0" destOrd="0" presId="urn:microsoft.com/office/officeart/2005/8/layout/process1"/>
    <dgm:cxn modelId="{5B85CE4F-460F-4850-B6AC-2958D38142BF}" type="presOf" srcId="{39FB5ED7-05AB-44C1-A712-F03169B81D24}" destId="{883F193A-757A-4737-A862-27AA9A86755D}" srcOrd="1" destOrd="0" presId="urn:microsoft.com/office/officeart/2005/8/layout/process1"/>
    <dgm:cxn modelId="{01CAC8BE-1C9B-4032-A758-50C06CA58D10}" type="presOf" srcId="{3F60254E-02FC-45E6-BBAA-306310E113F1}" destId="{6CC63778-2FEF-4808-921D-10AC7C0EEFBF}" srcOrd="0" destOrd="0" presId="urn:microsoft.com/office/officeart/2005/8/layout/process1"/>
    <dgm:cxn modelId="{F012FB68-444E-40F5-A08E-FC6D8E237F90}" srcId="{3F60254E-02FC-45E6-BBAA-306310E113F1}" destId="{40DEEDE0-F732-468D-ACF0-EFCA7108AFCD}" srcOrd="1" destOrd="0" parTransId="{DD56937F-DC32-4370-A904-84567F9F2068}" sibTransId="{7BFCAA4D-A551-4DF2-9CB3-6A371843C13B}"/>
    <dgm:cxn modelId="{46A22ACC-E208-4F7A-AED4-E224B60AB9AA}" type="presOf" srcId="{F579BB9E-2111-44E1-AC22-D8FFBBB64679}" destId="{1F416B98-FD1D-4844-AD97-DA7A53F4B970}" srcOrd="0" destOrd="0" presId="urn:microsoft.com/office/officeart/2005/8/layout/process1"/>
    <dgm:cxn modelId="{E7EC4F9B-EAF9-4319-90FF-98F234D4D02F}" type="presOf" srcId="{09264753-739F-4D1E-BB00-D4A61376B097}" destId="{2FE49109-2C93-4060-AFF3-F79719DDA286}" srcOrd="0" destOrd="0" presId="urn:microsoft.com/office/officeart/2005/8/layout/process1"/>
    <dgm:cxn modelId="{AED1BD1C-7DF6-40BE-B459-25E42B232086}" type="presOf" srcId="{99726593-0C23-4BC8-9EFB-DD188A363DF1}" destId="{8D7CDE1D-FC50-467D-8A2C-9543DB4EC377}" srcOrd="0" destOrd="0" presId="urn:microsoft.com/office/officeart/2005/8/layout/process1"/>
    <dgm:cxn modelId="{0C4E750F-2A2D-461D-8BB1-4854FEC48E64}" type="presOf" srcId="{09264753-739F-4D1E-BB00-D4A61376B097}" destId="{ABA9A5F1-BCE2-449D-94B8-3E4FA4A05757}" srcOrd="1" destOrd="0" presId="urn:microsoft.com/office/officeart/2005/8/layout/process1"/>
    <dgm:cxn modelId="{F6412681-E40E-44C8-A1AE-AECCD42A5782}" type="presParOf" srcId="{6CC63778-2FEF-4808-921D-10AC7C0EEFBF}" destId="{8D7CDE1D-FC50-467D-8A2C-9543DB4EC377}" srcOrd="0" destOrd="0" presId="urn:microsoft.com/office/officeart/2005/8/layout/process1"/>
    <dgm:cxn modelId="{FC0AE877-2EBA-467A-9C18-8A6780E62BB0}" type="presParOf" srcId="{6CC63778-2FEF-4808-921D-10AC7C0EEFBF}" destId="{2FE49109-2C93-4060-AFF3-F79719DDA286}" srcOrd="1" destOrd="0" presId="urn:microsoft.com/office/officeart/2005/8/layout/process1"/>
    <dgm:cxn modelId="{A8FB8AB1-B836-48A4-B1D6-6D4E731237E0}" type="presParOf" srcId="{2FE49109-2C93-4060-AFF3-F79719DDA286}" destId="{ABA9A5F1-BCE2-449D-94B8-3E4FA4A05757}" srcOrd="0" destOrd="0" presId="urn:microsoft.com/office/officeart/2005/8/layout/process1"/>
    <dgm:cxn modelId="{46CD013C-09AD-4316-ABC4-96339BB05B8E}" type="presParOf" srcId="{6CC63778-2FEF-4808-921D-10AC7C0EEFBF}" destId="{E16438C9-8C74-460C-A961-864E78879DA8}" srcOrd="2" destOrd="0" presId="urn:microsoft.com/office/officeart/2005/8/layout/process1"/>
    <dgm:cxn modelId="{87D40D65-62BD-459C-8301-94B3ED743451}" type="presParOf" srcId="{6CC63778-2FEF-4808-921D-10AC7C0EEFBF}" destId="{F976EC17-8037-4106-A7B5-A2CF10321457}" srcOrd="3" destOrd="0" presId="urn:microsoft.com/office/officeart/2005/8/layout/process1"/>
    <dgm:cxn modelId="{B931B4DB-EB08-4E7B-881D-2058E625C42A}" type="presParOf" srcId="{F976EC17-8037-4106-A7B5-A2CF10321457}" destId="{F1154195-ED4A-4079-9494-D59BAC9D3796}" srcOrd="0" destOrd="0" presId="urn:microsoft.com/office/officeart/2005/8/layout/process1"/>
    <dgm:cxn modelId="{BFA5D4FA-6438-4FDB-81A4-29A5CAF20428}" type="presParOf" srcId="{6CC63778-2FEF-4808-921D-10AC7C0EEFBF}" destId="{1F416B98-FD1D-4844-AD97-DA7A53F4B970}" srcOrd="4" destOrd="0" presId="urn:microsoft.com/office/officeart/2005/8/layout/process1"/>
    <dgm:cxn modelId="{DC5543C5-153E-4389-B207-EF3D91BDD267}" type="presParOf" srcId="{6CC63778-2FEF-4808-921D-10AC7C0EEFBF}" destId="{61FD19DC-1C4D-4968-9620-10888AF63454}" srcOrd="5" destOrd="0" presId="urn:microsoft.com/office/officeart/2005/8/layout/process1"/>
    <dgm:cxn modelId="{F58A1F8F-73E4-4DE0-9011-DBBD748E6C19}" type="presParOf" srcId="{61FD19DC-1C4D-4968-9620-10888AF63454}" destId="{883F193A-757A-4737-A862-27AA9A86755D}" srcOrd="0" destOrd="0" presId="urn:microsoft.com/office/officeart/2005/8/layout/process1"/>
    <dgm:cxn modelId="{DA1AC283-B7EB-4A6C-B8E9-8A63D114C869}" type="presParOf" srcId="{6CC63778-2FEF-4808-921D-10AC7C0EEFBF}" destId="{00777966-8C0F-4E69-B55A-2B8A7776426D}" srcOrd="6" destOrd="0" presId="urn:microsoft.com/office/officeart/2005/8/layout/process1"/>
    <dgm:cxn modelId="{0A348F63-6083-40B9-8859-94111208C500}" type="presParOf" srcId="{6CC63778-2FEF-4808-921D-10AC7C0EEFBF}" destId="{C832C312-6342-449E-9ADD-1048F2A051A0}" srcOrd="7" destOrd="0" presId="urn:microsoft.com/office/officeart/2005/8/layout/process1"/>
    <dgm:cxn modelId="{638BBDC7-0D89-4F26-B40C-509016CF40A8}" type="presParOf" srcId="{C832C312-6342-449E-9ADD-1048F2A051A0}" destId="{D3089D1E-73FD-413F-A397-12C458AFC91D}" srcOrd="0" destOrd="0" presId="urn:microsoft.com/office/officeart/2005/8/layout/process1"/>
    <dgm:cxn modelId="{1E66F714-F47A-44FA-BDC0-CB589368AB25}" type="presParOf" srcId="{6CC63778-2FEF-4808-921D-10AC7C0EEFBF}" destId="{CEB43ECB-7226-45FF-AF28-67B0C4F4AAB3}" srcOrd="8" destOrd="0" presId="urn:microsoft.com/office/officeart/2005/8/layout/process1"/>
    <dgm:cxn modelId="{EBD72310-948E-48DD-B100-E95D368FE6BD}" type="presParOf" srcId="{6CC63778-2FEF-4808-921D-10AC7C0EEFBF}" destId="{32CD65DF-66FD-4BB3-B9BF-11064B7DE86A}" srcOrd="9" destOrd="0" presId="urn:microsoft.com/office/officeart/2005/8/layout/process1"/>
    <dgm:cxn modelId="{FD191422-46E8-461B-9D5F-1E6E590D781B}" type="presParOf" srcId="{32CD65DF-66FD-4BB3-B9BF-11064B7DE86A}" destId="{DFB8D519-0E9E-4530-B250-19C084D759F9}" srcOrd="0" destOrd="0" presId="urn:microsoft.com/office/officeart/2005/8/layout/process1"/>
    <dgm:cxn modelId="{4B94A2E8-3055-40A0-8A09-E9649AFF8CE7}" type="presParOf" srcId="{6CC63778-2FEF-4808-921D-10AC7C0EEFBF}" destId="{859E5574-AE5D-47A4-BD18-D71C64C68F1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616FF-CE8D-4AD6-ADA2-AB1A6552C8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24F075-80AA-461F-98C6-CF7CED6DE95A}">
      <dgm:prSet phldrT="[文本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dirty="0"/>
            <a:t>国家奖学金</a:t>
          </a:r>
        </a:p>
      </dgm:t>
    </dgm:pt>
    <dgm:pt modelId="{BC834FAF-E88E-4535-86D1-0F6336ACD9B6}" type="parTrans" cxnId="{B78E89E8-6D66-4BA0-9BCE-E3BE91EC0554}">
      <dgm:prSet/>
      <dgm:spPr/>
      <dgm:t>
        <a:bodyPr/>
        <a:lstStyle/>
        <a:p>
          <a:endParaRPr lang="zh-CN" altLang="en-US"/>
        </a:p>
      </dgm:t>
    </dgm:pt>
    <dgm:pt modelId="{3ADCDA68-89DC-48FF-AE4D-02D438467EE3}" type="sibTrans" cxnId="{B78E89E8-6D66-4BA0-9BCE-E3BE91EC0554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zh-CN" altLang="en-US"/>
        </a:p>
      </dgm:t>
    </dgm:pt>
    <dgm:pt modelId="{10101D8D-9961-4A49-A9D6-EBD5F4E04E2E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zh-CN" altLang="en-US" dirty="0"/>
            <a:t>学院审核</a:t>
          </a:r>
        </a:p>
      </dgm:t>
    </dgm:pt>
    <dgm:pt modelId="{C0FB4791-C4D7-475F-BB20-3A1752727053}" type="parTrans" cxnId="{121E36BB-6012-46AB-A8BF-DFFBD4D45ECC}">
      <dgm:prSet/>
      <dgm:spPr/>
      <dgm:t>
        <a:bodyPr/>
        <a:lstStyle/>
        <a:p>
          <a:endParaRPr lang="zh-CN" altLang="en-US"/>
        </a:p>
      </dgm:t>
    </dgm:pt>
    <dgm:pt modelId="{3D191AA4-C649-497B-9075-2577005284FF}" type="sibTrans" cxnId="{121E36BB-6012-46AB-A8BF-DFFBD4D45ECC}">
      <dgm:prSet/>
      <dgm:spPr/>
      <dgm:t>
        <a:bodyPr/>
        <a:lstStyle/>
        <a:p>
          <a:endParaRPr lang="zh-CN" altLang="en-US"/>
        </a:p>
      </dgm:t>
    </dgm:pt>
    <dgm:pt modelId="{93E60927-3EE7-4CF0-8935-92B0587D9284}" type="pres">
      <dgm:prSet presAssocID="{189616FF-CE8D-4AD6-ADA2-AB1A6552C8FC}" presName="Name0" presStyleCnt="0">
        <dgm:presLayoutVars>
          <dgm:dir/>
          <dgm:resizeHandles val="exact"/>
        </dgm:presLayoutVars>
      </dgm:prSet>
      <dgm:spPr/>
    </dgm:pt>
    <dgm:pt modelId="{87E6D7D2-667A-4B54-8942-482134194F3C}" type="pres">
      <dgm:prSet presAssocID="{3024F075-80AA-461F-98C6-CF7CED6DE95A}" presName="node" presStyleLbl="node1" presStyleIdx="0" presStyleCnt="2" custScaleX="101659" custScaleY="90469" custLinFactNeighborX="7804" custLinFactNeighborY="10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0FCE33-79AE-4DB1-B844-9E87DFC80B44}" type="pres">
      <dgm:prSet presAssocID="{3ADCDA68-89DC-48FF-AE4D-02D438467EE3}" presName="sibTrans" presStyleLbl="sibTrans2D1" presStyleIdx="0" presStyleCnt="1" custLinFactNeighborX="-4992" custLinFactNeighborY="-12226"/>
      <dgm:spPr/>
      <dgm:t>
        <a:bodyPr/>
        <a:lstStyle/>
        <a:p>
          <a:endParaRPr lang="zh-CN" altLang="en-US"/>
        </a:p>
      </dgm:t>
    </dgm:pt>
    <dgm:pt modelId="{0F5BCF5F-B072-4FC8-82FC-34BC7A07520E}" type="pres">
      <dgm:prSet presAssocID="{3ADCDA68-89DC-48FF-AE4D-02D438467EE3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8778314B-FF23-444E-B61A-4131B5B8140C}" type="pres">
      <dgm:prSet presAssocID="{10101D8D-9961-4A49-A9D6-EBD5F4E04E2E}" presName="node" presStyleLbl="node1" presStyleIdx="1" presStyleCnt="2" custScaleX="100000" custScaleY="97764" custLinFactNeighborX="17689" custLinFactNeighborY="-38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EFFAA2-4E0D-490F-A352-5D9638D1B72C}" type="presOf" srcId="{3ADCDA68-89DC-48FF-AE4D-02D438467EE3}" destId="{680FCE33-79AE-4DB1-B844-9E87DFC80B44}" srcOrd="0" destOrd="0" presId="urn:microsoft.com/office/officeart/2005/8/layout/process1"/>
    <dgm:cxn modelId="{0D64092E-FF7F-48DC-ADD3-A385BD87804A}" type="presOf" srcId="{189616FF-CE8D-4AD6-ADA2-AB1A6552C8FC}" destId="{93E60927-3EE7-4CF0-8935-92B0587D9284}" srcOrd="0" destOrd="0" presId="urn:microsoft.com/office/officeart/2005/8/layout/process1"/>
    <dgm:cxn modelId="{3B1E6B54-FEF5-4C8A-B2AF-3A5DE2A85FD4}" type="presOf" srcId="{3ADCDA68-89DC-48FF-AE4D-02D438467EE3}" destId="{0F5BCF5F-B072-4FC8-82FC-34BC7A07520E}" srcOrd="1" destOrd="0" presId="urn:microsoft.com/office/officeart/2005/8/layout/process1"/>
    <dgm:cxn modelId="{B78E89E8-6D66-4BA0-9BCE-E3BE91EC0554}" srcId="{189616FF-CE8D-4AD6-ADA2-AB1A6552C8FC}" destId="{3024F075-80AA-461F-98C6-CF7CED6DE95A}" srcOrd="0" destOrd="0" parTransId="{BC834FAF-E88E-4535-86D1-0F6336ACD9B6}" sibTransId="{3ADCDA68-89DC-48FF-AE4D-02D438467EE3}"/>
    <dgm:cxn modelId="{4DBFB1B4-5802-4EA6-97DF-1214B417DE9F}" type="presOf" srcId="{3024F075-80AA-461F-98C6-CF7CED6DE95A}" destId="{87E6D7D2-667A-4B54-8942-482134194F3C}" srcOrd="0" destOrd="0" presId="urn:microsoft.com/office/officeart/2005/8/layout/process1"/>
    <dgm:cxn modelId="{327072BE-2B5F-4BF9-8F36-0C85DDCADF95}" type="presOf" srcId="{10101D8D-9961-4A49-A9D6-EBD5F4E04E2E}" destId="{8778314B-FF23-444E-B61A-4131B5B8140C}" srcOrd="0" destOrd="0" presId="urn:microsoft.com/office/officeart/2005/8/layout/process1"/>
    <dgm:cxn modelId="{121E36BB-6012-46AB-A8BF-DFFBD4D45ECC}" srcId="{189616FF-CE8D-4AD6-ADA2-AB1A6552C8FC}" destId="{10101D8D-9961-4A49-A9D6-EBD5F4E04E2E}" srcOrd="1" destOrd="0" parTransId="{C0FB4791-C4D7-475F-BB20-3A1752727053}" sibTransId="{3D191AA4-C649-497B-9075-2577005284FF}"/>
    <dgm:cxn modelId="{C9070F70-E172-483B-86FF-BB2A27F67A4E}" type="presParOf" srcId="{93E60927-3EE7-4CF0-8935-92B0587D9284}" destId="{87E6D7D2-667A-4B54-8942-482134194F3C}" srcOrd="0" destOrd="0" presId="urn:microsoft.com/office/officeart/2005/8/layout/process1"/>
    <dgm:cxn modelId="{A3F15C1A-51D4-41D3-ABDA-3463E8B70F32}" type="presParOf" srcId="{93E60927-3EE7-4CF0-8935-92B0587D9284}" destId="{680FCE33-79AE-4DB1-B844-9E87DFC80B44}" srcOrd="1" destOrd="0" presId="urn:microsoft.com/office/officeart/2005/8/layout/process1"/>
    <dgm:cxn modelId="{AF92CE1B-F458-4C41-A448-7DCE71C344AF}" type="presParOf" srcId="{680FCE33-79AE-4DB1-B844-9E87DFC80B44}" destId="{0F5BCF5F-B072-4FC8-82FC-34BC7A07520E}" srcOrd="0" destOrd="0" presId="urn:microsoft.com/office/officeart/2005/8/layout/process1"/>
    <dgm:cxn modelId="{2FBA1722-A2BA-4DAC-ACFF-81F8ED61843F}" type="presParOf" srcId="{93E60927-3EE7-4CF0-8935-92B0587D9284}" destId="{8778314B-FF23-444E-B61A-4131B5B8140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DE1D-FC50-467D-8A2C-9543DB4EC377}">
      <dsp:nvSpPr>
        <dsp:cNvPr id="0" name=""/>
        <dsp:cNvSpPr/>
      </dsp:nvSpPr>
      <dsp:spPr>
        <a:xfrm>
          <a:off x="953" y="2242147"/>
          <a:ext cx="905866" cy="7417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基本信息填写</a:t>
          </a:r>
        </a:p>
      </dsp:txBody>
      <dsp:txXfrm>
        <a:off x="22679" y="2263873"/>
        <a:ext cx="862414" cy="698314"/>
      </dsp:txXfrm>
    </dsp:sp>
    <dsp:sp modelId="{2FE49109-2C93-4060-AFF3-F79719DDA286}">
      <dsp:nvSpPr>
        <dsp:cNvPr id="0" name=""/>
        <dsp:cNvSpPr/>
      </dsp:nvSpPr>
      <dsp:spPr>
        <a:xfrm rot="69591">
          <a:off x="999110" y="2513723"/>
          <a:ext cx="195738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999116" y="2558060"/>
        <a:ext cx="137017" cy="134792"/>
      </dsp:txXfrm>
    </dsp:sp>
    <dsp:sp modelId="{E16438C9-8C74-460C-A961-864E78879DA8}">
      <dsp:nvSpPr>
        <dsp:cNvPr id="0" name=""/>
        <dsp:cNvSpPr/>
      </dsp:nvSpPr>
      <dsp:spPr>
        <a:xfrm>
          <a:off x="1276062" y="2268108"/>
          <a:ext cx="1137903" cy="74617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学院审核</a:t>
          </a:r>
          <a:endParaRPr lang="en-US" altLang="zh-CN" sz="1400" kern="1200" dirty="0"/>
        </a:p>
      </dsp:txBody>
      <dsp:txXfrm>
        <a:off x="1297917" y="2289963"/>
        <a:ext cx="1094193" cy="702462"/>
      </dsp:txXfrm>
    </dsp:sp>
    <dsp:sp modelId="{F976EC17-8037-4106-A7B5-A2CF10321457}">
      <dsp:nvSpPr>
        <dsp:cNvPr id="0" name=""/>
        <dsp:cNvSpPr/>
      </dsp:nvSpPr>
      <dsp:spPr>
        <a:xfrm rot="19589506">
          <a:off x="2479995" y="2032164"/>
          <a:ext cx="230443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2485595" y="2095698"/>
        <a:ext cx="163047" cy="134792"/>
      </dsp:txXfrm>
    </dsp:sp>
    <dsp:sp modelId="{1F416B98-FD1D-4844-AD97-DA7A53F4B970}">
      <dsp:nvSpPr>
        <dsp:cNvPr id="0" name=""/>
        <dsp:cNvSpPr/>
      </dsp:nvSpPr>
      <dsp:spPr>
        <a:xfrm>
          <a:off x="2771047" y="1357308"/>
          <a:ext cx="905866" cy="7417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困难认定</a:t>
          </a:r>
        </a:p>
      </dsp:txBody>
      <dsp:txXfrm>
        <a:off x="2792773" y="1379034"/>
        <a:ext cx="862414" cy="698314"/>
      </dsp:txXfrm>
    </dsp:sp>
    <dsp:sp modelId="{61FD19DC-1C4D-4968-9620-10888AF63454}">
      <dsp:nvSpPr>
        <dsp:cNvPr id="0" name=""/>
        <dsp:cNvSpPr/>
      </dsp:nvSpPr>
      <dsp:spPr>
        <a:xfrm rot="21571854">
          <a:off x="3765950" y="1610654"/>
          <a:ext cx="188769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3765951" y="1655817"/>
        <a:ext cx="132138" cy="134792"/>
      </dsp:txXfrm>
    </dsp:sp>
    <dsp:sp modelId="{00777966-8C0F-4E69-B55A-2B8A7776426D}">
      <dsp:nvSpPr>
        <dsp:cNvPr id="0" name=""/>
        <dsp:cNvSpPr/>
      </dsp:nvSpPr>
      <dsp:spPr>
        <a:xfrm>
          <a:off x="4033071" y="1346975"/>
          <a:ext cx="905866" cy="74176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学院审核</a:t>
          </a:r>
        </a:p>
      </dsp:txBody>
      <dsp:txXfrm>
        <a:off x="4054797" y="1368701"/>
        <a:ext cx="862414" cy="698314"/>
      </dsp:txXfrm>
    </dsp:sp>
    <dsp:sp modelId="{C832C312-6342-449E-9ADD-1048F2A051A0}">
      <dsp:nvSpPr>
        <dsp:cNvPr id="0" name=""/>
        <dsp:cNvSpPr/>
      </dsp:nvSpPr>
      <dsp:spPr>
        <a:xfrm rot="21596834">
          <a:off x="5019516" y="1604961"/>
          <a:ext cx="170826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5019516" y="1649916"/>
        <a:ext cx="119578" cy="134792"/>
      </dsp:txXfrm>
    </dsp:sp>
    <dsp:sp modelId="{CEB43ECB-7226-45FF-AF28-67B0C4F4AAB3}">
      <dsp:nvSpPr>
        <dsp:cNvPr id="0" name=""/>
        <dsp:cNvSpPr/>
      </dsp:nvSpPr>
      <dsp:spPr>
        <a:xfrm>
          <a:off x="5261252" y="1270737"/>
          <a:ext cx="1558633" cy="89138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400" kern="1200" dirty="0"/>
            <a:t>国家励志奖学金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国家助学金</a:t>
          </a:r>
        </a:p>
      </dsp:txBody>
      <dsp:txXfrm>
        <a:off x="5287360" y="1296845"/>
        <a:ext cx="1506417" cy="839164"/>
      </dsp:txXfrm>
    </dsp:sp>
    <dsp:sp modelId="{32CD65DF-66FD-4BB3-B9BF-11064B7DE86A}">
      <dsp:nvSpPr>
        <dsp:cNvPr id="0" name=""/>
        <dsp:cNvSpPr/>
      </dsp:nvSpPr>
      <dsp:spPr>
        <a:xfrm rot="40027">
          <a:off x="6905672" y="1615232"/>
          <a:ext cx="181893" cy="22465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6905674" y="1659845"/>
        <a:ext cx="127325" cy="134792"/>
      </dsp:txXfrm>
    </dsp:sp>
    <dsp:sp modelId="{859E5574-AE5D-47A4-BD18-D71C64C68F17}">
      <dsp:nvSpPr>
        <dsp:cNvPr id="0" name=""/>
        <dsp:cNvSpPr/>
      </dsp:nvSpPr>
      <dsp:spPr>
        <a:xfrm>
          <a:off x="7163056" y="1363888"/>
          <a:ext cx="905866" cy="74176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学院审核</a:t>
          </a:r>
        </a:p>
      </dsp:txBody>
      <dsp:txXfrm>
        <a:off x="7184782" y="1385614"/>
        <a:ext cx="862414" cy="698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D7D2-667A-4B54-8942-482134194F3C}">
      <dsp:nvSpPr>
        <dsp:cNvPr id="0" name=""/>
        <dsp:cNvSpPr/>
      </dsp:nvSpPr>
      <dsp:spPr>
        <a:xfrm>
          <a:off x="37042" y="84732"/>
          <a:ext cx="1180713" cy="63044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国家奖学金</a:t>
          </a:r>
        </a:p>
      </dsp:txBody>
      <dsp:txXfrm>
        <a:off x="55507" y="103197"/>
        <a:ext cx="1143783" cy="593518"/>
      </dsp:txXfrm>
    </dsp:sp>
    <dsp:sp modelId="{680FCE33-79AE-4DB1-B844-9E87DFC80B44}">
      <dsp:nvSpPr>
        <dsp:cNvPr id="0" name=""/>
        <dsp:cNvSpPr/>
      </dsp:nvSpPr>
      <dsp:spPr>
        <a:xfrm rot="21526967">
          <a:off x="1313652" y="203482"/>
          <a:ext cx="227479" cy="28803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313660" y="261815"/>
        <a:ext cx="159235" cy="172822"/>
      </dsp:txXfrm>
    </dsp:sp>
    <dsp:sp modelId="{8778314B-FF23-444E-B61A-4131B5B8140C}">
      <dsp:nvSpPr>
        <dsp:cNvPr id="0" name=""/>
        <dsp:cNvSpPr/>
      </dsp:nvSpPr>
      <dsp:spPr>
        <a:xfrm>
          <a:off x="1646866" y="25314"/>
          <a:ext cx="1161445" cy="681285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学院审核</a:t>
          </a:r>
        </a:p>
      </dsp:txBody>
      <dsp:txXfrm>
        <a:off x="1666820" y="45268"/>
        <a:ext cx="1121537" cy="64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722E-B1CE-4E7C-9DA8-6D87DD18C62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2BFF-CF86-4A4D-B2AE-372F0F9C3E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47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2BFF-CF86-4A4D-B2AE-372F0F9C3E4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1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7"/>
          <a:stretch/>
        </p:blipFill>
        <p:spPr>
          <a:xfrm>
            <a:off x="-44219" y="4388424"/>
            <a:ext cx="9168882" cy="2496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90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5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7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/>
        </p:blipFill>
        <p:spPr>
          <a:xfrm>
            <a:off x="-23326" y="4531149"/>
            <a:ext cx="9144000" cy="235423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86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2276856"/>
            <a:ext cx="6181344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044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6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9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8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56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2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30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76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8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2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4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8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6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037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0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76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9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3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2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4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8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55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6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3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8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21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54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2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3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0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6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0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48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3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9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08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2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07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E8CC-8278-479D-A2A8-485832435162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6963-213D-466B-A9F4-F52C72F0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7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70" r:id="rId2"/>
    <p:sldLayoutId id="2147483825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56" r:id="rId14"/>
    <p:sldLayoutId id="2147483840" r:id="rId15"/>
    <p:sldLayoutId id="2147483841" r:id="rId16"/>
    <p:sldLayoutId id="2147483842" r:id="rId17"/>
    <p:sldLayoutId id="2147483702" r:id="rId18"/>
    <p:sldLayoutId id="2147483913" r:id="rId19"/>
    <p:sldLayoutId id="2147483914" r:id="rId20"/>
    <p:sldLayoutId id="2147483915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890-BB79-457F-8C95-55E402C1A33B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A86-91B1-4A13-B3E6-DEEABE6A0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9" r:id="rId2"/>
    <p:sldLayoutId id="2147483864" r:id="rId3"/>
    <p:sldLayoutId id="2147483865" r:id="rId4"/>
    <p:sldLayoutId id="2147483866" r:id="rId5"/>
    <p:sldLayoutId id="2147483867" r:id="rId6"/>
    <p:sldLayoutId id="21474838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7037-7B1F-4E90-B00A-AAE75D1DB9AC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9704-9807-44FC-9C36-1FB19E27A7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43" r:id="rId12"/>
    <p:sldLayoutId id="21474838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ywxt.gxzz.haedu.gov.c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ywxt.gxzz.haedu.cn/Home/SignIn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wxt.gxzz.haedu.cn/Home/SignI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4" Type="http://schemas.openxmlformats.org/officeDocument/2006/relationships/slide" Target="slid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08720"/>
            <a:ext cx="7295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河南省高校学生资助系统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操作培训</a:t>
            </a:r>
          </a:p>
        </p:txBody>
      </p:sp>
      <p:sp>
        <p:nvSpPr>
          <p:cNvPr id="3" name="矩形 2"/>
          <p:cNvSpPr/>
          <p:nvPr/>
        </p:nvSpPr>
        <p:spPr>
          <a:xfrm>
            <a:off x="6136163" y="5877272"/>
            <a:ext cx="3067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学生资助服务中心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二〇二〇年九月</a:t>
            </a:r>
            <a:endParaRPr lang="zh-CN" altLang="en-US" sz="2400" b="1" dirty="0"/>
          </a:p>
        </p:txBody>
      </p:sp>
      <p:pic>
        <p:nvPicPr>
          <p:cNvPr id="6" name="内容占位符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8586" y="0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952" y="188640"/>
            <a:ext cx="5616624" cy="8640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高校用户及学生用户登录网址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2848803" y="988532"/>
            <a:ext cx="5256584" cy="1126868"/>
          </a:xfrm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 algn="l"/>
            <a:r>
              <a:rPr lang="zh-CN" altLang="en-US" sz="5900" dirty="0">
                <a:solidFill>
                  <a:schemeClr val="tx1"/>
                </a:solidFill>
                <a:latin typeface="+mn-ea"/>
              </a:rPr>
              <a:t>学院：</a:t>
            </a:r>
          </a:p>
          <a:p>
            <a:pPr algn="l"/>
            <a:r>
              <a:rPr lang="en-US" altLang="zh-CN" sz="5900" dirty="0"/>
              <a:t> </a:t>
            </a:r>
            <a:r>
              <a:rPr lang="en-US" altLang="zh-CN" sz="5900" dirty="0">
                <a:hlinkClick r:id="rId2"/>
              </a:rPr>
              <a:t>http://ywxt.gxzz.haedu.gov.cn</a:t>
            </a:r>
            <a:endParaRPr lang="en-US" altLang="zh-CN" sz="5900" dirty="0"/>
          </a:p>
          <a:p>
            <a:pPr algn="l"/>
            <a:endParaRPr lang="en-US" altLang="zh-CN" sz="5900" dirty="0"/>
          </a:p>
        </p:txBody>
      </p:sp>
      <p:pic>
        <p:nvPicPr>
          <p:cNvPr id="6" name="Picture 2" descr="http://p2.so.qhmsg.com/t01d42a8b902fb90cc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" y="2924944"/>
            <a:ext cx="1227514" cy="1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1.jituwang.com/161108/257309-16110QQ12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7093" r="11923" b="32969"/>
          <a:stretch/>
        </p:blipFill>
        <p:spPr bwMode="auto">
          <a:xfrm>
            <a:off x="920737" y="980728"/>
            <a:ext cx="1541124" cy="10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419" y="278092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学生用户：</a:t>
            </a:r>
            <a:endParaRPr lang="en-US" altLang="zh-CN" sz="2400" dirty="0"/>
          </a:p>
          <a:p>
            <a:r>
              <a:rPr lang="zh-CN" altLang="en-US" sz="2400" dirty="0"/>
              <a:t>方式一：在手机浏览器输入网址：</a:t>
            </a:r>
            <a:r>
              <a:rPr lang="en-US" altLang="zh-CN" sz="2400" dirty="0"/>
              <a:t>gxzz.haedu.gov.cn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方式二：微信扫码登录</a:t>
            </a:r>
            <a:endParaRPr lang="en-US" altLang="zh-CN" sz="2400" dirty="0">
              <a:hlinkClick r:id="rId5"/>
            </a:endParaRPr>
          </a:p>
          <a:p>
            <a:r>
              <a:rPr lang="zh-CN" altLang="zh-CN" sz="2400" dirty="0"/>
              <a:t>学校代码：</a:t>
            </a:r>
            <a:r>
              <a:rPr lang="en-US" altLang="zh-CN" sz="2400" dirty="0"/>
              <a:t>10476</a:t>
            </a:r>
            <a:endParaRPr lang="en-US" altLang="zh-CN" sz="2400" dirty="0">
              <a:hlinkClick r:id="rId5"/>
            </a:endParaRPr>
          </a:p>
          <a:p>
            <a:r>
              <a:rPr lang="zh-CN" altLang="en-US" sz="2400" dirty="0"/>
              <a:t>初始密码：身份证后六位（末尾</a:t>
            </a:r>
            <a:r>
              <a:rPr lang="en-US" altLang="zh-CN" sz="2400" dirty="0"/>
              <a:t>X</a:t>
            </a:r>
            <a:r>
              <a:rPr lang="zh-CN" altLang="en-US" sz="2400" dirty="0"/>
              <a:t>大写）</a:t>
            </a:r>
          </a:p>
        </p:txBody>
      </p:sp>
      <p:pic>
        <p:nvPicPr>
          <p:cNvPr id="8" name="图片 7" descr="微信图片_201909201005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881189"/>
            <a:ext cx="1656184" cy="16505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25F56F3-2771-4A40-9A75-760386AA8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2115400"/>
            <a:ext cx="5976664" cy="66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+mj-cs"/>
              </a:rPr>
              <a:t>二、学生账户登录及基本操作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452618" cy="4990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10476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870" y="1027307"/>
            <a:ext cx="33005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学生系统登录方式：</a:t>
            </a:r>
            <a:endParaRPr lang="en-US" altLang="zh-CN" dirty="0"/>
          </a:p>
          <a:p>
            <a:r>
              <a:rPr lang="zh-CN" altLang="en-US" dirty="0"/>
              <a:t>方式一：手机浏览器登录</a:t>
            </a:r>
            <a:r>
              <a:rPr lang="en-US" altLang="zh-CN" dirty="0">
                <a:hlinkClick r:id="rId3"/>
              </a:rPr>
              <a:t>gxzz.haedu.gov.cn</a:t>
            </a:r>
          </a:p>
          <a:p>
            <a:endParaRPr lang="en-US" altLang="zh-CN" dirty="0">
              <a:hlinkClick r:id="rId3"/>
            </a:endParaRPr>
          </a:p>
          <a:p>
            <a:r>
              <a:rPr lang="zh-CN" altLang="en-US" dirty="0"/>
              <a:t>方式二：微信扫码登录</a:t>
            </a:r>
            <a:endParaRPr lang="en-US" altLang="zh-CN" dirty="0">
              <a:hlinkClick r:id="rId3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学校代码：</a:t>
            </a:r>
            <a:r>
              <a:rPr lang="en-US" altLang="zh-CN" dirty="0"/>
              <a:t>10476</a:t>
            </a:r>
            <a:endParaRPr lang="en-US" altLang="zh-CN" dirty="0">
              <a:hlinkClick r:id="rId3"/>
            </a:endParaRPr>
          </a:p>
          <a:p>
            <a:r>
              <a:rPr lang="zh-CN" altLang="en-US" dirty="0"/>
              <a:t>初始密码：身份证后六位（末尾</a:t>
            </a:r>
            <a:r>
              <a:rPr lang="en-US" altLang="zh-CN" dirty="0"/>
              <a:t>X</a:t>
            </a:r>
            <a:r>
              <a:rPr lang="zh-CN" altLang="en-US" dirty="0"/>
              <a:t>大写）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 descr="微信图片_201909201005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6269" y="2492896"/>
            <a:ext cx="1251098" cy="1246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016152"/>
            <a:ext cx="52565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为保证个人账户信息安全，请第一次登录后务必修改密码为复杂密码并牢记。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登录系统采取错误锁定，密码当天输入错误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次的将暂时锁定登录账号，</a:t>
            </a:r>
            <a:r>
              <a:rPr lang="en-US" altLang="zh-CN" dirty="0">
                <a:solidFill>
                  <a:srgbClr val="FF0000"/>
                </a:solidFill>
              </a:rPr>
              <a:t>24</a:t>
            </a:r>
            <a:r>
              <a:rPr lang="zh-CN" altLang="en-US" dirty="0">
                <a:solidFill>
                  <a:srgbClr val="FF0000"/>
                </a:solidFill>
              </a:rPr>
              <a:t>小时后自动解锁，如密码丢失可在首页“忘记密码”进行重置。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/>
          <a:stretch/>
        </p:blipFill>
        <p:spPr>
          <a:xfrm>
            <a:off x="539552" y="1340768"/>
            <a:ext cx="3227975" cy="5026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4825712" y="1024863"/>
            <a:ext cx="3384376" cy="5154726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857728" y="2564904"/>
            <a:ext cx="938408" cy="10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28" y="25795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2.1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学生基本信息填写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275856" y="5661248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1916832"/>
            <a:ext cx="28803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王小明（</a:t>
            </a:r>
            <a:r>
              <a:rPr lang="en-US" altLang="zh-CN" sz="1400" dirty="0"/>
              <a:t>411000********0000</a:t>
            </a:r>
            <a:r>
              <a:rPr lang="zh-CN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54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10900"/>
          <a:stretch/>
        </p:blipFill>
        <p:spPr>
          <a:xfrm>
            <a:off x="4932040" y="404664"/>
            <a:ext cx="3429000" cy="595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001" y="404664"/>
            <a:ext cx="1846659" cy="543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04282" y="188640"/>
            <a:ext cx="3863662" cy="6564296"/>
            <a:chOff x="204282" y="188640"/>
            <a:chExt cx="3863662" cy="65642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2"/>
            <a:stretch/>
          </p:blipFill>
          <p:spPr>
            <a:xfrm>
              <a:off x="204282" y="188640"/>
              <a:ext cx="3863662" cy="6564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692696"/>
              <a:ext cx="2123658" cy="543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395536" y="3470788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547664" y="2276872"/>
            <a:ext cx="302433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60032" y="404664"/>
            <a:ext cx="3600400" cy="2716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979393" y="1076543"/>
            <a:ext cx="226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以上信息由高校管理员导入，请认真核对，如有错误请及时联系高校管理员修改。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09528"/>
            <a:ext cx="3627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0001" y="3310532"/>
            <a:ext cx="24810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以下信息由个人据实填写，开户银行请务必填写校园一卡通卡号。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zh-CN" sz="1600" dirty="0">
                <a:solidFill>
                  <a:srgbClr val="FF0000"/>
                </a:solidFill>
              </a:rPr>
              <a:t>注意：政治面貌如是中共党员注意区分中共预备党员和中共党员</a:t>
            </a:r>
            <a:r>
              <a:rPr lang="zh-CN" altLang="en-US" sz="1600" dirty="0">
                <a:solidFill>
                  <a:srgbClr val="FF0000"/>
                </a:solidFill>
              </a:rPr>
              <a:t>，</a:t>
            </a:r>
            <a:r>
              <a:rPr lang="zh-CN" altLang="zh-CN" sz="1600" dirty="0">
                <a:solidFill>
                  <a:srgbClr val="FF0000"/>
                </a:solidFill>
              </a:rPr>
              <a:t>入党后转正前请填写中共预备党员，已转正的请填写中共党员。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勤工科\Desktop\QQ图片20190921095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/>
          <a:stretch/>
        </p:blipFill>
        <p:spPr bwMode="auto">
          <a:xfrm>
            <a:off x="4716016" y="344840"/>
            <a:ext cx="4124325" cy="51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51520" y="142955"/>
            <a:ext cx="3859213" cy="6565900"/>
            <a:chOff x="251520" y="170433"/>
            <a:chExt cx="3859213" cy="65659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433"/>
              <a:ext cx="3859213" cy="656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4" y="792122"/>
              <a:ext cx="2120900" cy="543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41" y="2564904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8" y="4005064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67665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03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65" y="3605058"/>
            <a:ext cx="3279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8" y="5085184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5004048" y="296056"/>
            <a:ext cx="3781920" cy="62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" y="146050"/>
            <a:ext cx="3745910" cy="637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2421" y="446440"/>
            <a:ext cx="1015663" cy="252028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923928" y="2074781"/>
            <a:ext cx="750697" cy="22183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971599" y="1638017"/>
            <a:ext cx="2160240" cy="33953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/>
        </p:blipFill>
        <p:spPr bwMode="auto">
          <a:xfrm>
            <a:off x="3490047" y="0"/>
            <a:ext cx="3840956" cy="661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1082" y="2508170"/>
            <a:ext cx="375901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人均年收入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家庭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上年收入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人口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数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082" y="1769506"/>
            <a:ext cx="375901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赡养人口数填写家庭中男性成员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岁以上，女性成员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岁以上，无其他经济来源、完全依靠就业者供养的人口数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082" y="1246286"/>
            <a:ext cx="375901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劳动人口数填写家庭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岁以上，除在校就读学生外，家庭可就业、参加劳动的人口数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1082" y="938508"/>
            <a:ext cx="375901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户口本上的人口数</a:t>
            </a:r>
          </a:p>
        </p:txBody>
      </p:sp>
      <p:sp>
        <p:nvSpPr>
          <p:cNvPr id="10" name="矩形 9"/>
          <p:cNvSpPr/>
          <p:nvPr/>
        </p:nvSpPr>
        <p:spPr>
          <a:xfrm>
            <a:off x="1687779" y="4473709"/>
            <a:ext cx="1993257" cy="215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失业人口数一般为城镇户口学生填写，填写家庭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岁以上，除在校就读学生外，男性成员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岁以下，女性成员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岁以下，有工作能力，要求就业而未能就业的人口数。务农不属于失业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643904" y="2023441"/>
            <a:ext cx="975871" cy="24856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1520" y="5445224"/>
            <a:ext cx="100811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22"/>
            <a:ext cx="3859213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/>
          <a:stretch/>
        </p:blipFill>
        <p:spPr bwMode="auto">
          <a:xfrm>
            <a:off x="2826438" y="93912"/>
            <a:ext cx="3354090" cy="57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868144" y="22495"/>
            <a:ext cx="3168352" cy="6640328"/>
            <a:chOff x="5148064" y="51107"/>
            <a:chExt cx="3863662" cy="664032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3" b="-1259"/>
            <a:stretch/>
          </p:blipFill>
          <p:spPr>
            <a:xfrm>
              <a:off x="5148064" y="51107"/>
              <a:ext cx="3863662" cy="66403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16216" y="1037692"/>
              <a:ext cx="1846659" cy="396044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4211960" y="476672"/>
            <a:ext cx="1656184" cy="5324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225190" y="4869161"/>
            <a:ext cx="1834642" cy="9204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3" y="6093296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68076" y="2798333"/>
            <a:ext cx="2753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家庭成员至少填写一位</a:t>
            </a:r>
          </a:p>
        </p:txBody>
      </p:sp>
    </p:spTree>
    <p:extLst>
      <p:ext uri="{BB962C8B-B14F-4D97-AF65-F5344CB8AC3E}">
        <p14:creationId xmlns:p14="http://schemas.microsoft.com/office/powerpoint/2010/main" val="556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55576" y="287529"/>
            <a:ext cx="3744416" cy="6021044"/>
            <a:chOff x="755576" y="287529"/>
            <a:chExt cx="3744416" cy="60210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"/>
            <a:stretch/>
          </p:blipFill>
          <p:spPr bwMode="auto">
            <a:xfrm>
              <a:off x="755576" y="287529"/>
              <a:ext cx="3744416" cy="602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55676" y="1124744"/>
              <a:ext cx="19442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4932040" y="2348880"/>
            <a:ext cx="286343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以上信息填写完毕，点选承诺书前方框，点击“提交”，系统会以绿色字体在页面正上方提示正在保存， 请注意不要多次点击“提交”。</a:t>
            </a:r>
          </a:p>
        </p:txBody>
      </p:sp>
    </p:spTree>
    <p:extLst>
      <p:ext uri="{BB962C8B-B14F-4D97-AF65-F5344CB8AC3E}">
        <p14:creationId xmlns:p14="http://schemas.microsoft.com/office/powerpoint/2010/main" val="21717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0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年各高校“国家奖学金”、“国家励志奖学金”出现问题汇总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一、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必修课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门数必须介于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5—30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门之间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971703" y="3888345"/>
            <a:ext cx="411052" cy="1887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09064" y="4797152"/>
            <a:ext cx="411052" cy="1887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71600" y="1467368"/>
            <a:ext cx="7467836" cy="4841954"/>
            <a:chOff x="971600" y="1467368"/>
            <a:chExt cx="7467836" cy="48419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67368"/>
              <a:ext cx="7467836" cy="484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020272" y="1628800"/>
              <a:ext cx="504056" cy="45365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7971703" y="3863392"/>
            <a:ext cx="411052" cy="180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02357" y="5373216"/>
            <a:ext cx="411052" cy="1800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923928" y="379684"/>
            <a:ext cx="3744416" cy="5550360"/>
            <a:chOff x="2267744" y="1484784"/>
            <a:chExt cx="3456714" cy="4974296"/>
          </a:xfrm>
        </p:grpSpPr>
        <p:grpSp>
          <p:nvGrpSpPr>
            <p:cNvPr id="5" name="组合 4"/>
            <p:cNvGrpSpPr/>
            <p:nvPr/>
          </p:nvGrpSpPr>
          <p:grpSpPr>
            <a:xfrm>
              <a:off x="2267744" y="1484784"/>
              <a:ext cx="3394459" cy="4974296"/>
              <a:chOff x="2699792" y="1340768"/>
              <a:chExt cx="3394459" cy="497429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2699792" y="1340768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131840" y="2276872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427984" y="3212976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学籍变更</a:t>
            </a:r>
          </a:p>
        </p:txBody>
      </p:sp>
    </p:spTree>
    <p:extLst>
      <p:ext uri="{BB962C8B-B14F-4D97-AF65-F5344CB8AC3E}">
        <p14:creationId xmlns:p14="http://schemas.microsoft.com/office/powerpoint/2010/main" val="26204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Q图片20190920102405.jpg"/>
          <p:cNvPicPr>
            <a:picLocks noChangeAspect="1"/>
          </p:cNvPicPr>
          <p:nvPr/>
        </p:nvPicPr>
        <p:blipFill>
          <a:blip r:embed="rId2" cstate="print"/>
          <a:srcRect t="2958" b="2395"/>
          <a:stretch>
            <a:fillRect/>
          </a:stretch>
        </p:blipFill>
        <p:spPr>
          <a:xfrm>
            <a:off x="5148064" y="908720"/>
            <a:ext cx="2657177" cy="5449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59347"/>
            <a:ext cx="764386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上学年已经完善过基本信息，但新学年中出现转专业、转学院等情况，须学生进行学籍信息变更申请。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45601"/>
          <a:stretch/>
        </p:blipFill>
        <p:spPr>
          <a:xfrm>
            <a:off x="539552" y="1321530"/>
            <a:ext cx="3429000" cy="3533934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3419872" y="1700808"/>
            <a:ext cx="136815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851920" y="3501008"/>
            <a:ext cx="1152128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7200" y="1660718"/>
            <a:ext cx="1569660" cy="18722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797152"/>
            <a:ext cx="278722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学生点击“申请变更”，根据系统提示选择学籍变更类型并选择现在实际所在院系、专业、班级，并如实填写变更事由。</a:t>
            </a:r>
          </a:p>
        </p:txBody>
      </p:sp>
    </p:spTree>
    <p:extLst>
      <p:ext uri="{BB962C8B-B14F-4D97-AF65-F5344CB8AC3E}">
        <p14:creationId xmlns:p14="http://schemas.microsoft.com/office/powerpoint/2010/main" val="42532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1055688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2.3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困难认定申请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latin typeface="黑体" pitchFamily="49" charset="-122"/>
                <a:ea typeface="黑体" pitchFamily="49" charset="-122"/>
              </a:rPr>
            </a:b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5736" y="1154526"/>
            <a:ext cx="3384376" cy="4974296"/>
            <a:chOff x="2363515" y="1340768"/>
            <a:chExt cx="3384376" cy="4974296"/>
          </a:xfrm>
        </p:grpSpPr>
        <p:grpSp>
          <p:nvGrpSpPr>
            <p:cNvPr id="6" name="组合 5"/>
            <p:cNvGrpSpPr/>
            <p:nvPr/>
          </p:nvGrpSpPr>
          <p:grpSpPr>
            <a:xfrm>
              <a:off x="2363515" y="1340768"/>
              <a:ext cx="3384376" cy="4974296"/>
              <a:chOff x="4644008" y="1262562"/>
              <a:chExt cx="3384376" cy="497429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1" b="13144"/>
              <a:stretch/>
            </p:blipFill>
            <p:spPr>
              <a:xfrm>
                <a:off x="4644008" y="1262562"/>
                <a:ext cx="3384376" cy="49742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065973" y="2204864"/>
                <a:ext cx="29624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407466" y="3068960"/>
              <a:ext cx="1296474" cy="11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5796136" y="1674072"/>
            <a:ext cx="2664296" cy="1584176"/>
          </a:xfrm>
          <a:prstGeom prst="wedgeRoundRectCallout">
            <a:avLst>
              <a:gd name="adj1" fmla="val -85012"/>
              <a:gd name="adj2" fmla="val 3190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基本信息学院审批通过后，申请国家励志奖学金、助学金的学生须登录系统进行困难认定信息填写。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8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3980" r="3352" b="26773"/>
          <a:stretch/>
        </p:blipFill>
        <p:spPr>
          <a:xfrm>
            <a:off x="5728686" y="2470049"/>
            <a:ext cx="2971800" cy="43879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7504" y="83291"/>
            <a:ext cx="3091717" cy="6381328"/>
            <a:chOff x="762803" y="66936"/>
            <a:chExt cx="3091717" cy="6381328"/>
          </a:xfrm>
        </p:grpSpPr>
        <p:pic>
          <p:nvPicPr>
            <p:cNvPr id="8" name="图片 7" descr="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03" y="66936"/>
              <a:ext cx="3091717" cy="63813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664" y="764704"/>
              <a:ext cx="18002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en-US" altLang="zh-CN" sz="1600" dirty="0"/>
            </a:p>
            <a:p>
              <a:endParaRPr lang="zh-CN" altLang="en-US" sz="16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66806" y="85617"/>
            <a:ext cx="2514683" cy="3877543"/>
            <a:chOff x="3166806" y="85617"/>
            <a:chExt cx="2514683" cy="387754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78" b="41468"/>
            <a:stretch/>
          </p:blipFill>
          <p:spPr bwMode="auto">
            <a:xfrm>
              <a:off x="3166806" y="85617"/>
              <a:ext cx="2514683" cy="3877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95936" y="908720"/>
              <a:ext cx="146952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p:cxnSp>
        <p:nvCxnSpPr>
          <p:cNvPr id="12" name="直接箭头连接符 11"/>
          <p:cNvCxnSpPr>
            <a:endCxn id="4" idx="1"/>
          </p:cNvCxnSpPr>
          <p:nvPr/>
        </p:nvCxnSpPr>
        <p:spPr>
          <a:xfrm>
            <a:off x="965908" y="2852936"/>
            <a:ext cx="4762778" cy="18110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005692" y="1556792"/>
            <a:ext cx="2341605" cy="8751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336867" y="341283"/>
            <a:ext cx="32221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申请流程：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zh-CN" dirty="0" smtClean="0">
                <a:solidFill>
                  <a:srgbClr val="FF0000"/>
                </a:solidFill>
              </a:rPr>
              <a:t>核对</a:t>
            </a:r>
            <a:r>
              <a:rPr lang="zh-CN" altLang="zh-CN" dirty="0">
                <a:solidFill>
                  <a:srgbClr val="FF0000"/>
                </a:solidFill>
              </a:rPr>
              <a:t>基本信息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zh-CN" dirty="0" smtClean="0">
                <a:solidFill>
                  <a:srgbClr val="FF0000"/>
                </a:solidFill>
              </a:rPr>
              <a:t>填写</a:t>
            </a:r>
            <a:r>
              <a:rPr lang="zh-CN" altLang="zh-CN" dirty="0">
                <a:solidFill>
                  <a:srgbClr val="FF0000"/>
                </a:solidFill>
              </a:rPr>
              <a:t>申请理由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zh-CN" dirty="0" smtClean="0">
                <a:solidFill>
                  <a:srgbClr val="FF0000"/>
                </a:solidFill>
              </a:rPr>
              <a:t>选择</a:t>
            </a:r>
            <a:r>
              <a:rPr lang="zh-CN" altLang="zh-CN" dirty="0">
                <a:solidFill>
                  <a:srgbClr val="FF0000"/>
                </a:solidFill>
              </a:rPr>
              <a:t>认定档次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zh-CN" dirty="0" smtClean="0">
                <a:solidFill>
                  <a:srgbClr val="FF0000"/>
                </a:solidFill>
              </a:rPr>
              <a:t>阅读</a:t>
            </a:r>
            <a:r>
              <a:rPr lang="zh-CN" altLang="zh-CN" dirty="0">
                <a:solidFill>
                  <a:srgbClr val="FF0000"/>
                </a:solidFill>
              </a:rPr>
              <a:t>并勾选诚信承诺书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5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zh-CN" dirty="0" smtClean="0">
                <a:solidFill>
                  <a:srgbClr val="FF0000"/>
                </a:solidFill>
              </a:rPr>
              <a:t>提交</a:t>
            </a:r>
            <a:r>
              <a:rPr lang="zh-CN" altLang="zh-CN" dirty="0">
                <a:solidFill>
                  <a:srgbClr val="FF0000"/>
                </a:solidFill>
              </a:rPr>
              <a:t>申请，等待审批</a:t>
            </a:r>
          </a:p>
        </p:txBody>
      </p:sp>
    </p:spTree>
    <p:extLst>
      <p:ext uri="{BB962C8B-B14F-4D97-AF65-F5344CB8AC3E}">
        <p14:creationId xmlns:p14="http://schemas.microsoft.com/office/powerpoint/2010/main" val="15696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个人文件夹\qq\992174459\Image\C2C\AB84F61466253047DC34E2FE47681B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50523"/>
          <a:stretch/>
        </p:blipFill>
        <p:spPr bwMode="auto">
          <a:xfrm>
            <a:off x="5076056" y="1556792"/>
            <a:ext cx="3707904" cy="45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9552" y="1605670"/>
            <a:ext cx="3600400" cy="4726780"/>
            <a:chOff x="747628" y="1905828"/>
            <a:chExt cx="3320316" cy="4726780"/>
          </a:xfrm>
        </p:grpSpPr>
        <p:pic>
          <p:nvPicPr>
            <p:cNvPr id="4097" name="Picture 1" descr="D:\个人文件夹\qq\992174459\Image\C2C\349EE3C163A82555FB29368FE41048C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3" b="27457"/>
            <a:stretch/>
          </p:blipFill>
          <p:spPr bwMode="auto">
            <a:xfrm>
              <a:off x="747628" y="1905828"/>
              <a:ext cx="3320316" cy="47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751108" y="3284984"/>
              <a:ext cx="1125427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2.4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国家资助项目申请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学生提交困难认定申请并通过学院审核后，可在手机端进行国家励志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奖学金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、助学金申请；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国家奖学金不需要困难认定，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可直接申请。</a:t>
            </a:r>
          </a:p>
        </p:txBody>
      </p:sp>
    </p:spTree>
    <p:extLst>
      <p:ext uri="{BB962C8B-B14F-4D97-AF65-F5344CB8AC3E}">
        <p14:creationId xmlns:p14="http://schemas.microsoft.com/office/powerpoint/2010/main" val="2722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545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2.4.1 </a:t>
            </a:r>
            <a:r>
              <a:rPr lang="zh-CN" altLang="en-US" sz="2000" b="1" dirty="0"/>
              <a:t>国家奖学金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9552" y="818208"/>
            <a:ext cx="3172839" cy="5393660"/>
            <a:chOff x="275633" y="836712"/>
            <a:chExt cx="3172839" cy="53936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"/>
            <a:stretch/>
          </p:blipFill>
          <p:spPr bwMode="auto">
            <a:xfrm>
              <a:off x="275633" y="836712"/>
              <a:ext cx="3172839" cy="5393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88090" y="1619208"/>
              <a:ext cx="1525110" cy="504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4644008" y="1600704"/>
            <a:ext cx="302433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核对</a:t>
            </a:r>
            <a:r>
              <a:rPr lang="zh-CN" altLang="en-US" b="1" dirty="0"/>
              <a:t>基本信息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学习情况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获奖情况</a:t>
            </a:r>
          </a:p>
          <a:p>
            <a:r>
              <a:rPr lang="en-US" altLang="zh-CN" b="1" dirty="0" smtClean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申请理由</a:t>
            </a:r>
          </a:p>
          <a:p>
            <a:r>
              <a:rPr lang="en-US" altLang="zh-CN" b="1" dirty="0" smtClean="0"/>
              <a:t>5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勾选并</a:t>
            </a:r>
            <a:r>
              <a:rPr lang="zh-CN" altLang="en-US" b="1" dirty="0"/>
              <a:t>阅读诚信承诺书</a:t>
            </a:r>
          </a:p>
          <a:p>
            <a:r>
              <a:rPr lang="en-US" altLang="zh-CN" b="1" dirty="0" smtClean="0"/>
              <a:t>6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提交</a:t>
            </a:r>
            <a:r>
              <a:rPr lang="zh-CN" altLang="en-US" b="1" dirty="0"/>
              <a:t>申请并等待审核</a:t>
            </a:r>
          </a:p>
        </p:txBody>
      </p:sp>
    </p:spTree>
    <p:extLst>
      <p:ext uri="{BB962C8B-B14F-4D97-AF65-F5344CB8AC3E}">
        <p14:creationId xmlns:p14="http://schemas.microsoft.com/office/powerpoint/2010/main" val="2012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5936" y="2572736"/>
            <a:ext cx="32403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个人基本情况系统自动显示，请认真核对。如有问题，请和学院辅导员老师联系。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2.4.1.1 </a:t>
            </a:r>
            <a:r>
              <a:rPr lang="zh-CN" altLang="en-US" b="1" dirty="0"/>
              <a:t>核对基本信息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5536" y="970844"/>
            <a:ext cx="3384376" cy="5050444"/>
            <a:chOff x="395536" y="970844"/>
            <a:chExt cx="3384376" cy="5050444"/>
          </a:xfrm>
        </p:grpSpPr>
        <p:pic>
          <p:nvPicPr>
            <p:cNvPr id="2" name="image38.png"/>
            <p:cNvPicPr/>
            <p:nvPr/>
          </p:nvPicPr>
          <p:blipFill rotWithShape="1">
            <a:blip r:embed="rId2" cstate="print"/>
            <a:srcRect t="2587"/>
            <a:stretch/>
          </p:blipFill>
          <p:spPr>
            <a:xfrm>
              <a:off x="395536" y="970844"/>
              <a:ext cx="3384376" cy="505044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87624" y="1700808"/>
              <a:ext cx="2016224" cy="345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8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2.4.1.2 </a:t>
            </a:r>
            <a:r>
              <a:rPr lang="zh-CN" altLang="en-US" b="1" dirty="0"/>
              <a:t>填写学习情况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/>
          <a:stretch/>
        </p:blipFill>
        <p:spPr bwMode="auto">
          <a:xfrm>
            <a:off x="467544" y="699378"/>
            <a:ext cx="3168352" cy="53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23928" y="1340768"/>
            <a:ext cx="4572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排名</a:t>
            </a:r>
            <a:r>
              <a:rPr lang="zh-CN" altLang="en-US" b="1" dirty="0"/>
              <a:t>标准：全校统一按照“专业”排名，同一班级内不得出现并列情况。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排名</a:t>
            </a:r>
            <a:r>
              <a:rPr lang="zh-CN" altLang="en-US" b="1" dirty="0"/>
              <a:t>总人数：即专业总人数，同专业总人数要一致。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必修课</a:t>
            </a:r>
            <a:r>
              <a:rPr lang="zh-CN" altLang="en-US" b="1" dirty="0"/>
              <a:t>门数：同年级同专业必修课门数要一致。</a:t>
            </a:r>
          </a:p>
          <a:p>
            <a:r>
              <a:rPr lang="en-US" altLang="zh-CN" b="1" dirty="0" smtClean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及格</a:t>
            </a:r>
            <a:r>
              <a:rPr lang="zh-CN" altLang="en-US" b="1" dirty="0"/>
              <a:t>门数： 与必修课门数相同。</a:t>
            </a:r>
          </a:p>
        </p:txBody>
      </p:sp>
    </p:spTree>
    <p:extLst>
      <p:ext uri="{BB962C8B-B14F-4D97-AF65-F5344CB8AC3E}">
        <p14:creationId xmlns:p14="http://schemas.microsoft.com/office/powerpoint/2010/main" val="27115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2.4.1.3 </a:t>
            </a:r>
            <a:r>
              <a:rPr lang="zh-CN" altLang="en-US" b="1" dirty="0"/>
              <a:t>填写获奖情况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/>
          <a:stretch/>
        </p:blipFill>
        <p:spPr bwMode="auto">
          <a:xfrm>
            <a:off x="136451" y="908720"/>
            <a:ext cx="3985443" cy="48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1079335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/>
              <a:t>获奖情况仅允许填写有获奖证书的，各类奖项情况表参见附件 。</a:t>
            </a:r>
          </a:p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奖</a:t>
            </a:r>
            <a:r>
              <a:rPr lang="zh-CN" altLang="en-US" b="1" dirty="0"/>
              <a:t>项名称：如优秀团员、</a:t>
            </a:r>
            <a:r>
              <a:rPr lang="zh-CN" altLang="en-US" b="1" dirty="0" smtClean="0"/>
              <a:t>三好学生标兵</a:t>
            </a:r>
            <a:r>
              <a:rPr lang="zh-CN" altLang="en-US" b="1" dirty="0"/>
              <a:t>等（院级奖项不填，只填写校级及以上奖项）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颁奖</a:t>
            </a:r>
            <a:r>
              <a:rPr lang="zh-CN" altLang="en-US" b="1" dirty="0"/>
              <a:t>单位：如河南师范大学。按获奖证书填写，如有多个颁奖单位，请填写第一个，后写“等”，如“河南省教育厅等” 。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获奖</a:t>
            </a:r>
            <a:r>
              <a:rPr lang="zh-CN" altLang="en-US" b="1" dirty="0"/>
              <a:t>日期：</a:t>
            </a:r>
            <a:r>
              <a:rPr lang="zh-CN" altLang="en-US" b="1" dirty="0">
                <a:solidFill>
                  <a:srgbClr val="FF0000"/>
                </a:solidFill>
              </a:rPr>
              <a:t>日期须在</a:t>
            </a:r>
            <a:r>
              <a:rPr lang="en-US" altLang="zh-CN" b="1" dirty="0" smtClean="0">
                <a:solidFill>
                  <a:srgbClr val="FF0000"/>
                </a:solidFill>
              </a:rPr>
              <a:t>2019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r>
              <a:rPr lang="en-US" altLang="zh-CN" b="1" dirty="0">
                <a:solidFill>
                  <a:srgbClr val="FF0000"/>
                </a:solidFill>
              </a:rPr>
              <a:t>—</a:t>
            </a:r>
            <a:r>
              <a:rPr lang="en-US" altLang="zh-CN" b="1" dirty="0" smtClean="0">
                <a:solidFill>
                  <a:srgbClr val="FF0000"/>
                </a:solidFill>
              </a:rPr>
              <a:t>2020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8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31 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818" y="4218656"/>
            <a:ext cx="860444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注：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获奖</a:t>
            </a:r>
            <a:r>
              <a:rPr lang="zh-CN" altLang="en-US" dirty="0">
                <a:solidFill>
                  <a:srgbClr val="FF0000"/>
                </a:solidFill>
              </a:rPr>
              <a:t>情况请按时间倒叙填写，获奖情况必填一项，最多填四项。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不</a:t>
            </a:r>
            <a:r>
              <a:rPr lang="zh-CN" altLang="en-US" dirty="0">
                <a:solidFill>
                  <a:srgbClr val="FF0000"/>
                </a:solidFill>
              </a:rPr>
              <a:t>允许填写发表的论文，获得的英语、计算机、会计从业资格证、导游证等专业、 职业资格证书。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奖</a:t>
            </a:r>
            <a:r>
              <a:rPr lang="zh-CN" altLang="en-US" dirty="0">
                <a:solidFill>
                  <a:srgbClr val="FF0000"/>
                </a:solidFill>
              </a:rPr>
              <a:t>项名称填写应不超过 </a:t>
            </a:r>
            <a:r>
              <a:rPr lang="en-US" altLang="zh-CN" dirty="0">
                <a:solidFill>
                  <a:srgbClr val="FF0000"/>
                </a:solidFill>
              </a:rPr>
              <a:t>15 </a:t>
            </a:r>
            <a:r>
              <a:rPr lang="zh-CN" altLang="en-US" dirty="0">
                <a:solidFill>
                  <a:srgbClr val="FF0000"/>
                </a:solidFill>
              </a:rPr>
              <a:t>个字，颁奖单位为校级的（如学生处、校团委、教务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处等）一律填写“河南师范大学”。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请</a:t>
            </a:r>
            <a:r>
              <a:rPr lang="zh-CN" altLang="en-US" dirty="0">
                <a:solidFill>
                  <a:srgbClr val="FF0000"/>
                </a:solidFill>
              </a:rPr>
              <a:t>学生务必认真按要求填写奖项名称和颁奖单位信息，否则导出的表格可能会  变形。</a:t>
            </a:r>
          </a:p>
        </p:txBody>
      </p:sp>
    </p:spTree>
    <p:extLst>
      <p:ext uri="{BB962C8B-B14F-4D97-AF65-F5344CB8AC3E}">
        <p14:creationId xmlns:p14="http://schemas.microsoft.com/office/powerpoint/2010/main" val="2715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1712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2.4.1.4 </a:t>
            </a:r>
            <a:r>
              <a:rPr lang="zh-CN" altLang="en-US" b="1" dirty="0"/>
              <a:t>申请理由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/>
          <a:stretch/>
        </p:blipFill>
        <p:spPr bwMode="auto">
          <a:xfrm>
            <a:off x="395536" y="686454"/>
            <a:ext cx="3168352" cy="54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668676" y="1126352"/>
            <a:ext cx="4791756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注：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申请</a:t>
            </a:r>
            <a:r>
              <a:rPr lang="zh-CN" altLang="en-US" b="1" dirty="0"/>
              <a:t>理由第一人称，顶格写，内容必须体现</a:t>
            </a:r>
            <a:endParaRPr lang="en-US" altLang="zh-CN" b="1" dirty="0"/>
          </a:p>
          <a:p>
            <a:r>
              <a:rPr lang="zh-CN" altLang="en-US" b="1" dirty="0"/>
              <a:t>思想、工作、学习、生活四方面，不得出现“尊敬的领导老师”“我想申请国家奖学金，望领导批准”等语句或意向性表述。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不得</a:t>
            </a:r>
            <a:r>
              <a:rPr lang="zh-CN" altLang="en-US" b="1" dirty="0"/>
              <a:t>有错字、语句不通顺现象，注意要使用中文符号！不得出现前后矛盾现象。</a:t>
            </a:r>
            <a:endParaRPr lang="en-US" altLang="zh-CN" b="1" dirty="0"/>
          </a:p>
          <a:p>
            <a:r>
              <a:rPr lang="zh-CN" altLang="en-US" b="1" dirty="0"/>
              <a:t>如学习情况里填写综合测评第二名， 申请理由里填写第一名</a:t>
            </a:r>
            <a:r>
              <a:rPr lang="en-US" altLang="zh-CN" b="1" dirty="0"/>
              <a:t> </a:t>
            </a:r>
            <a:r>
              <a:rPr lang="zh-CN" altLang="en-US" b="1" dirty="0"/>
              <a:t>；“基本情况”是中共预备党员，但是在“申请理由”里写“作为共青团员，我积极向党组织靠拢”。</a:t>
            </a:r>
            <a:r>
              <a:rPr lang="en-US" altLang="zh-CN" b="1" dirty="0"/>
              <a:t>······</a:t>
            </a:r>
          </a:p>
          <a:p>
            <a:r>
              <a:rPr lang="en-US" altLang="zh-CN" b="1" dirty="0"/>
              <a:t>3</a:t>
            </a:r>
            <a:r>
              <a:rPr lang="en-US" altLang="zh-CN" b="1" dirty="0" smtClean="0"/>
              <a:t>. 250 </a:t>
            </a:r>
            <a:r>
              <a:rPr lang="zh-CN" altLang="en-US" b="1" dirty="0"/>
              <a:t>字符以上、</a:t>
            </a:r>
            <a:r>
              <a:rPr lang="en-US" altLang="zh-CN" b="1" dirty="0"/>
              <a:t>300 </a:t>
            </a:r>
            <a:r>
              <a:rPr lang="zh-CN" altLang="en-US" b="1" dirty="0"/>
              <a:t>字符以内（含标点符号，</a:t>
            </a:r>
            <a:r>
              <a:rPr lang="zh-CN" altLang="en-US" b="1" dirty="0">
                <a:solidFill>
                  <a:srgbClr val="FF0000"/>
                </a:solidFill>
              </a:rPr>
              <a:t>不允许使用英文和特殊字符</a:t>
            </a:r>
            <a:r>
              <a:rPr lang="zh-CN" altLang="en-US" b="1" dirty="0"/>
              <a:t>）。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4.</a:t>
            </a:r>
            <a:r>
              <a:rPr lang="zh-CN" altLang="en-US" b="1" dirty="0">
                <a:solidFill>
                  <a:srgbClr val="FF0000"/>
                </a:solidFill>
              </a:rPr>
              <a:t>请学生务必认真填写申请理由，不允许抄袭，抄袭取消评审资格！！！</a:t>
            </a:r>
          </a:p>
        </p:txBody>
      </p:sp>
    </p:spTree>
    <p:extLst>
      <p:ext uri="{BB962C8B-B14F-4D97-AF65-F5344CB8AC3E}">
        <p14:creationId xmlns:p14="http://schemas.microsoft.com/office/powerpoint/2010/main" val="4846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795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二、同一专业下课程数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保持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一致</a:t>
            </a:r>
            <a:endParaRPr lang="en-US" altLang="zh-CN" sz="2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必须保证同一专业下，课程数保持一致，不得出现一人必修课科目是</a:t>
            </a:r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门，而另一个人必修课科目是</a:t>
            </a:r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门的情况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1102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/>
              <a:t>2.4.1.5</a:t>
            </a:r>
          </a:p>
          <a:p>
            <a:r>
              <a:rPr lang="zh-CN" altLang="en-US" b="1" dirty="0"/>
              <a:t>勾选、</a:t>
            </a:r>
            <a:r>
              <a:rPr lang="en-US" altLang="zh-CN" b="1" dirty="0"/>
              <a:t> </a:t>
            </a:r>
            <a:r>
              <a:rPr lang="zh-CN" altLang="en-US" b="1" dirty="0"/>
              <a:t>阅读诚信承诺书并提交申请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11A151F-9132-4CE4-8E7C-01762DF6F383}"/>
              </a:ext>
            </a:extLst>
          </p:cNvPr>
          <p:cNvGrpSpPr/>
          <p:nvPr/>
        </p:nvGrpSpPr>
        <p:grpSpPr>
          <a:xfrm>
            <a:off x="4139952" y="116632"/>
            <a:ext cx="3156533" cy="6552728"/>
            <a:chOff x="4302710" y="188640"/>
            <a:chExt cx="3156533" cy="655272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710" y="188640"/>
              <a:ext cx="3156533" cy="655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02710" y="3645024"/>
              <a:ext cx="3150062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8955467F-BE7D-477E-BF7F-EEB331D60D74}"/>
                </a:ext>
              </a:extLst>
            </p:cNvPr>
            <p:cNvSpPr/>
            <p:nvPr/>
          </p:nvSpPr>
          <p:spPr>
            <a:xfrm>
              <a:off x="5220072" y="980728"/>
              <a:ext cx="194421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8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545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2.4.2 </a:t>
            </a:r>
            <a:r>
              <a:rPr lang="zh-CN" altLang="en-US" sz="2000" b="1" dirty="0"/>
              <a:t>国家励志奖学金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/>
          <a:stretch/>
        </p:blipFill>
        <p:spPr bwMode="auto">
          <a:xfrm>
            <a:off x="539551" y="836712"/>
            <a:ext cx="31289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0" y="1844824"/>
            <a:ext cx="374441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核对</a:t>
            </a:r>
            <a:r>
              <a:rPr lang="zh-CN" altLang="en-US" b="1" dirty="0"/>
              <a:t>基本信息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核对</a:t>
            </a:r>
            <a:r>
              <a:rPr lang="zh-CN" altLang="en-US" b="1" dirty="0"/>
              <a:t>家庭经济困难认定情况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家庭经济情况</a:t>
            </a:r>
          </a:p>
          <a:p>
            <a:r>
              <a:rPr lang="en-US" altLang="zh-CN" b="1" dirty="0" smtClean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学习情况</a:t>
            </a:r>
          </a:p>
          <a:p>
            <a:r>
              <a:rPr lang="en-US" altLang="zh-CN" b="1" dirty="0" smtClean="0"/>
              <a:t>5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获奖情况</a:t>
            </a:r>
          </a:p>
          <a:p>
            <a:r>
              <a:rPr lang="en-US" altLang="zh-CN" b="1" dirty="0" smtClean="0"/>
              <a:t>6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特殊情况</a:t>
            </a:r>
          </a:p>
          <a:p>
            <a:r>
              <a:rPr lang="en-US" altLang="zh-CN" b="1" dirty="0" smtClean="0"/>
              <a:t>7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申请理由</a:t>
            </a:r>
          </a:p>
          <a:p>
            <a:r>
              <a:rPr lang="en-US" altLang="zh-CN" b="1" dirty="0" smtClean="0"/>
              <a:t>8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勾选并</a:t>
            </a:r>
            <a:r>
              <a:rPr lang="zh-CN" altLang="en-US" b="1" dirty="0"/>
              <a:t>阅读诚信承诺书</a:t>
            </a:r>
          </a:p>
          <a:p>
            <a:r>
              <a:rPr lang="en-US" altLang="zh-CN" b="1" dirty="0" smtClean="0"/>
              <a:t>9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提交</a:t>
            </a:r>
            <a:r>
              <a:rPr lang="zh-CN" altLang="en-US" b="1" dirty="0"/>
              <a:t>申请并等待审核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443" y="1556792"/>
            <a:ext cx="18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7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07439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2.4.2.1 </a:t>
            </a:r>
            <a:r>
              <a:rPr lang="zh-CN" altLang="en-US" b="1" dirty="0"/>
              <a:t>核对基本</a:t>
            </a:r>
            <a:r>
              <a:rPr lang="zh-CN" altLang="en-US" b="1" dirty="0" smtClean="0"/>
              <a:t>信息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716016" y="2505669"/>
            <a:ext cx="35283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个人基本情况系统自动显示，请认真核对。如有问题，请和学院辅导员老师联系。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0F70867-D8EB-4878-B97C-770E1CA9839D}"/>
              </a:ext>
            </a:extLst>
          </p:cNvPr>
          <p:cNvGrpSpPr/>
          <p:nvPr/>
        </p:nvGrpSpPr>
        <p:grpSpPr>
          <a:xfrm>
            <a:off x="971600" y="908720"/>
            <a:ext cx="3152490" cy="5337095"/>
            <a:chOff x="899592" y="908720"/>
            <a:chExt cx="3152490" cy="533709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"/>
            <a:stretch/>
          </p:blipFill>
          <p:spPr bwMode="auto">
            <a:xfrm>
              <a:off x="899592" y="908720"/>
              <a:ext cx="3152490" cy="533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53252" y="1582340"/>
              <a:ext cx="1800200" cy="3693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3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739C3927-06BE-4921-96D4-B67EF0C47939}"/>
              </a:ext>
            </a:extLst>
          </p:cNvPr>
          <p:cNvGrpSpPr/>
          <p:nvPr/>
        </p:nvGrpSpPr>
        <p:grpSpPr>
          <a:xfrm>
            <a:off x="467544" y="1340768"/>
            <a:ext cx="3888432" cy="4032448"/>
            <a:chOff x="467544" y="1340768"/>
            <a:chExt cx="3888432" cy="4032448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4"/>
            <a:stretch/>
          </p:blipFill>
          <p:spPr bwMode="auto">
            <a:xfrm>
              <a:off x="467544" y="1340768"/>
              <a:ext cx="3888432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475656" y="2322168"/>
              <a:ext cx="1872208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67544" y="548680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2.4.2.2 </a:t>
            </a:r>
            <a:r>
              <a:rPr lang="zh-CN" altLang="zh-CN" b="1" dirty="0"/>
              <a:t>核对家庭经济困难认定情况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299532" y="2852936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/>
              <a:t>显示本年度“</a:t>
            </a:r>
            <a:r>
              <a:rPr lang="en-US" altLang="zh-CN" b="1" dirty="0" smtClean="0"/>
              <a:t>2020</a:t>
            </a:r>
            <a:r>
              <a:rPr lang="zh-CN" altLang="en-US" b="1" dirty="0" smtClean="0"/>
              <a:t>”</a:t>
            </a:r>
            <a:r>
              <a:rPr lang="zh-CN" altLang="en-US" b="1" dirty="0"/>
              <a:t>家庭经济困难认定结果</a:t>
            </a:r>
          </a:p>
        </p:txBody>
      </p:sp>
    </p:spTree>
    <p:extLst>
      <p:ext uri="{BB962C8B-B14F-4D97-AF65-F5344CB8AC3E}">
        <p14:creationId xmlns:p14="http://schemas.microsoft.com/office/powerpoint/2010/main" val="12742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6672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2.4.2.3 </a:t>
            </a:r>
            <a:r>
              <a:rPr lang="zh-CN" altLang="zh-CN" b="1" dirty="0"/>
              <a:t>填写家庭经济情况</a:t>
            </a:r>
            <a:endParaRPr lang="zh-CN" alt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/>
          <a:stretch/>
        </p:blipFill>
        <p:spPr bwMode="auto">
          <a:xfrm>
            <a:off x="755576" y="1124744"/>
            <a:ext cx="3600400" cy="44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543943" y="2636912"/>
            <a:ext cx="39884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本数据调用个人基本信息填写内容，如果与实际情况不符，可在本页面进行修改。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9195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4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2.4.2.4 </a:t>
            </a:r>
            <a:r>
              <a:rPr lang="zh-CN" altLang="zh-CN" b="1" dirty="0"/>
              <a:t>填写学习情况</a:t>
            </a:r>
            <a:endParaRPr lang="zh-CN" altLang="en-US" b="1" dirty="0"/>
          </a:p>
        </p:txBody>
      </p:sp>
      <p:pic>
        <p:nvPicPr>
          <p:cNvPr id="3" name="image39.png"/>
          <p:cNvPicPr/>
          <p:nvPr/>
        </p:nvPicPr>
        <p:blipFill rotWithShape="1">
          <a:blip r:embed="rId2" cstate="print"/>
          <a:srcRect t="1859"/>
          <a:stretch/>
        </p:blipFill>
        <p:spPr>
          <a:xfrm>
            <a:off x="467545" y="836712"/>
            <a:ext cx="3456384" cy="5502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11960" y="1412776"/>
            <a:ext cx="453650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排名</a:t>
            </a:r>
            <a:r>
              <a:rPr lang="zh-CN" altLang="en-US" b="1" dirty="0"/>
              <a:t>标准：全校统一按照“专业”排名，同一专业内不得出现并列情况。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排名</a:t>
            </a:r>
            <a:r>
              <a:rPr lang="zh-CN" altLang="en-US" b="1" dirty="0"/>
              <a:t>总人数：即专业总人数，不得出现同一专业总人数不一致的情况。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必修课</a:t>
            </a:r>
            <a:r>
              <a:rPr lang="zh-CN" altLang="en-US" b="1" dirty="0"/>
              <a:t>门数：</a:t>
            </a:r>
            <a:r>
              <a:rPr lang="en-US" altLang="zh-CN" b="1" dirty="0" smtClean="0"/>
              <a:t>2019-2020</a:t>
            </a:r>
            <a:r>
              <a:rPr lang="zh-CN" altLang="en-US" b="1" dirty="0" smtClean="0"/>
              <a:t>学年</a:t>
            </a:r>
            <a:r>
              <a:rPr lang="zh-CN" altLang="en-US" b="1" dirty="0"/>
              <a:t>总门数，不得出现同一年级专业必修课门数不符实际、不一致等情况。</a:t>
            </a:r>
            <a:endParaRPr lang="en-US" altLang="zh-CN" b="1" dirty="0"/>
          </a:p>
          <a:p>
            <a:r>
              <a:rPr lang="en-US" altLang="zh-CN" b="1" dirty="0" smtClean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及格</a:t>
            </a:r>
            <a:r>
              <a:rPr lang="zh-CN" altLang="en-US" b="1" dirty="0"/>
              <a:t>门数：与必修课门数相同</a:t>
            </a:r>
          </a:p>
        </p:txBody>
      </p:sp>
    </p:spTree>
    <p:extLst>
      <p:ext uri="{BB962C8B-B14F-4D97-AF65-F5344CB8AC3E}">
        <p14:creationId xmlns:p14="http://schemas.microsoft.com/office/powerpoint/2010/main" val="2224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2.4.2.5 </a:t>
            </a:r>
            <a:r>
              <a:rPr lang="zh-CN" altLang="en-US" b="1" dirty="0"/>
              <a:t>填写获奖情况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33936"/>
          <a:stretch/>
        </p:blipFill>
        <p:spPr bwMode="auto">
          <a:xfrm>
            <a:off x="323529" y="846004"/>
            <a:ext cx="3744416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355976" y="1079335"/>
            <a:ext cx="4572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获奖情况仅允许填写有获奖证书的，各类奖项情况表参见附件 </a:t>
            </a:r>
            <a:r>
              <a:rPr lang="en-US" altLang="zh-CN" b="1" dirty="0">
                <a:solidFill>
                  <a:schemeClr val="tx1"/>
                </a:solidFill>
              </a:rPr>
              <a:t>X</a:t>
            </a:r>
            <a:r>
              <a:rPr lang="zh-CN" altLang="en-US" b="1" dirty="0">
                <a:solidFill>
                  <a:schemeClr val="tx1"/>
                </a:solidFill>
              </a:rPr>
              <a:t>。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1</a:t>
            </a:r>
            <a:r>
              <a:rPr lang="en-US" altLang="zh-CN" b="1" dirty="0" smtClean="0">
                <a:solidFill>
                  <a:schemeClr val="tx1"/>
                </a:solidFill>
              </a:rPr>
              <a:t>. </a:t>
            </a:r>
            <a:r>
              <a:rPr lang="zh-CN" altLang="en-US" b="1" dirty="0" smtClean="0">
                <a:solidFill>
                  <a:schemeClr val="tx1"/>
                </a:solidFill>
              </a:rPr>
              <a:t>奖</a:t>
            </a:r>
            <a:r>
              <a:rPr lang="zh-CN" altLang="en-US" b="1" dirty="0">
                <a:solidFill>
                  <a:schemeClr val="tx1"/>
                </a:solidFill>
              </a:rPr>
              <a:t>项名称：如优秀团员、</a:t>
            </a:r>
            <a:r>
              <a:rPr lang="zh-CN" altLang="en-US" b="1" dirty="0" smtClean="0">
                <a:solidFill>
                  <a:schemeClr val="tx1"/>
                </a:solidFill>
              </a:rPr>
              <a:t>三好学生标兵</a:t>
            </a:r>
            <a:r>
              <a:rPr lang="zh-CN" altLang="en-US" b="1" dirty="0">
                <a:solidFill>
                  <a:schemeClr val="tx1"/>
                </a:solidFill>
              </a:rPr>
              <a:t>等（院级奖项不填，请填写校级及以上奖项）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</a:rPr>
              <a:t>. </a:t>
            </a:r>
            <a:r>
              <a:rPr lang="zh-CN" altLang="en-US" b="1" dirty="0" smtClean="0">
                <a:solidFill>
                  <a:schemeClr val="tx1"/>
                </a:solidFill>
              </a:rPr>
              <a:t>颁奖</a:t>
            </a:r>
            <a:r>
              <a:rPr lang="zh-CN" altLang="en-US" b="1" dirty="0">
                <a:solidFill>
                  <a:schemeClr val="tx1"/>
                </a:solidFill>
              </a:rPr>
              <a:t>单位：如河南师范大学。按获奖证书填写，如有多个颁奖单位，请填写第一个，后写“等”，如“河南省教育厅等” 。</a:t>
            </a: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3</a:t>
            </a:r>
            <a:r>
              <a:rPr lang="en-US" altLang="zh-CN" b="1" dirty="0" smtClean="0">
                <a:solidFill>
                  <a:schemeClr val="tx1"/>
                </a:solidFill>
              </a:rPr>
              <a:t>. </a:t>
            </a:r>
            <a:r>
              <a:rPr lang="zh-CN" altLang="en-US" b="1" dirty="0" smtClean="0">
                <a:solidFill>
                  <a:schemeClr val="tx1"/>
                </a:solidFill>
              </a:rPr>
              <a:t>获奖</a:t>
            </a:r>
            <a:r>
              <a:rPr lang="zh-CN" altLang="en-US" b="1" dirty="0">
                <a:solidFill>
                  <a:schemeClr val="tx1"/>
                </a:solidFill>
              </a:rPr>
              <a:t>日期：选择日期如 </a:t>
            </a:r>
            <a:r>
              <a:rPr lang="en-US" altLang="zh-CN" b="1" dirty="0" smtClean="0">
                <a:solidFill>
                  <a:schemeClr val="tx1"/>
                </a:solidFill>
              </a:rPr>
              <a:t>2020</a:t>
            </a:r>
            <a:r>
              <a:rPr lang="zh-CN" altLang="en-US" b="1" dirty="0" smtClean="0">
                <a:solidFill>
                  <a:schemeClr val="tx1"/>
                </a:solidFill>
              </a:rPr>
              <a:t>年 </a:t>
            </a:r>
            <a:r>
              <a:rPr lang="en-US" altLang="zh-CN" b="1" dirty="0">
                <a:solidFill>
                  <a:schemeClr val="tx1"/>
                </a:solidFill>
              </a:rPr>
              <a:t>5 </a:t>
            </a:r>
            <a:r>
              <a:rPr lang="zh-CN" altLang="en-US" b="1" dirty="0">
                <a:solidFill>
                  <a:schemeClr val="tx1"/>
                </a:solidFill>
              </a:rPr>
              <a:t>月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（日期须在</a:t>
            </a:r>
            <a:r>
              <a:rPr lang="en-US" altLang="zh-CN" b="1" dirty="0" smtClean="0">
                <a:solidFill>
                  <a:srgbClr val="FF0000"/>
                </a:solidFill>
              </a:rPr>
              <a:t>2019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r>
              <a:rPr lang="en-US" altLang="zh-CN" b="1" dirty="0">
                <a:solidFill>
                  <a:srgbClr val="FF0000"/>
                </a:solidFill>
              </a:rPr>
              <a:t>—</a:t>
            </a:r>
            <a:r>
              <a:rPr lang="en-US" altLang="zh-CN" b="1" dirty="0" smtClean="0">
                <a:solidFill>
                  <a:srgbClr val="FF0000"/>
                </a:solidFill>
              </a:rPr>
              <a:t>2020</a:t>
            </a:r>
            <a:r>
              <a:rPr lang="zh-CN" altLang="en-US" b="1" dirty="0" smtClean="0">
                <a:solidFill>
                  <a:srgbClr val="FF0000"/>
                </a:solidFill>
              </a:rPr>
              <a:t>年</a:t>
            </a:r>
            <a:r>
              <a:rPr lang="en-US" altLang="zh-CN" b="1" dirty="0">
                <a:solidFill>
                  <a:srgbClr val="FF0000"/>
                </a:solidFill>
              </a:rPr>
              <a:t>8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31 </a:t>
            </a:r>
            <a:r>
              <a:rPr lang="zh-CN" altLang="en-US" b="1" dirty="0">
                <a:solidFill>
                  <a:srgbClr val="FF0000"/>
                </a:solidFill>
              </a:rPr>
              <a:t>日）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3" y="4217020"/>
            <a:ext cx="777686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注：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获奖</a:t>
            </a:r>
            <a:r>
              <a:rPr lang="zh-CN" altLang="en-US" dirty="0">
                <a:solidFill>
                  <a:srgbClr val="FF0000"/>
                </a:solidFill>
              </a:rPr>
              <a:t>情况请按时间倒叙填写，若未获奖可不填，最多填四项。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不</a:t>
            </a:r>
            <a:r>
              <a:rPr lang="zh-CN" altLang="en-US" dirty="0">
                <a:solidFill>
                  <a:srgbClr val="FF0000"/>
                </a:solidFill>
              </a:rPr>
              <a:t>允许填写发表的论文，获得的英语、计算机、会计从业资格证、导游证等专业、 职业资格证书。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奖</a:t>
            </a:r>
            <a:r>
              <a:rPr lang="zh-CN" altLang="en-US" dirty="0">
                <a:solidFill>
                  <a:srgbClr val="FF0000"/>
                </a:solidFill>
              </a:rPr>
              <a:t>项名称填写应不超过 </a:t>
            </a:r>
            <a:r>
              <a:rPr lang="en-US" altLang="zh-CN" dirty="0">
                <a:solidFill>
                  <a:srgbClr val="FF0000"/>
                </a:solidFill>
              </a:rPr>
              <a:t>15 </a:t>
            </a:r>
            <a:r>
              <a:rPr lang="zh-CN" altLang="en-US" dirty="0">
                <a:solidFill>
                  <a:srgbClr val="FF0000"/>
                </a:solidFill>
              </a:rPr>
              <a:t>个字，颁奖单位为校级的（如学生处、校团委、教务处等）一律填写“河南师范大学”。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请</a:t>
            </a:r>
            <a:r>
              <a:rPr lang="zh-CN" altLang="en-US" dirty="0">
                <a:solidFill>
                  <a:srgbClr val="FF0000"/>
                </a:solidFill>
              </a:rPr>
              <a:t>学生务必认真按要求填写奖项名称和颁奖单位信息，否则导出的表格可能会变形。</a:t>
            </a:r>
          </a:p>
        </p:txBody>
      </p:sp>
    </p:spTree>
    <p:extLst>
      <p:ext uri="{BB962C8B-B14F-4D97-AF65-F5344CB8AC3E}">
        <p14:creationId xmlns:p14="http://schemas.microsoft.com/office/powerpoint/2010/main" val="22035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2.4.2.6 </a:t>
            </a:r>
            <a:r>
              <a:rPr lang="zh-CN" altLang="zh-CN" b="1" dirty="0"/>
              <a:t>填写特殊情况</a:t>
            </a:r>
            <a:endParaRPr lang="zh-CN" alt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/>
          <a:stretch/>
        </p:blipFill>
        <p:spPr bwMode="auto">
          <a:xfrm>
            <a:off x="539552" y="1052736"/>
            <a:ext cx="30392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788024" y="2875002"/>
            <a:ext cx="29546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zh-CN" b="1" dirty="0"/>
              <a:t>按照家庭实际情况进行填写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694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265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2.4.2.7 </a:t>
            </a:r>
            <a:r>
              <a:rPr lang="zh-CN" altLang="zh-CN" b="1" dirty="0"/>
              <a:t>填写申请理由</a:t>
            </a:r>
            <a:endParaRPr lang="zh-CN" alt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/>
          <a:stretch/>
        </p:blipFill>
        <p:spPr bwMode="auto">
          <a:xfrm>
            <a:off x="539552" y="712202"/>
            <a:ext cx="3093467" cy="523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779912" y="517322"/>
            <a:ext cx="504056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申请理由第一人称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顶格</a:t>
            </a:r>
            <a:r>
              <a:rPr lang="zh-CN" altLang="en-US" b="1" dirty="0"/>
              <a:t>写，最前面不得有空格。</a:t>
            </a:r>
          </a:p>
          <a:p>
            <a:r>
              <a:rPr lang="en-US" altLang="zh-CN" b="1" dirty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申请</a:t>
            </a:r>
            <a:r>
              <a:rPr lang="zh-CN" altLang="en-US" b="1" dirty="0"/>
              <a:t>理由写家庭困难情况和在校表现两项，其中在校表现从思想、工作、学习、生活四方面来客观陈述事实。</a:t>
            </a:r>
          </a:p>
          <a:p>
            <a:r>
              <a:rPr lang="en-US" altLang="zh-CN" b="1" dirty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不得</a:t>
            </a:r>
            <a:r>
              <a:rPr lang="zh-CN" altLang="en-US" b="1" dirty="0"/>
              <a:t>出现“尊敬的领导老师”“我想申请国家励志奖学金，望领导批准”等语句或意向性表述。</a:t>
            </a:r>
          </a:p>
          <a:p>
            <a:r>
              <a:rPr lang="en-US" altLang="zh-CN" b="1" dirty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不得</a:t>
            </a:r>
            <a:r>
              <a:rPr lang="zh-CN" altLang="en-US" b="1" dirty="0"/>
              <a:t>有错别字、语句不通等现象，注意使用</a:t>
            </a:r>
            <a:r>
              <a:rPr lang="zh-CN" altLang="en-US" b="1" dirty="0">
                <a:solidFill>
                  <a:srgbClr val="FF0000"/>
                </a:solidFill>
              </a:rPr>
              <a:t>中文符号</a:t>
            </a:r>
            <a:r>
              <a:rPr lang="zh-CN" altLang="en-US" b="1" dirty="0"/>
              <a:t>！</a:t>
            </a:r>
          </a:p>
          <a:p>
            <a:r>
              <a:rPr lang="en-US" altLang="zh-CN" b="1" dirty="0"/>
              <a:t>5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不得</a:t>
            </a:r>
            <a:r>
              <a:rPr lang="zh-CN" altLang="en-US" b="1" dirty="0"/>
              <a:t>出现前后矛盾现象。如“基本情况”是中共预备党员，但在“申请理由”中写“作为共青团员，我积极向党组织靠拢”。</a:t>
            </a:r>
          </a:p>
          <a:p>
            <a:r>
              <a:rPr lang="en-US" altLang="zh-CN" b="1" dirty="0"/>
              <a:t>6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家庭</a:t>
            </a:r>
            <a:r>
              <a:rPr lang="zh-CN" altLang="en-US" b="1" dirty="0"/>
              <a:t>总人口不可以前后表述不一，如“家庭经济情况”一栏人口数为</a:t>
            </a:r>
            <a:r>
              <a:rPr lang="en-US" altLang="zh-CN" b="1" dirty="0"/>
              <a:t>5</a:t>
            </a:r>
            <a:r>
              <a:rPr lang="zh-CN" altLang="en-US" b="1" dirty="0"/>
              <a:t>口，“申请理由”介绍家庭情况时人数多于或少于</a:t>
            </a:r>
            <a:r>
              <a:rPr lang="en-US" altLang="zh-CN" b="1" dirty="0"/>
              <a:t>5</a:t>
            </a:r>
            <a:r>
              <a:rPr lang="zh-CN" altLang="en-US" b="1" dirty="0"/>
              <a:t>人。</a:t>
            </a:r>
          </a:p>
          <a:p>
            <a:r>
              <a:rPr lang="en-US" altLang="zh-CN" b="1" dirty="0"/>
              <a:t>7</a:t>
            </a:r>
            <a:r>
              <a:rPr lang="en-US" altLang="zh-CN" b="1" dirty="0" smtClean="0"/>
              <a:t>. 350</a:t>
            </a:r>
            <a:r>
              <a:rPr lang="zh-CN" altLang="en-US" b="1" dirty="0"/>
              <a:t>字符以上、</a:t>
            </a:r>
            <a:r>
              <a:rPr lang="en-US" altLang="zh-CN" b="1" dirty="0"/>
              <a:t>500 </a:t>
            </a:r>
            <a:r>
              <a:rPr lang="zh-CN" altLang="en-US" b="1" dirty="0"/>
              <a:t>字符以内（含标点符号）。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</a:rPr>
              <a:t>. </a:t>
            </a:r>
            <a:r>
              <a:rPr lang="zh-CN" altLang="en-US" b="1" dirty="0" smtClean="0">
                <a:solidFill>
                  <a:srgbClr val="FF0000"/>
                </a:solidFill>
              </a:rPr>
              <a:t>请</a:t>
            </a:r>
            <a:r>
              <a:rPr lang="zh-CN" altLang="en-US" b="1" dirty="0">
                <a:solidFill>
                  <a:srgbClr val="FF0000"/>
                </a:solidFill>
              </a:rPr>
              <a:t>学生务必认真填写申请理由，请勿抄袭，抄袭取消评审资格。</a:t>
            </a:r>
          </a:p>
        </p:txBody>
      </p:sp>
    </p:spTree>
    <p:extLst>
      <p:ext uri="{BB962C8B-B14F-4D97-AF65-F5344CB8AC3E}">
        <p14:creationId xmlns:p14="http://schemas.microsoft.com/office/powerpoint/2010/main" val="42451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671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2.4.2.8 </a:t>
            </a:r>
          </a:p>
          <a:p>
            <a:r>
              <a:rPr lang="zh-CN" altLang="en-US" b="1" dirty="0"/>
              <a:t>勾选、</a:t>
            </a:r>
            <a:r>
              <a:rPr lang="zh-CN" altLang="zh-CN" b="1" dirty="0"/>
              <a:t>阅读诚信承诺书并提交申请</a:t>
            </a:r>
            <a:endParaRPr lang="zh-CN" altLang="en-US" b="1" dirty="0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4E164D2-0A90-4CFB-A23C-A2FCCB66B2DF}"/>
              </a:ext>
            </a:extLst>
          </p:cNvPr>
          <p:cNvGrpSpPr/>
          <p:nvPr/>
        </p:nvGrpSpPr>
        <p:grpSpPr>
          <a:xfrm>
            <a:off x="4283969" y="213546"/>
            <a:ext cx="3671198" cy="6083155"/>
            <a:chOff x="4283968" y="403143"/>
            <a:chExt cx="3744415" cy="5868652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03143"/>
              <a:ext cx="3456384" cy="5868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83968" y="4449886"/>
              <a:ext cx="3744415" cy="92333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dirty="0"/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5436096" y="980728"/>
              <a:ext cx="172819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9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4131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三、注意中英文标点符号的使用</a:t>
            </a:r>
            <a:endParaRPr lang="en-US" altLang="zh-CN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国家奖学金和国家励志奖学金在申请理由、推荐理由中不得使用“英文标点符号”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6162" y="1688951"/>
            <a:ext cx="8235652" cy="4052722"/>
            <a:chOff x="346162" y="1688951"/>
            <a:chExt cx="8235652" cy="4052722"/>
          </a:xfrm>
        </p:grpSpPr>
        <p:grpSp>
          <p:nvGrpSpPr>
            <p:cNvPr id="5" name="组合 4"/>
            <p:cNvGrpSpPr/>
            <p:nvPr/>
          </p:nvGrpSpPr>
          <p:grpSpPr>
            <a:xfrm>
              <a:off x="346162" y="1688951"/>
              <a:ext cx="8235652" cy="4052722"/>
              <a:chOff x="276741" y="1748003"/>
              <a:chExt cx="8235652" cy="40527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41" y="1748003"/>
                <a:ext cx="8235652" cy="4052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7236296" y="2348880"/>
                <a:ext cx="936104" cy="331236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979712" y="2204864"/>
              <a:ext cx="432048" cy="35368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1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545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2.4.3 </a:t>
            </a:r>
            <a:r>
              <a:rPr lang="zh-CN" altLang="en-US" sz="2000" b="1" dirty="0"/>
              <a:t>国家助学金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"/>
          <a:stretch/>
        </p:blipFill>
        <p:spPr bwMode="auto">
          <a:xfrm>
            <a:off x="611560" y="936978"/>
            <a:ext cx="3296260" cy="56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1988839"/>
            <a:ext cx="41044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申请流程：</a:t>
            </a:r>
          </a:p>
          <a:p>
            <a:r>
              <a:rPr lang="en-US" altLang="zh-CN" b="1" dirty="0" smtClean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核对</a:t>
            </a:r>
            <a:r>
              <a:rPr lang="zh-CN" altLang="en-US" b="1" dirty="0"/>
              <a:t>基本信息</a:t>
            </a:r>
          </a:p>
          <a:p>
            <a:r>
              <a:rPr lang="en-US" altLang="zh-CN" b="1" dirty="0" smtClean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核对</a:t>
            </a:r>
            <a:r>
              <a:rPr lang="zh-CN" altLang="en-US" b="1" dirty="0"/>
              <a:t>家庭经济困难认定情况</a:t>
            </a:r>
          </a:p>
          <a:p>
            <a:r>
              <a:rPr lang="en-US" altLang="zh-CN" b="1" dirty="0" smtClean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家庭经济情况</a:t>
            </a:r>
          </a:p>
          <a:p>
            <a:r>
              <a:rPr lang="en-US" altLang="zh-CN" b="1" dirty="0" smtClean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特殊情况</a:t>
            </a:r>
          </a:p>
          <a:p>
            <a:r>
              <a:rPr lang="en-US" altLang="zh-CN" b="1" dirty="0" smtClean="0"/>
              <a:t>5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填写</a:t>
            </a:r>
            <a:r>
              <a:rPr lang="zh-CN" altLang="en-US" b="1" dirty="0"/>
              <a:t>申请理由</a:t>
            </a:r>
          </a:p>
          <a:p>
            <a:r>
              <a:rPr lang="en-US" altLang="zh-CN" b="1" dirty="0" smtClean="0"/>
              <a:t>6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勾选并</a:t>
            </a:r>
            <a:r>
              <a:rPr lang="zh-CN" altLang="en-US" b="1" dirty="0"/>
              <a:t>阅读诚信承诺书</a:t>
            </a:r>
          </a:p>
          <a:p>
            <a:r>
              <a:rPr lang="en-US" altLang="zh-CN" b="1" dirty="0" smtClean="0"/>
              <a:t>7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提交</a:t>
            </a:r>
            <a:r>
              <a:rPr lang="zh-CN" altLang="en-US" b="1" dirty="0"/>
              <a:t>申请并等待审核</a:t>
            </a:r>
          </a:p>
        </p:txBody>
      </p:sp>
      <p:sp>
        <p:nvSpPr>
          <p:cNvPr id="4" name="矩形 3"/>
          <p:cNvSpPr/>
          <p:nvPr/>
        </p:nvSpPr>
        <p:spPr>
          <a:xfrm>
            <a:off x="1475656" y="177281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6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4664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2.4.3.1 </a:t>
            </a:r>
            <a:r>
              <a:rPr lang="zh-CN" altLang="zh-CN" b="1" dirty="0"/>
              <a:t>核对基本</a:t>
            </a:r>
            <a:r>
              <a:rPr lang="zh-CN" altLang="zh-CN" b="1" dirty="0" smtClean="0"/>
              <a:t>信息</a:t>
            </a:r>
            <a:endParaRPr lang="zh-CN" altLang="en-US" b="1" dirty="0"/>
          </a:p>
        </p:txBody>
      </p:sp>
      <p:pic>
        <p:nvPicPr>
          <p:cNvPr id="3" name="image38.png"/>
          <p:cNvPicPr/>
          <p:nvPr/>
        </p:nvPicPr>
        <p:blipFill rotWithShape="1">
          <a:blip r:embed="rId2" cstate="print"/>
          <a:srcRect t="2145"/>
          <a:stretch/>
        </p:blipFill>
        <p:spPr>
          <a:xfrm>
            <a:off x="846629" y="1095022"/>
            <a:ext cx="3293323" cy="5214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59176" y="2782669"/>
            <a:ext cx="39732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个人基本情况系统自动显示，请认真核对。如有问题，请和学院辅导员老师联系。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9184" y="1844824"/>
            <a:ext cx="202470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76672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2.4.3.2 </a:t>
            </a:r>
            <a:r>
              <a:rPr lang="zh-CN" altLang="zh-CN" b="1" dirty="0"/>
              <a:t>核对家庭经济困难认定情况</a:t>
            </a:r>
            <a:endParaRPr lang="zh-CN" alt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 bwMode="auto">
          <a:xfrm>
            <a:off x="755576" y="1428993"/>
            <a:ext cx="3528392" cy="329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004048" y="2780928"/>
            <a:ext cx="35283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显示本年度</a:t>
            </a:r>
            <a:r>
              <a:rPr lang="zh-CN" altLang="en-US" b="1" dirty="0"/>
              <a:t>“</a:t>
            </a:r>
            <a:r>
              <a:rPr lang="en-US" altLang="zh-CN" b="1" dirty="0" smtClean="0"/>
              <a:t>2020</a:t>
            </a:r>
            <a:r>
              <a:rPr lang="zh-CN" altLang="en-US" b="1" dirty="0" smtClean="0"/>
              <a:t>”</a:t>
            </a:r>
            <a:r>
              <a:rPr lang="zh-CN" altLang="zh-CN" b="1" dirty="0"/>
              <a:t>家庭经济困难认定结果。</a:t>
            </a:r>
          </a:p>
        </p:txBody>
      </p:sp>
      <p:sp>
        <p:nvSpPr>
          <p:cNvPr id="4" name="矩形 3"/>
          <p:cNvSpPr/>
          <p:nvPr/>
        </p:nvSpPr>
        <p:spPr>
          <a:xfrm>
            <a:off x="1655676" y="2204864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1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4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2.4.3.3 </a:t>
            </a:r>
            <a:r>
              <a:rPr lang="zh-CN" altLang="zh-CN" b="1" dirty="0"/>
              <a:t>填写家庭经济情况</a:t>
            </a:r>
            <a:endParaRPr lang="zh-CN" altLang="en-US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/>
        </p:blipFill>
        <p:spPr bwMode="auto">
          <a:xfrm>
            <a:off x="684355" y="1121301"/>
            <a:ext cx="3055340" cy="322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4514" y="5013176"/>
            <a:ext cx="34563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本数据调用个人基本信息填写内容，如果与实际情况不符，可在本页面进行修改。</a:t>
            </a:r>
          </a:p>
        </p:txBody>
      </p:sp>
      <p:sp>
        <p:nvSpPr>
          <p:cNvPr id="4" name="矩形 3"/>
          <p:cNvSpPr/>
          <p:nvPr/>
        </p:nvSpPr>
        <p:spPr>
          <a:xfrm>
            <a:off x="5445928" y="332656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2.4.3.4 </a:t>
            </a:r>
            <a:r>
              <a:rPr lang="zh-CN" altLang="zh-CN" b="1" dirty="0"/>
              <a:t>填写特殊情况</a:t>
            </a:r>
            <a:endParaRPr lang="zh-CN" altLang="en-US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/>
          <a:stretch/>
        </p:blipFill>
        <p:spPr bwMode="auto">
          <a:xfrm>
            <a:off x="5444888" y="908720"/>
            <a:ext cx="316835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04248" y="4437112"/>
            <a:ext cx="1872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按照家庭实际情况进行填写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16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2.4.3.5 </a:t>
            </a:r>
            <a:r>
              <a:rPr lang="zh-CN" altLang="zh-CN" b="1" dirty="0"/>
              <a:t>填写申请理由</a:t>
            </a:r>
            <a:endParaRPr lang="zh-CN" altLang="en-US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 bwMode="auto">
          <a:xfrm>
            <a:off x="539552" y="980728"/>
            <a:ext cx="3087224" cy="530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55976" y="2060848"/>
            <a:ext cx="34563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b="1" dirty="0"/>
              <a:t>申请理由第一人称， 申请理由要全面真实反映学生的家庭情况、学习成绩、能力与综合素质，150 字符以上、200 字符以内。</a:t>
            </a:r>
            <a:r>
              <a:rPr lang="zh-CN" altLang="zh-CN" b="1" dirty="0">
                <a:solidFill>
                  <a:srgbClr val="FF0000"/>
                </a:solidFill>
              </a:rPr>
              <a:t>请勿抄袭，抄袭取消评审</a:t>
            </a:r>
            <a:r>
              <a:rPr lang="zh-CN" altLang="en-US" b="1" dirty="0">
                <a:solidFill>
                  <a:srgbClr val="FF0000"/>
                </a:solidFill>
              </a:rPr>
              <a:t>资</a:t>
            </a:r>
            <a:r>
              <a:rPr lang="zh-CN" altLang="zh-CN" b="1" dirty="0">
                <a:solidFill>
                  <a:srgbClr val="FF0000"/>
                </a:solidFill>
              </a:rPr>
              <a:t>格！！</a:t>
            </a:r>
          </a:p>
        </p:txBody>
      </p:sp>
    </p:spTree>
    <p:extLst>
      <p:ext uri="{BB962C8B-B14F-4D97-AF65-F5344CB8AC3E}">
        <p14:creationId xmlns:p14="http://schemas.microsoft.com/office/powerpoint/2010/main" val="16863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1B1CCA3-788C-4F13-AC16-2FE6BFF7D32F}"/>
              </a:ext>
            </a:extLst>
          </p:cNvPr>
          <p:cNvSpPr txBox="1"/>
          <p:nvPr/>
        </p:nvSpPr>
        <p:spPr>
          <a:xfrm>
            <a:off x="266678" y="476672"/>
            <a:ext cx="366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2.4.3.6 </a:t>
            </a:r>
          </a:p>
          <a:p>
            <a:r>
              <a:rPr lang="zh-CN" altLang="en-US" b="1" dirty="0"/>
              <a:t>勾选、阅读诚信承诺书并提交申请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61F9C8E-7EBF-44AC-B16E-0AE92EB8C37A}"/>
              </a:ext>
            </a:extLst>
          </p:cNvPr>
          <p:cNvGrpSpPr/>
          <p:nvPr/>
        </p:nvGrpSpPr>
        <p:grpSpPr>
          <a:xfrm>
            <a:off x="4362351" y="260648"/>
            <a:ext cx="3097868" cy="5859318"/>
            <a:chOff x="4427984" y="332656"/>
            <a:chExt cx="3097868" cy="5859318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8DD01F8E-49F3-40B5-B918-CBB56E332A17}"/>
                </a:ext>
              </a:extLst>
            </p:cNvPr>
            <p:cNvGrpSpPr/>
            <p:nvPr/>
          </p:nvGrpSpPr>
          <p:grpSpPr>
            <a:xfrm>
              <a:off x="4427984" y="332656"/>
              <a:ext cx="3097868" cy="5859318"/>
              <a:chOff x="4427984" y="332656"/>
              <a:chExt cx="3097868" cy="5859318"/>
            </a:xfrm>
          </p:grpSpPr>
          <p:pic>
            <p:nvPicPr>
              <p:cNvPr id="2" name="图片 1">
                <a:extLst>
                  <a:ext uri="{FF2B5EF4-FFF2-40B4-BE49-F238E27FC236}">
                    <a16:creationId xmlns="" xmlns:a16="http://schemas.microsoft.com/office/drawing/2014/main" id="{2DBA9CDA-8721-4336-981E-D59EA8CEB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562"/>
              <a:stretch/>
            </p:blipFill>
            <p:spPr>
              <a:xfrm>
                <a:off x="4427984" y="332656"/>
                <a:ext cx="3097868" cy="5859318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AA4F22CE-9638-461F-B241-D5EA04D6AA2D}"/>
                  </a:ext>
                </a:extLst>
              </p:cNvPr>
              <p:cNvSpPr/>
              <p:nvPr/>
            </p:nvSpPr>
            <p:spPr>
              <a:xfrm>
                <a:off x="5364088" y="1124744"/>
                <a:ext cx="172819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AE9A508-448E-4FA3-A6E4-7280941F08C0}"/>
                </a:ext>
              </a:extLst>
            </p:cNvPr>
            <p:cNvSpPr/>
            <p:nvPr/>
          </p:nvSpPr>
          <p:spPr>
            <a:xfrm>
              <a:off x="4501516" y="4077072"/>
              <a:ext cx="3022812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783771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三、学院对学生信息审核操作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zhai\AppData\Roaming\Tencent\Users\1304929885\QQ\WinTemp\RichOle\90F%LMRJTHWSFBUO5}9R($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908720"/>
            <a:ext cx="9116568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805EE67-1B5C-47A0-9ABF-CD3733ACF792}"/>
              </a:ext>
            </a:extLst>
          </p:cNvPr>
          <p:cNvSpPr txBox="1"/>
          <p:nvPr/>
        </p:nvSpPr>
        <p:spPr>
          <a:xfrm>
            <a:off x="323528" y="260648"/>
            <a:ext cx="603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3.1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学院对学生基本信息进行审核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B88C7905-05BA-47BC-B7A6-8E01049E728E}"/>
              </a:ext>
            </a:extLst>
          </p:cNvPr>
          <p:cNvGrpSpPr/>
          <p:nvPr/>
        </p:nvGrpSpPr>
        <p:grpSpPr>
          <a:xfrm>
            <a:off x="72008" y="1513747"/>
            <a:ext cx="1547664" cy="2491317"/>
            <a:chOff x="0" y="1513747"/>
            <a:chExt cx="1547664" cy="2491317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A07DACFB-E34B-4700-8675-C7509F865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32" r="83075" b="48837"/>
            <a:stretch/>
          </p:blipFill>
          <p:spPr>
            <a:xfrm>
              <a:off x="0" y="1513747"/>
              <a:ext cx="1547664" cy="2491317"/>
            </a:xfrm>
            <a:prstGeom prst="rect">
              <a:avLst/>
            </a:prstGeom>
          </p:spPr>
        </p:pic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BF147188-F003-4BEF-AA6E-C16C8DFDB544}"/>
                </a:ext>
              </a:extLst>
            </p:cNvPr>
            <p:cNvCxnSpPr/>
            <p:nvPr/>
          </p:nvCxnSpPr>
          <p:spPr>
            <a:xfrm>
              <a:off x="107504" y="2132856"/>
              <a:ext cx="129614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9A38BEBB-D8AB-494E-8A36-DF044020D51E}"/>
                </a:ext>
              </a:extLst>
            </p:cNvPr>
            <p:cNvCxnSpPr/>
            <p:nvPr/>
          </p:nvCxnSpPr>
          <p:spPr>
            <a:xfrm>
              <a:off x="107504" y="2420888"/>
              <a:ext cx="129614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79027514-CA11-4B72-8A3F-06522DA9303D}"/>
              </a:ext>
            </a:extLst>
          </p:cNvPr>
          <p:cNvGrpSpPr/>
          <p:nvPr/>
        </p:nvGrpSpPr>
        <p:grpSpPr>
          <a:xfrm>
            <a:off x="1619672" y="1041589"/>
            <a:ext cx="7416824" cy="2675443"/>
            <a:chOff x="1619673" y="1113594"/>
            <a:chExt cx="7416824" cy="2675443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2278DD58-5800-482E-973B-6332EFCA0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217"/>
            <a:stretch/>
          </p:blipFill>
          <p:spPr>
            <a:xfrm>
              <a:off x="1619673" y="1113594"/>
              <a:ext cx="7416824" cy="26754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850906D-5606-4B8D-BA6B-A2E3A6DAF3A6}"/>
                </a:ext>
              </a:extLst>
            </p:cNvPr>
            <p:cNvSpPr/>
            <p:nvPr/>
          </p:nvSpPr>
          <p:spPr>
            <a:xfrm>
              <a:off x="2698814" y="3149104"/>
              <a:ext cx="439346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EDD13F46-A5E6-423A-9712-A88BDB57AF19}"/>
                </a:ext>
              </a:extLst>
            </p:cNvPr>
            <p:cNvSpPr/>
            <p:nvPr/>
          </p:nvSpPr>
          <p:spPr>
            <a:xfrm>
              <a:off x="2267744" y="1844824"/>
              <a:ext cx="57606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8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4932040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3.2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学院对学籍异动学生进行审核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986" y="4209037"/>
            <a:ext cx="72008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700" dirty="0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EC5BD1D-015D-43AA-9795-2D469FA82F51}"/>
              </a:ext>
            </a:extLst>
          </p:cNvPr>
          <p:cNvGrpSpPr/>
          <p:nvPr/>
        </p:nvGrpSpPr>
        <p:grpSpPr>
          <a:xfrm>
            <a:off x="7023" y="764704"/>
            <a:ext cx="9129954" cy="4848225"/>
            <a:chOff x="14046" y="908720"/>
            <a:chExt cx="9129954" cy="4848225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235B4514-3352-4B4F-87CA-DF2D75A0E9D6}"/>
                </a:ext>
              </a:extLst>
            </p:cNvPr>
            <p:cNvGrpSpPr/>
            <p:nvPr/>
          </p:nvGrpSpPr>
          <p:grpSpPr>
            <a:xfrm>
              <a:off x="14046" y="908720"/>
              <a:ext cx="9129954" cy="4848225"/>
              <a:chOff x="1022158" y="758781"/>
              <a:chExt cx="9129954" cy="4848225"/>
            </a:xfrm>
          </p:grpSpPr>
          <p:pic>
            <p:nvPicPr>
              <p:cNvPr id="2049" name="Picture 1" descr="C:\Users\zhai\AppData\Roaming\Tencent\Users\992174459\QQ\WinTemp\RichOle\6K)`@}Z}RG`]V%[M72FZ6MM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2158" y="758781"/>
                <a:ext cx="9129954" cy="484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椭圆 1">
                <a:extLst>
                  <a:ext uri="{FF2B5EF4-FFF2-40B4-BE49-F238E27FC236}">
                    <a16:creationId xmlns="" xmlns:a16="http://schemas.microsoft.com/office/drawing/2014/main" id="{18F52586-DA19-4F4F-83F8-2D3F7690C4BE}"/>
                  </a:ext>
                </a:extLst>
              </p:cNvPr>
              <p:cNvSpPr/>
              <p:nvPr/>
            </p:nvSpPr>
            <p:spPr>
              <a:xfrm>
                <a:off x="2195736" y="1694885"/>
                <a:ext cx="720080" cy="5760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71600" y="3789040"/>
              <a:ext cx="2016224" cy="18722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37301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3.3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学院对困难学生进行困难等级认定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对申请困难认定的学生进行困难等级认定（特别困难、比较困难、一般困难），对相同困难等级学生进行批量认定审批。</a:t>
            </a:r>
            <a:endParaRPr lang="zh-CN" alt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29454"/>
          <a:stretch>
            <a:fillRect/>
          </a:stretch>
        </p:blipFill>
        <p:spPr bwMode="auto">
          <a:xfrm>
            <a:off x="0" y="2132856"/>
            <a:ext cx="5419725" cy="15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748883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395536" y="306896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5536" y="342900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020272" y="3068960"/>
            <a:ext cx="187220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01298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四、存在多种排名标准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26" y="908720"/>
            <a:ext cx="619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全校统一按照“专业”为排名标准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4409" y="1628799"/>
            <a:ext cx="2952329" cy="4854213"/>
            <a:chOff x="262990" y="1628800"/>
            <a:chExt cx="2952329" cy="4854213"/>
          </a:xfrm>
        </p:grpSpPr>
        <p:pic>
          <p:nvPicPr>
            <p:cNvPr id="4" name="image39.png"/>
            <p:cNvPicPr/>
            <p:nvPr/>
          </p:nvPicPr>
          <p:blipFill rotWithShape="1">
            <a:blip r:embed="rId2" cstate="print"/>
            <a:srcRect t="1859"/>
            <a:stretch/>
          </p:blipFill>
          <p:spPr>
            <a:xfrm>
              <a:off x="262990" y="1628800"/>
              <a:ext cx="2952329" cy="485421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43608" y="2204864"/>
              <a:ext cx="695546" cy="4320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8" y="1969528"/>
            <a:ext cx="5720987" cy="252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ECD516B9-A1BD-4C22-A554-D2CD84D29067}"/>
              </a:ext>
            </a:extLst>
          </p:cNvPr>
          <p:cNvGrpSpPr/>
          <p:nvPr/>
        </p:nvGrpSpPr>
        <p:grpSpPr>
          <a:xfrm>
            <a:off x="557808" y="404664"/>
            <a:ext cx="8028384" cy="4603030"/>
            <a:chOff x="557808" y="404664"/>
            <a:chExt cx="8028384" cy="4603030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B6888F18-4F81-4773-AA46-53C6A79AD7CD}"/>
                </a:ext>
              </a:extLst>
            </p:cNvPr>
            <p:cNvGrpSpPr/>
            <p:nvPr/>
          </p:nvGrpSpPr>
          <p:grpSpPr>
            <a:xfrm>
              <a:off x="557808" y="404664"/>
              <a:ext cx="8028384" cy="4603030"/>
              <a:chOff x="557808" y="402742"/>
              <a:chExt cx="8028384" cy="460303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57808" y="402742"/>
                <a:ext cx="8028384" cy="4603030"/>
                <a:chOff x="35284" y="552459"/>
                <a:chExt cx="8028384" cy="4603030"/>
              </a:xfrm>
            </p:grpSpPr>
            <p:pic>
              <p:nvPicPr>
                <p:cNvPr id="3" name="图片 2" descr="屏幕剪辑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84" y="552459"/>
                  <a:ext cx="8028384" cy="4603030"/>
                </a:xfrm>
                <a:prstGeom prst="rect">
                  <a:avLst/>
                </a:prstGeom>
              </p:spPr>
            </p:pic>
            <p:sp>
              <p:nvSpPr>
                <p:cNvPr id="4" name="椭圆 3"/>
                <p:cNvSpPr/>
                <p:nvPr/>
              </p:nvSpPr>
              <p:spPr>
                <a:xfrm>
                  <a:off x="1928663" y="1196752"/>
                  <a:ext cx="504056" cy="36004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3851920" y="2132856"/>
                  <a:ext cx="504056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4860032" y="2104958"/>
                  <a:ext cx="864096" cy="108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472361" y="3833231"/>
                <a:ext cx="3876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5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CC94353-88F9-4A69-A86B-616CD406783A}"/>
                </a:ext>
              </a:extLst>
            </p:cNvPr>
            <p:cNvSpPr/>
            <p:nvPr/>
          </p:nvSpPr>
          <p:spPr>
            <a:xfrm>
              <a:off x="4788024" y="2065175"/>
              <a:ext cx="576064" cy="3693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47" y="455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3.4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学院填写国家奖学金、国家励志奖学金“审核意见”</a:t>
            </a:r>
          </a:p>
        </p:txBody>
      </p:sp>
      <p:sp>
        <p:nvSpPr>
          <p:cNvPr id="10" name="矩形 9"/>
          <p:cNvSpPr/>
          <p:nvPr/>
        </p:nvSpPr>
        <p:spPr>
          <a:xfrm>
            <a:off x="72008" y="3356992"/>
            <a:ext cx="241176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 推荐理由要求：</a:t>
            </a:r>
          </a:p>
          <a:p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顶格</a:t>
            </a:r>
            <a:r>
              <a:rPr lang="zh-CN" altLang="en-US" b="1" dirty="0"/>
              <a:t>填写，不可以有空格，须使用中文字符。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最后</a:t>
            </a:r>
            <a:r>
              <a:rPr lang="zh-CN" altLang="en-US" b="1" dirty="0"/>
              <a:t>一句话“</a:t>
            </a:r>
            <a:r>
              <a:rPr lang="zh-CN" altLang="en-US" b="1" dirty="0">
                <a:solidFill>
                  <a:srgbClr val="FF0000"/>
                </a:solidFill>
              </a:rPr>
              <a:t>同意推荐其申请国家奖学金</a:t>
            </a:r>
            <a:r>
              <a:rPr lang="zh-CN" altLang="en-US" b="1" dirty="0"/>
              <a:t>”必填。</a:t>
            </a:r>
          </a:p>
          <a:p>
            <a:r>
              <a:rPr lang="en-US" altLang="zh-CN" b="1" dirty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一</a:t>
            </a:r>
            <a:r>
              <a:rPr lang="zh-CN" altLang="en-US" b="1" dirty="0"/>
              <a:t>个“推荐人”每份表格字迹必须一致。</a:t>
            </a:r>
          </a:p>
          <a:p>
            <a:r>
              <a:rPr lang="en-US" altLang="zh-CN" b="1" dirty="0"/>
              <a:t>4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每个</a:t>
            </a:r>
            <a:r>
              <a:rPr lang="zh-CN" altLang="en-US" b="1" dirty="0"/>
              <a:t>申请人的“推荐理由”不可一模一样。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43553" y="4939342"/>
            <a:ext cx="638205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/>
              <a:t>院系意见要求：</a:t>
            </a:r>
          </a:p>
          <a:p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顶格</a:t>
            </a:r>
            <a:r>
              <a:rPr lang="zh-CN" altLang="en-US" b="1" dirty="0"/>
              <a:t>填写，不可以有空格，须使用中文字符。</a:t>
            </a:r>
          </a:p>
          <a:p>
            <a:r>
              <a:rPr lang="en-US" altLang="zh-CN" b="1" dirty="0"/>
              <a:t>2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第</a:t>
            </a:r>
            <a:r>
              <a:rPr lang="zh-CN" altLang="en-US" b="1" dirty="0"/>
              <a:t>一句话“</a:t>
            </a:r>
            <a:r>
              <a:rPr lang="zh-CN" altLang="en-US" b="1" dirty="0">
                <a:solidFill>
                  <a:srgbClr val="FF0000"/>
                </a:solidFill>
              </a:rPr>
              <a:t>经本人申请，班级推荐，专业民主评议小组评议，一致认为该生</a:t>
            </a:r>
            <a:r>
              <a:rPr lang="en-US" altLang="zh-CN" b="1" dirty="0">
                <a:solidFill>
                  <a:srgbClr val="FF0000"/>
                </a:solidFill>
              </a:rPr>
              <a:t>…</a:t>
            </a:r>
            <a:r>
              <a:rPr lang="zh-CN" altLang="en-US" b="1" dirty="0"/>
              <a:t>” 和最后一句话“</a:t>
            </a:r>
            <a:r>
              <a:rPr lang="zh-CN" altLang="en-US" b="1" dirty="0">
                <a:solidFill>
                  <a:srgbClr val="FF0000"/>
                </a:solidFill>
              </a:rPr>
              <a:t>学院初审、公示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个工作日，无异议，同意</a:t>
            </a:r>
            <a:r>
              <a:rPr lang="en-US" altLang="zh-CN" b="1" dirty="0">
                <a:solidFill>
                  <a:srgbClr val="FF0000"/>
                </a:solidFill>
              </a:rPr>
              <a:t>xxx</a:t>
            </a:r>
            <a:r>
              <a:rPr lang="zh-CN" altLang="en-US" b="1" dirty="0">
                <a:solidFill>
                  <a:srgbClr val="FF0000"/>
                </a:solidFill>
              </a:rPr>
              <a:t>同学申请国家奖学金</a:t>
            </a:r>
            <a:r>
              <a:rPr lang="zh-CN" altLang="en-US" b="1" dirty="0"/>
              <a:t>。”必填。</a:t>
            </a:r>
          </a:p>
          <a:p>
            <a:r>
              <a:rPr lang="en-US" altLang="zh-CN" b="1" dirty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每个</a:t>
            </a:r>
            <a:r>
              <a:rPr lang="zh-CN" altLang="en-US" b="1" dirty="0"/>
              <a:t>申请人的“院系意见”不可一模一样。</a:t>
            </a:r>
          </a:p>
        </p:txBody>
      </p:sp>
      <p:cxnSp>
        <p:nvCxnSpPr>
          <p:cNvPr id="13" name="直接箭头连接符 12"/>
          <p:cNvCxnSpPr>
            <a:cxnSpLocks/>
          </p:cNvCxnSpPr>
          <p:nvPr/>
        </p:nvCxnSpPr>
        <p:spPr>
          <a:xfrm flipH="1">
            <a:off x="1907705" y="2780928"/>
            <a:ext cx="936103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cxnSpLocks/>
          </p:cNvCxnSpPr>
          <p:nvPr/>
        </p:nvCxnSpPr>
        <p:spPr>
          <a:xfrm>
            <a:off x="3131840" y="3835153"/>
            <a:ext cx="226866" cy="9619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B929DB7-B6D1-4BB2-924F-CEBB61A9DBAD}"/>
              </a:ext>
            </a:extLst>
          </p:cNvPr>
          <p:cNvGrpSpPr/>
          <p:nvPr/>
        </p:nvGrpSpPr>
        <p:grpSpPr>
          <a:xfrm>
            <a:off x="1547664" y="1556792"/>
            <a:ext cx="7371356" cy="3888432"/>
            <a:chOff x="1547664" y="1556792"/>
            <a:chExt cx="7371356" cy="3888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737135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椭圆 2">
              <a:extLst>
                <a:ext uri="{FF2B5EF4-FFF2-40B4-BE49-F238E27FC236}">
                  <a16:creationId xmlns="" xmlns:a16="http://schemas.microsoft.com/office/drawing/2014/main" id="{06E3DB11-5D1D-4AE7-93A2-5331200767E8}"/>
                </a:ext>
              </a:extLst>
            </p:cNvPr>
            <p:cNvSpPr/>
            <p:nvPr/>
          </p:nvSpPr>
          <p:spPr>
            <a:xfrm>
              <a:off x="4355976" y="2492896"/>
              <a:ext cx="648072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145" name="Picture 1" descr="C:\Users\zhai\AppData\Roaming\Tencent\Users\992174459\QQ\WinTemp\RichOle\Z)Z25$`8~]PG1R[Q]T3J4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0"/>
          <a:stretch/>
        </p:blipFill>
        <p:spPr bwMode="auto">
          <a:xfrm>
            <a:off x="0" y="2269207"/>
            <a:ext cx="1547664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03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学院“审核通过”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国家助学金需首先批量选中学生数据进行批量“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调整档次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”以确定学生受助档次。          批量调整档次后，再进行批量审核通过。</a:t>
            </a:r>
          </a:p>
          <a:p>
            <a:pPr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国家奖学金、国家励志奖学金填写“审核意见”后可进行批量审核通过。</a:t>
            </a:r>
          </a:p>
        </p:txBody>
      </p:sp>
      <p:sp>
        <p:nvSpPr>
          <p:cNvPr id="6" name="矩形 5"/>
          <p:cNvSpPr/>
          <p:nvPr/>
        </p:nvSpPr>
        <p:spPr>
          <a:xfrm>
            <a:off x="7092280" y="3429000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46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3.6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学院对“国家奖学金”和“国家励志奖学金”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学习成绩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综合考评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成绩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重复数据排查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1" y="1123797"/>
            <a:ext cx="82879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V="1">
            <a:off x="1708960" y="1412776"/>
            <a:ext cx="21602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58927" y="1089610"/>
            <a:ext cx="6965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点击导出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32040" y="3789040"/>
            <a:ext cx="57606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1" y="5229200"/>
            <a:ext cx="8281503" cy="14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4533103" y="4795408"/>
            <a:ext cx="0" cy="5050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3872" y="4864771"/>
            <a:ext cx="15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导出汇总表</a:t>
            </a:r>
          </a:p>
        </p:txBody>
      </p:sp>
      <p:sp>
        <p:nvSpPr>
          <p:cNvPr id="3" name="矩形 2"/>
          <p:cNvSpPr/>
          <p:nvPr/>
        </p:nvSpPr>
        <p:spPr>
          <a:xfrm>
            <a:off x="2635041" y="2970207"/>
            <a:ext cx="620343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0745" y="5967408"/>
            <a:ext cx="25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hlinkClick r:id="rId4" action="ppaction://hlinksldjump"/>
              </a:rPr>
              <a:t>返回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6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135863" cy="308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059303"/>
            <a:ext cx="3826303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黑体" pitchFamily="49" charset="-122"/>
                <a:ea typeface="黑体" pitchFamily="49" charset="-122"/>
              </a:rPr>
              <a:t>国家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奖学金和国家励志奖学金都是以本年级同一专业为单位评选，在筛查重复数据之前，需对导出来的汇总表进行筛选，以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本年级同一专业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基础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进行重复数据的排查：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打开汇总表，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对学习成绩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排名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综合考评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排名选中（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二者不得同时选中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点击条件格式，新建规则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点击“仅对唯一值或重复值设置格式”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设置格式为重复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对重复数据设置为填充颜色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9451" y="3304572"/>
            <a:ext cx="3552825" cy="3448050"/>
            <a:chOff x="4319451" y="3304572"/>
            <a:chExt cx="3552825" cy="3448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51" y="3304572"/>
              <a:ext cx="3552825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545142" y="4509120"/>
              <a:ext cx="2736304" cy="21602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5111" y="2348880"/>
            <a:ext cx="8280920" cy="3386098"/>
            <a:chOff x="239586" y="1357504"/>
            <a:chExt cx="8280920" cy="3386098"/>
          </a:xfrm>
        </p:grpSpPr>
        <p:grpSp>
          <p:nvGrpSpPr>
            <p:cNvPr id="7" name="组合 6"/>
            <p:cNvGrpSpPr/>
            <p:nvPr/>
          </p:nvGrpSpPr>
          <p:grpSpPr>
            <a:xfrm>
              <a:off x="239586" y="1357504"/>
              <a:ext cx="8280920" cy="3386098"/>
              <a:chOff x="239586" y="1357504"/>
              <a:chExt cx="8280920" cy="338609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586" y="1357504"/>
                <a:ext cx="8280920" cy="3386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588224" y="3294771"/>
                <a:ext cx="504056" cy="115931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箭头连接符 8"/>
            <p:cNvCxnSpPr/>
            <p:nvPr/>
          </p:nvCxnSpPr>
          <p:spPr>
            <a:xfrm flipH="1" flipV="1">
              <a:off x="5724128" y="3050553"/>
              <a:ext cx="864096" cy="3064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35595" y="2644282"/>
              <a:ext cx="1440160" cy="646331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重复</a:t>
              </a:r>
              <a:r>
                <a:rPr lang="zh-CN" altLang="en-US" b="1" dirty="0" smtClean="0">
                  <a:latin typeface="黑体" pitchFamily="49" charset="-122"/>
                  <a:ea typeface="黑体" pitchFamily="49" charset="-122"/>
                </a:rPr>
                <a:t>数据会特别标出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6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33193" y="0"/>
            <a:ext cx="2826184" cy="1052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824" y="27089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50000"/>
              </a:lnSpc>
            </a:pPr>
            <a:r>
              <a:rPr lang="zh-CN" altLang="en-US" sz="4800" spc="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2876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五、存在双并列排名数据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在以专业为排名标准的前提下，不得出现同一专业下两人或两人以上排名一致的情况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92" y="5733256"/>
            <a:ext cx="727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针对排查双排名并列的方法，详见此链接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hlinkClick r:id="rId2" action="ppaction://hlinksldjump"/>
              </a:rPr>
              <a:t>幻灯片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  <a:hlinkClick r:id="rId2" action="ppaction://hlinksldjump"/>
              </a:rPr>
              <a:t>52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58708" cy="321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2026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六、排名人数不一致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69" y="697387"/>
            <a:ext cx="418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需保证同一专业下总人数一致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9" y="1232756"/>
            <a:ext cx="811395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34495" y="1908449"/>
            <a:ext cx="7549502" cy="3744415"/>
            <a:chOff x="611560" y="2021419"/>
            <a:chExt cx="7549502" cy="374441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21419"/>
              <a:ext cx="7549502" cy="3744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707904" y="2924944"/>
              <a:ext cx="1224136" cy="18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保证成绩排名和综合评在同一专业下人数</a:t>
              </a:r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一致 </a:t>
              </a:r>
              <a:endPara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63050" y="3386670"/>
            <a:ext cx="288032" cy="22322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04729" y="3392313"/>
            <a:ext cx="288032" cy="22322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7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副标题 4"/>
          <p:cNvSpPr txBox="1">
            <a:spLocks/>
          </p:cNvSpPr>
          <p:nvPr/>
        </p:nvSpPr>
        <p:spPr>
          <a:xfrm>
            <a:off x="1979712" y="1196752"/>
            <a:ext cx="6184776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一、高校学生资助系统基本流程介绍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二、学生账户登录及基本操作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三、学院对学生信息审核操作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" r="6743" b="2525"/>
          <a:stretch>
            <a:fillRect/>
          </a:stretch>
        </p:blipFill>
        <p:spPr>
          <a:xfrm>
            <a:off x="179512" y="116632"/>
            <a:ext cx="23197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9" y="4527020"/>
            <a:ext cx="9144000" cy="25654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92619376"/>
              </p:ext>
            </p:extLst>
          </p:nvPr>
        </p:nvGraphicFramePr>
        <p:xfrm>
          <a:off x="503548" y="836520"/>
          <a:ext cx="81369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377881376"/>
              </p:ext>
            </p:extLst>
          </p:nvPr>
        </p:nvGraphicFramePr>
        <p:xfrm>
          <a:off x="3299405" y="3896164"/>
          <a:ext cx="2808312" cy="7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0" y="188640"/>
            <a:ext cx="8748464" cy="664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一、高校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cs typeface="+mj-cs"/>
              </a:rPr>
              <a:t>学生资助系统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基本流程介绍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A778D3E-FCC4-4A7D-9030-3572430405D1}"/>
              </a:ext>
            </a:extLst>
          </p:cNvPr>
          <p:cNvGrpSpPr/>
          <p:nvPr/>
        </p:nvGrpSpPr>
        <p:grpSpPr>
          <a:xfrm rot="1510294">
            <a:off x="2922185" y="3943848"/>
            <a:ext cx="250891" cy="258339"/>
            <a:chOff x="6236136" y="1599160"/>
            <a:chExt cx="250891" cy="258339"/>
          </a:xfrm>
        </p:grpSpPr>
        <p:sp>
          <p:nvSpPr>
            <p:cNvPr id="11" name="箭头: 右 10">
              <a:extLst>
                <a:ext uri="{FF2B5EF4-FFF2-40B4-BE49-F238E27FC236}">
                  <a16:creationId xmlns="" xmlns:a16="http://schemas.microsoft.com/office/drawing/2014/main" id="{87C11272-0EBC-461E-A517-D43398262F60}"/>
                </a:ext>
              </a:extLst>
            </p:cNvPr>
            <p:cNvSpPr/>
            <p:nvPr/>
          </p:nvSpPr>
          <p:spPr>
            <a:xfrm rot="35915">
              <a:off x="6236136" y="1599160"/>
              <a:ext cx="250891" cy="25833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箭头: 右 4">
              <a:extLst>
                <a:ext uri="{FF2B5EF4-FFF2-40B4-BE49-F238E27FC236}">
                  <a16:creationId xmlns="" xmlns:a16="http://schemas.microsoft.com/office/drawing/2014/main" id="{A7C6A945-8798-4C66-AB16-26E8067B7A21}"/>
                </a:ext>
              </a:extLst>
            </p:cNvPr>
            <p:cNvSpPr txBox="1"/>
            <p:nvPr/>
          </p:nvSpPr>
          <p:spPr>
            <a:xfrm rot="35915">
              <a:off x="6236138" y="1650435"/>
              <a:ext cx="175624" cy="15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21745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CDE1D-FC50-467D-8A2C-9543DB4E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49109-2C93-4060-AFF3-F79719DDA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438C9-8C74-460C-A961-864E7887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6EC17-8037-4106-A7B5-A2CF10321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16B98-FD1D-4844-AD97-DA7A53F4B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D19DC-1C4D-4968-9620-10888AF6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777966-8C0F-4E69-B55A-2B8A7776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C312-6342-449E-9ADD-1048F2A05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43ECB-7226-45FF-AF28-67B0C4F4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D65DF-66FD-4BB3-B9BF-11064B7DE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E5574-AE5D-47A4-BD18-D71C64C68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E6D7D2-667A-4B54-8942-482134194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FCE33-79AE-4DB1-B844-9E87DFC8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78314B-FF23-444E-B61A-4131B5B8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主题1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2678</TotalTime>
  <Words>2514</Words>
  <Application>Microsoft Office PowerPoint</Application>
  <PresentationFormat>全屏显示(4:3)</PresentationFormat>
  <Paragraphs>264</Paragraphs>
  <Slides>54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54</vt:i4>
      </vt:variant>
    </vt:vector>
  </HeadingPairs>
  <TitlesOfParts>
    <vt:vector size="60" baseType="lpstr">
      <vt:lpstr>自定义设计方案</vt:lpstr>
      <vt:lpstr>3_自定义设计方案</vt:lpstr>
      <vt:lpstr>2_自定义设计方案</vt:lpstr>
      <vt:lpstr>主题1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高校用户及学生用户登录网址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困难认定申请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三、学院对学生信息审核操作</vt:lpstr>
      <vt:lpstr>PowerPoint 演示文稿</vt:lpstr>
      <vt:lpstr>3.2 学院对学籍异动学生进行审核</vt:lpstr>
      <vt:lpstr>3.3 学院对困难学生进行困难等级认定 对申请困难认定的学生进行困难等级认定（特别困难、比较困难、一般困难），对相同困难等级学生进行批量认定审批。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新版资助系统操作培训</dc:title>
  <dc:creator>Administrator</dc:creator>
  <cp:lastModifiedBy>勤工科</cp:lastModifiedBy>
  <cp:revision>355</cp:revision>
  <dcterms:created xsi:type="dcterms:W3CDTF">2015-09-19T01:43:09Z</dcterms:created>
  <dcterms:modified xsi:type="dcterms:W3CDTF">2020-09-21T13:50:35Z</dcterms:modified>
</cp:coreProperties>
</file>